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82" r:id="rId2"/>
    <p:sldId id="434" r:id="rId3"/>
    <p:sldId id="435" r:id="rId4"/>
    <p:sldId id="446" r:id="rId5"/>
    <p:sldId id="483" r:id="rId6"/>
    <p:sldId id="448" r:id="rId7"/>
    <p:sldId id="485" r:id="rId8"/>
    <p:sldId id="450" r:id="rId9"/>
    <p:sldId id="486" r:id="rId10"/>
    <p:sldId id="452" r:id="rId11"/>
    <p:sldId id="453" r:id="rId12"/>
    <p:sldId id="484" r:id="rId13"/>
    <p:sldId id="454" r:id="rId14"/>
    <p:sldId id="481" r:id="rId15"/>
    <p:sldId id="487" r:id="rId16"/>
    <p:sldId id="442" r:id="rId17"/>
    <p:sldId id="470" r:id="rId18"/>
    <p:sldId id="468" r:id="rId19"/>
    <p:sldId id="471" r:id="rId20"/>
    <p:sldId id="472" r:id="rId21"/>
    <p:sldId id="456" r:id="rId22"/>
    <p:sldId id="480" r:id="rId23"/>
    <p:sldId id="459" r:id="rId24"/>
    <p:sldId id="458" r:id="rId25"/>
    <p:sldId id="461" r:id="rId26"/>
    <p:sldId id="460" r:id="rId27"/>
    <p:sldId id="463" r:id="rId28"/>
    <p:sldId id="462" r:id="rId29"/>
    <p:sldId id="465" r:id="rId30"/>
    <p:sldId id="464" r:id="rId31"/>
    <p:sldId id="467" r:id="rId32"/>
    <p:sldId id="466" r:id="rId33"/>
    <p:sldId id="473" r:id="rId34"/>
    <p:sldId id="475" r:id="rId35"/>
    <p:sldId id="476" r:id="rId36"/>
    <p:sldId id="477" r:id="rId37"/>
    <p:sldId id="478" r:id="rId38"/>
    <p:sldId id="479" r:id="rId39"/>
  </p:sldIdLst>
  <p:sldSz cx="9144000" cy="6858000" type="screen4x3"/>
  <p:notesSz cx="6985000" cy="92837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33" autoAdjust="0"/>
    <p:restoredTop sz="68891" autoAdjust="0"/>
  </p:normalViewPr>
  <p:slideViewPr>
    <p:cSldViewPr snapToGrid="0">
      <p:cViewPr>
        <p:scale>
          <a:sx n="100" d="100"/>
          <a:sy n="100" d="100"/>
        </p:scale>
        <p:origin x="-43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60" d="100"/>
        <a:sy n="160" d="100"/>
      </p:scale>
      <p:origin x="0" y="865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1756" y="4410076"/>
            <a:ext cx="5121488"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16</a:t>
            </a:fld>
            <a:endParaRPr lang="en-US"/>
          </a:p>
        </p:txBody>
      </p:sp>
    </p:spTree>
    <p:extLst>
      <p:ext uri="{BB962C8B-B14F-4D97-AF65-F5344CB8AC3E}">
        <p14:creationId xmlns:p14="http://schemas.microsoft.com/office/powerpoint/2010/main" val="1392381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300789AD-077F-478F-BA91-4026ECB15B9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78BE1B9E-7810-4DC0-98F1-B5E91A5F9FC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D4956635-316B-48E9-B54E-059C0C92A94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457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3716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A12BF82E-ADAD-49ED-A77A-ED5DF0B6558F}"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457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371600"/>
            <a:ext cx="7772400" cy="4724400"/>
          </a:xfrm>
        </p:spPr>
        <p:txBody>
          <a:bodyPr/>
          <a:lstStyle/>
          <a:p>
            <a:pPr lvl="0"/>
            <a:endParaRPr lang="en-US" noProof="0" smtClean="0"/>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F546C83E-D34C-4426-95F6-2654480D3C2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7529EA55-24E0-47FE-9525-85722F17A77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6409C543-53D8-46CD-B3EE-6497E957124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13F22054-8C62-4088-A050-DEA6934301C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28889C48-89AD-4887-A779-AFCE75A8529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BEF648AD-7E68-4E64-B5E8-4FFE6B57A16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4FC795F6-C5F7-438C-85C7-B4E8406E833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5D2A924E-FC12-4018-B09E-073E6038608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685800" y="152400"/>
            <a:ext cx="77724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5603" name="Rectangle 3"/>
          <p:cNvSpPr>
            <a:spLocks noGrp="1" noChangeArrowheads="1"/>
          </p:cNvSpPr>
          <p:nvPr>
            <p:ph type="body" idx="1"/>
          </p:nvPr>
        </p:nvSpPr>
        <p:spPr bwMode="auto">
          <a:xfrm>
            <a:off x="685800" y="13716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2192338" y="6494463"/>
            <a:ext cx="4764087"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smtClean="0"/>
            </a:lvl1pPr>
          </a:lstStyle>
          <a:p>
            <a:pPr>
              <a:defRPr/>
            </a:pPr>
            <a:r>
              <a:rPr lang="en-US"/>
              <a:t>EE 382 Microcontroller Programming – Fall 2007 – Slide #</a:t>
            </a:r>
            <a:fld id="{EB713571-4EB9-41EE-B6BB-443A0F662C8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imes New Roman" pitchFamily="18" charset="0"/>
        </a:defRPr>
      </a:lvl2pPr>
      <a:lvl3pPr algn="ctr" rtl="0" eaLnBrk="0" fontAlgn="base" hangingPunct="0">
        <a:spcBef>
          <a:spcPct val="0"/>
        </a:spcBef>
        <a:spcAft>
          <a:spcPct val="0"/>
        </a:spcAft>
        <a:defRPr sz="3200">
          <a:solidFill>
            <a:schemeClr val="tx2"/>
          </a:solidFill>
          <a:latin typeface="Times New Roman" pitchFamily="18" charset="0"/>
        </a:defRPr>
      </a:lvl3pPr>
      <a:lvl4pPr algn="ctr" rtl="0" eaLnBrk="0" fontAlgn="base" hangingPunct="0">
        <a:spcBef>
          <a:spcPct val="0"/>
        </a:spcBef>
        <a:spcAft>
          <a:spcPct val="0"/>
        </a:spcAft>
        <a:defRPr sz="3200">
          <a:solidFill>
            <a:schemeClr val="tx2"/>
          </a:solidFill>
          <a:latin typeface="Times New Roman" pitchFamily="18" charset="0"/>
        </a:defRPr>
      </a:lvl4pPr>
      <a:lvl5pPr algn="ctr" rtl="0" eaLnBrk="0" fontAlgn="base" hangingPunct="0">
        <a:spcBef>
          <a:spcPct val="0"/>
        </a:spcBef>
        <a:spcAft>
          <a:spcPct val="0"/>
        </a:spcAft>
        <a:defRPr sz="3200">
          <a:solidFill>
            <a:schemeClr val="tx2"/>
          </a:solidFill>
          <a:latin typeface="Times New Roman" pitchFamily="18" charset="0"/>
        </a:defRPr>
      </a:lvl5pPr>
      <a:lvl6pPr marL="457200" algn="ctr" rtl="0" fontAlgn="base">
        <a:spcBef>
          <a:spcPct val="0"/>
        </a:spcBef>
        <a:spcAft>
          <a:spcPct val="0"/>
        </a:spcAft>
        <a:defRPr sz="3200">
          <a:solidFill>
            <a:schemeClr val="tx2"/>
          </a:solidFill>
          <a:latin typeface="Times New Roman" pitchFamily="18" charset="0"/>
        </a:defRPr>
      </a:lvl6pPr>
      <a:lvl7pPr marL="914400" algn="ctr" rtl="0" fontAlgn="base">
        <a:spcBef>
          <a:spcPct val="0"/>
        </a:spcBef>
        <a:spcAft>
          <a:spcPct val="0"/>
        </a:spcAft>
        <a:defRPr sz="3200">
          <a:solidFill>
            <a:schemeClr val="tx2"/>
          </a:solidFill>
          <a:latin typeface="Times New Roman" pitchFamily="18" charset="0"/>
        </a:defRPr>
      </a:lvl7pPr>
      <a:lvl8pPr marL="1371600" algn="ctr" rtl="0" fontAlgn="base">
        <a:spcBef>
          <a:spcPct val="0"/>
        </a:spcBef>
        <a:spcAft>
          <a:spcPct val="0"/>
        </a:spcAft>
        <a:defRPr sz="3200">
          <a:solidFill>
            <a:schemeClr val="tx2"/>
          </a:solidFill>
          <a:latin typeface="Times New Roman" pitchFamily="18" charset="0"/>
        </a:defRPr>
      </a:lvl8pPr>
      <a:lvl9pPr marL="1828800" algn="ctr" rtl="0" fontAlgn="base">
        <a:spcBef>
          <a:spcPct val="0"/>
        </a:spcBef>
        <a:spcAft>
          <a:spcPct val="0"/>
        </a:spcAft>
        <a:defRPr sz="32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1523" y="285441"/>
            <a:ext cx="7772400" cy="1470025"/>
          </a:xfrm>
        </p:spPr>
        <p:txBody>
          <a:bodyPr/>
          <a:lstStyle/>
          <a:p>
            <a:r>
              <a:rPr lang="en-US" dirty="0" smtClean="0"/>
              <a:t>ECE 382  Lesson 25</a:t>
            </a:r>
            <a:endParaRPr lang="en-US" dirty="0"/>
          </a:p>
        </p:txBody>
      </p:sp>
      <p:sp>
        <p:nvSpPr>
          <p:cNvPr id="3" name="Subtitle 2"/>
          <p:cNvSpPr>
            <a:spLocks noGrp="1"/>
          </p:cNvSpPr>
          <p:nvPr>
            <p:ph type="subTitle" idx="1"/>
          </p:nvPr>
        </p:nvSpPr>
        <p:spPr>
          <a:xfrm>
            <a:off x="1011504" y="1392913"/>
            <a:ext cx="6660656" cy="4757034"/>
          </a:xfrm>
        </p:spPr>
        <p:txBody>
          <a:bodyPr/>
          <a:lstStyle/>
          <a:p>
            <a:pPr algn="l"/>
            <a:r>
              <a:rPr lang="en-US" sz="2800" b="1" dirty="0" smtClean="0"/>
              <a:t>Lesson Outline</a:t>
            </a:r>
            <a:endParaRPr lang="en-US" sz="2800" b="1" dirty="0" smtClean="0">
              <a:solidFill>
                <a:srgbClr val="0070C0"/>
              </a:solidFill>
            </a:endParaRPr>
          </a:p>
          <a:p>
            <a:pPr lvl="1" algn="l"/>
            <a:r>
              <a:rPr lang="en-US" sz="2000" dirty="0" smtClean="0">
                <a:solidFill>
                  <a:srgbClr val="0070C0"/>
                </a:solidFill>
              </a:rPr>
              <a:t>Lab#4 lessons learned?</a:t>
            </a:r>
          </a:p>
          <a:p>
            <a:pPr lvl="1" algn="l"/>
            <a:r>
              <a:rPr lang="en-US" sz="2000" dirty="0" smtClean="0">
                <a:solidFill>
                  <a:srgbClr val="0070C0"/>
                </a:solidFill>
              </a:rPr>
              <a:t>Timers    (like stopwatch, alarm, </a:t>
            </a:r>
            <a:r>
              <a:rPr lang="en-US" sz="2000" dirty="0" err="1" smtClean="0">
                <a:solidFill>
                  <a:srgbClr val="0070C0"/>
                </a:solidFill>
              </a:rPr>
              <a:t>etc</a:t>
            </a:r>
            <a:r>
              <a:rPr lang="en-US" sz="2000" dirty="0" smtClean="0">
                <a:solidFill>
                  <a:srgbClr val="0070C0"/>
                </a:solidFill>
              </a:rPr>
              <a:t>)</a:t>
            </a:r>
            <a:endParaRPr lang="en-US" sz="2000" dirty="0">
              <a:solidFill>
                <a:srgbClr val="0070C0"/>
              </a:solidFill>
            </a:endParaRPr>
          </a:p>
          <a:p>
            <a:pPr algn="l"/>
            <a:r>
              <a:rPr lang="en-US" sz="2000" b="1" dirty="0" smtClean="0"/>
              <a:t>Admin</a:t>
            </a:r>
          </a:p>
          <a:p>
            <a:pPr lvl="1" algn="l"/>
            <a:r>
              <a:rPr lang="en-US" sz="2000" dirty="0" smtClean="0">
                <a:solidFill>
                  <a:srgbClr val="0070C0"/>
                </a:solidFill>
              </a:rPr>
              <a:t>Lab#4 Notebook/</a:t>
            </a:r>
            <a:r>
              <a:rPr lang="en-US" sz="2000" dirty="0" err="1" smtClean="0">
                <a:solidFill>
                  <a:srgbClr val="0070C0"/>
                </a:solidFill>
              </a:rPr>
              <a:t>Bitbucket</a:t>
            </a:r>
            <a:r>
              <a:rPr lang="en-US" sz="2000" dirty="0" smtClean="0">
                <a:solidFill>
                  <a:srgbClr val="0070C0"/>
                </a:solidFill>
              </a:rPr>
              <a:t> due COB</a:t>
            </a:r>
            <a:endParaRPr lang="en-US" sz="2400" dirty="0" smtClean="0"/>
          </a:p>
        </p:txBody>
      </p:sp>
    </p:spTree>
    <p:extLst>
      <p:ext uri="{BB962C8B-B14F-4D97-AF65-F5344CB8AC3E}">
        <p14:creationId xmlns:p14="http://schemas.microsoft.com/office/powerpoint/2010/main" val="20368302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563197814"/>
              </p:ext>
            </p:extLst>
          </p:nvPr>
        </p:nvGraphicFramePr>
        <p:xfrm>
          <a:off x="514577" y="1068080"/>
          <a:ext cx="7772400" cy="1798319"/>
        </p:xfrm>
        <a:graphic>
          <a:graphicData uri="http://schemas.openxmlformats.org/drawingml/2006/table">
            <a:tbl>
              <a:tblPr/>
              <a:tblGrid>
                <a:gridCol w="485548"/>
                <a:gridCol w="1019175"/>
                <a:gridCol w="6267677"/>
              </a:tblGrid>
              <a:tr h="250021">
                <a:tc>
                  <a:txBody>
                    <a:bodyPr/>
                    <a:lstStyle/>
                    <a:p>
                      <a:pPr algn="l" fontAlgn="t"/>
                      <a:r>
                        <a:rPr lang="en-US" sz="1300" dirty="0" err="1">
                          <a:effectLst/>
                        </a:rPr>
                        <a:t>Mcx</a:t>
                      </a:r>
                      <a:endParaRPr lang="en-US" sz="1300"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Mode</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dirty="0">
                          <a:effectLst/>
                        </a:rPr>
                        <a:t>Description</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50021">
                <a:tc>
                  <a:txBody>
                    <a:bodyPr/>
                    <a:lstStyle/>
                    <a:p>
                      <a:pPr algn="l" fontAlgn="t"/>
                      <a:r>
                        <a:rPr lang="en-US" sz="1300">
                          <a:effectLst/>
                        </a:rPr>
                        <a:t>00</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a:effectLst/>
                        </a:rPr>
                        <a:t>Stop</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300" dirty="0">
                          <a:effectLst/>
                        </a:rPr>
                        <a:t>The timer is halted</a:t>
                      </a:r>
                      <a:r>
                        <a:rPr lang="en-US" sz="1300" dirty="0" smtClean="0">
                          <a:effectLst/>
                        </a:rPr>
                        <a:t>.    </a:t>
                      </a:r>
                      <a:r>
                        <a:rPr lang="en-US" sz="1300" dirty="0" smtClean="0">
                          <a:solidFill>
                            <a:srgbClr val="FF0000"/>
                          </a:solidFill>
                          <a:effectLst/>
                        </a:rPr>
                        <a:t>When should you use Stop</a:t>
                      </a:r>
                      <a:r>
                        <a:rPr lang="en-US" sz="1300" baseline="0" dirty="0" smtClean="0">
                          <a:solidFill>
                            <a:srgbClr val="FF0000"/>
                          </a:solidFill>
                          <a:effectLst/>
                        </a:rPr>
                        <a:t> mode?</a:t>
                      </a:r>
                      <a:r>
                        <a:rPr lang="en-US" sz="1300" dirty="0" smtClean="0">
                          <a:solidFill>
                            <a:srgbClr val="FF0000"/>
                          </a:solidFill>
                          <a:effectLst/>
                        </a:rPr>
                        <a:t>                </a:t>
                      </a:r>
                      <a:r>
                        <a:rPr lang="en-US" sz="1400" b="1" dirty="0" smtClean="0">
                          <a:solidFill>
                            <a:schemeClr val="accent2"/>
                          </a:solidFill>
                          <a:effectLst/>
                          <a:latin typeface="Courier New" pitchFamily="49" charset="0"/>
                          <a:cs typeface="Courier New" pitchFamily="49" charset="0"/>
                        </a:rPr>
                        <a:t>MC_0</a:t>
                      </a:r>
                      <a:endParaRPr lang="en-US" sz="1400" dirty="0" smtClean="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03401">
                <a:tc>
                  <a:txBody>
                    <a:bodyPr/>
                    <a:lstStyle/>
                    <a:p>
                      <a:pPr algn="l" fontAlgn="t"/>
                      <a:r>
                        <a:rPr lang="en-US" sz="1300">
                          <a:effectLst/>
                        </a:rPr>
                        <a:t>01</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Up</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300" dirty="0">
                          <a:effectLst/>
                        </a:rPr>
                        <a:t>The timer repeatedly counts from zero to the value of </a:t>
                      </a:r>
                      <a:r>
                        <a:rPr lang="en-US" sz="1300" dirty="0">
                          <a:solidFill>
                            <a:srgbClr val="FF0000"/>
                          </a:solidFill>
                          <a:effectLst/>
                        </a:rPr>
                        <a:t>TACCR0</a:t>
                      </a:r>
                      <a:r>
                        <a:rPr lang="en-US" sz="1300" dirty="0" smtClean="0">
                          <a:effectLst/>
                        </a:rPr>
                        <a:t>. </a:t>
                      </a:r>
                      <a:r>
                        <a:rPr lang="en-US" sz="1200" b="1" dirty="0" smtClean="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MC_1</a:t>
                      </a:r>
                      <a:endParaRPr lang="en-US" sz="1400" dirty="0" smtClean="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33375">
                <a:tc>
                  <a:txBody>
                    <a:bodyPr/>
                    <a:lstStyle/>
                    <a:p>
                      <a:pPr algn="l" fontAlgn="t"/>
                      <a:r>
                        <a:rPr lang="en-US" sz="1300">
                          <a:effectLst/>
                        </a:rPr>
                        <a:t>10</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a:effectLst/>
                        </a:rPr>
                        <a:t>Continuous</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300" dirty="0">
                          <a:effectLst/>
                        </a:rPr>
                        <a:t>The timer repeatedly counts from zero to 0FFFFh</a:t>
                      </a:r>
                      <a:r>
                        <a:rPr lang="en-US" sz="1300" dirty="0" smtClean="0">
                          <a:effectLst/>
                        </a:rPr>
                        <a:t>.                         </a:t>
                      </a:r>
                      <a:r>
                        <a:rPr lang="en-US" sz="1400" b="1" dirty="0" smtClean="0">
                          <a:solidFill>
                            <a:schemeClr val="accent2"/>
                          </a:solidFill>
                          <a:latin typeface="Courier New" pitchFamily="49" charset="0"/>
                          <a:cs typeface="Courier New" pitchFamily="49" charset="0"/>
                        </a:rPr>
                        <a:t>MC_2</a:t>
                      </a:r>
                      <a:endParaRPr lang="en-US" sz="1400" dirty="0" smtClean="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41359">
                <a:tc>
                  <a:txBody>
                    <a:bodyPr/>
                    <a:lstStyle/>
                    <a:p>
                      <a:pPr algn="l" fontAlgn="t"/>
                      <a:r>
                        <a:rPr lang="en-US" sz="1300">
                          <a:effectLst/>
                        </a:rPr>
                        <a:t>11</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Up/down</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dirty="0">
                          <a:effectLst/>
                        </a:rPr>
                        <a:t>The timer repeatedly counts from zero up to the value of </a:t>
                      </a:r>
                      <a:r>
                        <a:rPr lang="en-US" sz="1300" dirty="0">
                          <a:solidFill>
                            <a:srgbClr val="FF0000"/>
                          </a:solidFill>
                          <a:effectLst/>
                        </a:rPr>
                        <a:t>TACCR0</a:t>
                      </a:r>
                      <a:r>
                        <a:rPr lang="en-US" sz="1300" dirty="0">
                          <a:effectLst/>
                        </a:rPr>
                        <a:t> and back down to </a:t>
                      </a:r>
                      <a:r>
                        <a:rPr lang="en-US" sz="1300" dirty="0" smtClean="0">
                          <a:effectLst/>
                        </a:rPr>
                        <a:t>zero.</a:t>
                      </a:r>
                    </a:p>
                    <a:p>
                      <a:pPr marL="0" marR="0" indent="0" algn="l" defTabSz="914400" rtl="0" eaLnBrk="1" fontAlgn="t" latinLnBrk="0" hangingPunct="1">
                        <a:lnSpc>
                          <a:spcPct val="100000"/>
                        </a:lnSpc>
                        <a:spcBef>
                          <a:spcPts val="0"/>
                        </a:spcBef>
                        <a:spcAft>
                          <a:spcPts val="0"/>
                        </a:spcAft>
                        <a:buClrTx/>
                        <a:buSzTx/>
                        <a:buFontTx/>
                        <a:buNone/>
                        <a:tabLst/>
                        <a:defRPr/>
                      </a:pPr>
                      <a:r>
                        <a:rPr lang="en-US" sz="1200" b="1" dirty="0" smtClean="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MC_3</a:t>
                      </a:r>
                      <a:endParaRPr lang="en-US" sz="1400" dirty="0" smtClean="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bl>
          </a:graphicData>
        </a:graphic>
      </p:graphicFrame>
      <p:sp>
        <p:nvSpPr>
          <p:cNvPr id="2" name="Title 1"/>
          <p:cNvSpPr>
            <a:spLocks noGrp="1"/>
          </p:cNvSpPr>
          <p:nvPr>
            <p:ph type="title"/>
          </p:nvPr>
        </p:nvSpPr>
        <p:spPr/>
        <p:txBody>
          <a:bodyPr/>
          <a:lstStyle/>
          <a:p>
            <a:r>
              <a:rPr lang="en-US" b="1" dirty="0"/>
              <a:t>Timer  (p 370 User’s Guide, BB p 52)</a:t>
            </a:r>
          </a:p>
        </p:txBody>
      </p:sp>
      <p:sp>
        <p:nvSpPr>
          <p:cNvPr id="3" name="Content Placeholder 2"/>
          <p:cNvSpPr>
            <a:spLocks noGrp="1"/>
          </p:cNvSpPr>
          <p:nvPr>
            <p:ph idx="1"/>
          </p:nvPr>
        </p:nvSpPr>
        <p:spPr>
          <a:xfrm>
            <a:off x="171105" y="752429"/>
            <a:ext cx="8414662" cy="1371646"/>
          </a:xfrm>
        </p:spPr>
        <p:txBody>
          <a:bodyPr/>
          <a:lstStyle/>
          <a:p>
            <a:pPr marL="0" indent="0">
              <a:buNone/>
            </a:pPr>
            <a:r>
              <a:rPr lang="en-US" sz="1600" dirty="0" smtClean="0"/>
              <a:t>3. </a:t>
            </a:r>
            <a:r>
              <a:rPr lang="en-US" sz="1600" dirty="0" err="1" smtClean="0"/>
              <a:t>MCx</a:t>
            </a:r>
            <a:r>
              <a:rPr lang="en-US" sz="1600" dirty="0" smtClean="0"/>
              <a:t> - Count Mode</a:t>
            </a:r>
          </a:p>
          <a:p>
            <a:pPr lvl="1"/>
            <a:endParaRPr lang="en-US" sz="1600" dirty="0" smtClean="0">
              <a:solidFill>
                <a:schemeClr val="accent2"/>
              </a:solidFill>
            </a:endParaRPr>
          </a:p>
          <a:p>
            <a:pPr lvl="1"/>
            <a:endParaRPr lang="en-US" sz="1600" dirty="0" smtClean="0">
              <a:solidFill>
                <a:schemeClr val="accent2"/>
              </a:solidFill>
            </a:endParaRPr>
          </a:p>
          <a:p>
            <a:pPr lvl="1"/>
            <a:endParaRPr lang="en-US" sz="1600" dirty="0">
              <a:solidFill>
                <a:schemeClr val="accent2"/>
              </a:solidFill>
            </a:endParaRPr>
          </a:p>
          <a:p>
            <a:pPr lvl="1"/>
            <a:endParaRPr lang="en-US" sz="1600" dirty="0">
              <a:solidFill>
                <a:schemeClr val="accent2"/>
              </a:solidFill>
            </a:endParaRPr>
          </a:p>
          <a:p>
            <a:pPr lvl="1"/>
            <a:endParaRPr lang="en-US" sz="1600" dirty="0" smtClean="0">
              <a:solidFill>
                <a:schemeClr val="accent2"/>
              </a:solidFill>
            </a:endParaRPr>
          </a:p>
          <a:p>
            <a:pPr lvl="1"/>
            <a:endParaRPr lang="en-US" sz="1600" dirty="0" smtClean="0">
              <a:solidFill>
                <a:schemeClr val="accent2"/>
              </a:solidFill>
            </a:endParaRPr>
          </a:p>
          <a:p>
            <a:pPr lvl="1"/>
            <a:endParaRPr lang="en-US" sz="1600" dirty="0" smtClean="0">
              <a:solidFill>
                <a:schemeClr val="accent2"/>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24" y="2945604"/>
            <a:ext cx="6475605" cy="5291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1042760" y="2936079"/>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2933699" y="3831428"/>
            <a:ext cx="1483899" cy="49292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8"/>
          <p:cNvSpPr/>
          <p:nvPr/>
        </p:nvSpPr>
        <p:spPr bwMode="auto">
          <a:xfrm>
            <a:off x="1252311" y="6022178"/>
            <a:ext cx="6253390" cy="75962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Tree>
    <p:extLst>
      <p:ext uri="{BB962C8B-B14F-4D97-AF65-F5344CB8AC3E}">
        <p14:creationId xmlns:p14="http://schemas.microsoft.com/office/powerpoint/2010/main" val="15941771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a:t>
            </a:r>
            <a:r>
              <a:rPr lang="en-US" sz="2800" b="1" dirty="0"/>
              <a:t>p </a:t>
            </a:r>
            <a:r>
              <a:rPr lang="en-US" sz="2800" b="1" dirty="0" smtClean="0"/>
              <a:t>358 </a:t>
            </a:r>
            <a:r>
              <a:rPr lang="en-US" sz="2800" b="1" dirty="0"/>
              <a:t>User’s Guide, BB p </a:t>
            </a:r>
            <a:r>
              <a:rPr lang="en-US" sz="2800" b="1" dirty="0" smtClean="0"/>
              <a:t>46</a:t>
            </a:r>
            <a:r>
              <a:rPr lang="en-US" b="1" dirty="0" smtClean="0"/>
              <a:t>)</a:t>
            </a:r>
            <a:endParaRPr lang="en-US" b="1" dirty="0"/>
          </a:p>
        </p:txBody>
      </p:sp>
      <p:sp>
        <p:nvSpPr>
          <p:cNvPr id="3" name="Content Placeholder 2"/>
          <p:cNvSpPr>
            <a:spLocks noGrp="1"/>
          </p:cNvSpPr>
          <p:nvPr>
            <p:ph idx="1"/>
          </p:nvPr>
        </p:nvSpPr>
        <p:spPr>
          <a:xfrm>
            <a:off x="171105" y="752429"/>
            <a:ext cx="8414662" cy="1371646"/>
          </a:xfrm>
        </p:spPr>
        <p:txBody>
          <a:bodyPr/>
          <a:lstStyle/>
          <a:p>
            <a:pPr marL="0" indent="0">
              <a:buNone/>
            </a:pPr>
            <a:r>
              <a:rPr lang="en-US" sz="1600" dirty="0" smtClean="0"/>
              <a:t>Up Mode  </a:t>
            </a:r>
            <a:r>
              <a:rPr lang="en-US" sz="1600" b="1" dirty="0">
                <a:solidFill>
                  <a:schemeClr val="accent2"/>
                </a:solidFill>
                <a:latin typeface="Courier New" pitchFamily="49" charset="0"/>
                <a:cs typeface="Courier New" pitchFamily="49" charset="0"/>
              </a:rPr>
              <a:t>MC_1</a:t>
            </a:r>
            <a:endParaRPr lang="en-US" sz="1600" dirty="0"/>
          </a:p>
          <a:p>
            <a:pPr lvl="1"/>
            <a:r>
              <a:rPr lang="en-US" sz="1600" dirty="0" smtClean="0">
                <a:solidFill>
                  <a:schemeClr val="accent2"/>
                </a:solidFill>
              </a:rPr>
              <a:t>Counts </a:t>
            </a:r>
            <a:r>
              <a:rPr lang="en-US" sz="1600" dirty="0">
                <a:solidFill>
                  <a:schemeClr val="accent2"/>
                </a:solidFill>
              </a:rPr>
              <a:t>from 0 to the value in register TACCR0. When it hits TACCR0, the CCIFG interrupt flag is set. When it hits 0 (the next tick), the TAIFG interrupt flag is </a:t>
            </a:r>
            <a:r>
              <a:rPr lang="en-US" sz="1600" dirty="0" smtClean="0">
                <a:solidFill>
                  <a:schemeClr val="accent2"/>
                </a:solidFill>
              </a:rPr>
              <a:t>set</a:t>
            </a: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marL="457200" lvl="1" indent="0">
              <a:buNone/>
            </a:pPr>
            <a:endParaRPr lang="en-US" sz="1600" dirty="0" smtClean="0">
              <a:solidFill>
                <a:schemeClr val="accent2"/>
              </a:solidFill>
            </a:endParaRPr>
          </a:p>
          <a:p>
            <a:pPr lvl="1"/>
            <a:endParaRPr lang="en-US" sz="1600" dirty="0" smtClean="0">
              <a:solidFill>
                <a:schemeClr val="accent2"/>
              </a:solidFill>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388" y="1649413"/>
            <a:ext cx="534352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6362" y="3952875"/>
            <a:ext cx="6391275"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30193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a:t>
            </a:r>
            <a:r>
              <a:rPr lang="en-US" sz="2800" b="1" dirty="0"/>
              <a:t>p </a:t>
            </a:r>
            <a:r>
              <a:rPr lang="en-US" sz="2800" b="1" dirty="0" smtClean="0"/>
              <a:t>359 </a:t>
            </a:r>
            <a:r>
              <a:rPr lang="en-US" sz="2800" b="1" dirty="0"/>
              <a:t>User’s Guide, BB p </a:t>
            </a:r>
            <a:r>
              <a:rPr lang="en-US" sz="2800" b="1" dirty="0" smtClean="0"/>
              <a:t>47</a:t>
            </a:r>
            <a:r>
              <a:rPr lang="en-US" b="1" dirty="0" smtClean="0"/>
              <a:t>)</a:t>
            </a:r>
            <a:endParaRPr lang="en-US" b="1" dirty="0"/>
          </a:p>
        </p:txBody>
      </p:sp>
      <p:sp>
        <p:nvSpPr>
          <p:cNvPr id="3" name="Content Placeholder 2"/>
          <p:cNvSpPr>
            <a:spLocks noGrp="1"/>
          </p:cNvSpPr>
          <p:nvPr>
            <p:ph idx="1"/>
          </p:nvPr>
        </p:nvSpPr>
        <p:spPr>
          <a:xfrm>
            <a:off x="171105" y="752429"/>
            <a:ext cx="8414662" cy="1371646"/>
          </a:xfrm>
        </p:spPr>
        <p:txBody>
          <a:bodyPr/>
          <a:lstStyle/>
          <a:p>
            <a:pPr marL="0" indent="0">
              <a:buNone/>
            </a:pPr>
            <a:r>
              <a:rPr lang="en-US" sz="1600" dirty="0"/>
              <a:t>Continuous Mode  </a:t>
            </a:r>
            <a:r>
              <a:rPr lang="en-US" sz="1600" b="1" dirty="0">
                <a:solidFill>
                  <a:schemeClr val="accent2"/>
                </a:solidFill>
                <a:latin typeface="Courier New" pitchFamily="49" charset="0"/>
                <a:cs typeface="Courier New" pitchFamily="49" charset="0"/>
              </a:rPr>
              <a:t>MC_2</a:t>
            </a:r>
            <a:endParaRPr lang="en-US" sz="1600" dirty="0"/>
          </a:p>
          <a:p>
            <a:pPr lvl="1"/>
            <a:r>
              <a:rPr lang="en-US" sz="1600" dirty="0">
                <a:solidFill>
                  <a:schemeClr val="accent2"/>
                </a:solidFill>
              </a:rPr>
              <a:t>Continuous mode counts from 0 to 0xffff. When it hits 0, the TAIFG interrupt flag is set</a:t>
            </a:r>
            <a:endParaRPr lang="en-US" sz="1600" b="1" dirty="0">
              <a:solidFill>
                <a:schemeClr val="accent2"/>
              </a:solidFill>
              <a:latin typeface="Courier New" pitchFamily="49" charset="0"/>
              <a:cs typeface="Courier New" pitchFamily="49" charset="0"/>
            </a:endParaRPr>
          </a:p>
          <a:p>
            <a:pPr lvl="1"/>
            <a:endParaRPr lang="en-US" sz="1600" dirty="0">
              <a:solidFill>
                <a:schemeClr val="accent2"/>
              </a:solidFill>
            </a:endParaRPr>
          </a:p>
          <a:p>
            <a:pPr lvl="1"/>
            <a:endParaRPr lang="en-US" sz="1600" dirty="0">
              <a:solidFill>
                <a:schemeClr val="accent2"/>
              </a:solidFill>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887" y="1673225"/>
            <a:ext cx="4962525"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1138" y="3424238"/>
            <a:ext cx="618172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21003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a:t>
            </a:r>
            <a:r>
              <a:rPr lang="en-US" sz="2800" b="1" dirty="0"/>
              <a:t>p </a:t>
            </a:r>
            <a:r>
              <a:rPr lang="en-US" sz="2800" b="1" dirty="0" smtClean="0"/>
              <a:t>360 </a:t>
            </a:r>
            <a:r>
              <a:rPr lang="en-US" sz="2800" b="1" dirty="0"/>
              <a:t>User’s Guide, BB p </a:t>
            </a:r>
            <a:r>
              <a:rPr lang="en-US" sz="2800" b="1" dirty="0" smtClean="0"/>
              <a:t>47</a:t>
            </a:r>
            <a:r>
              <a:rPr lang="en-US" b="1" dirty="0" smtClean="0"/>
              <a:t>)</a:t>
            </a:r>
            <a:endParaRPr lang="en-US" b="1" dirty="0"/>
          </a:p>
        </p:txBody>
      </p:sp>
      <p:sp>
        <p:nvSpPr>
          <p:cNvPr id="3" name="Content Placeholder 2"/>
          <p:cNvSpPr>
            <a:spLocks noGrp="1"/>
          </p:cNvSpPr>
          <p:nvPr>
            <p:ph idx="1"/>
          </p:nvPr>
        </p:nvSpPr>
        <p:spPr>
          <a:xfrm>
            <a:off x="171105" y="752429"/>
            <a:ext cx="8414662" cy="1371646"/>
          </a:xfrm>
        </p:spPr>
        <p:txBody>
          <a:bodyPr/>
          <a:lstStyle/>
          <a:p>
            <a:pPr marL="0" indent="0">
              <a:buNone/>
            </a:pPr>
            <a:r>
              <a:rPr lang="en-US" sz="1600" dirty="0" smtClean="0"/>
              <a:t>Up / Down Mode  </a:t>
            </a:r>
            <a:r>
              <a:rPr lang="en-US" sz="1600" b="1" dirty="0" smtClean="0">
                <a:solidFill>
                  <a:schemeClr val="accent2"/>
                </a:solidFill>
                <a:latin typeface="Courier New" pitchFamily="49" charset="0"/>
                <a:cs typeface="Courier New" pitchFamily="49" charset="0"/>
              </a:rPr>
              <a:t>MC_3</a:t>
            </a:r>
            <a:endParaRPr lang="en-US" sz="1600" dirty="0"/>
          </a:p>
          <a:p>
            <a:pPr lvl="1"/>
            <a:r>
              <a:rPr lang="en-US" sz="1600" dirty="0" smtClean="0">
                <a:solidFill>
                  <a:schemeClr val="accent2"/>
                </a:solidFill>
              </a:rPr>
              <a:t>Counts </a:t>
            </a:r>
            <a:r>
              <a:rPr lang="en-US" sz="1600" dirty="0">
                <a:solidFill>
                  <a:schemeClr val="accent2"/>
                </a:solidFill>
              </a:rPr>
              <a:t>from 0 to the value in register TACCR0, then back down to 0. When it hits TACCR0, the CCIFG interrupt flag is set. When it hits 0, the TAIFG interrupt flag is set.</a:t>
            </a:r>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dirty="0" smtClean="0">
              <a:solidFill>
                <a:schemeClr val="accent2"/>
              </a:solidFill>
            </a:endParaRPr>
          </a:p>
          <a:p>
            <a:pPr lvl="1"/>
            <a:endParaRPr lang="en-US" sz="1600" dirty="0" smtClean="0">
              <a:solidFill>
                <a:schemeClr val="accent2"/>
              </a:solidFill>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538" y="2071688"/>
            <a:ext cx="4943475"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413" y="3776663"/>
            <a:ext cx="635317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55603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MSP430G2553 Interrupt Vector Table</a:t>
            </a:r>
            <a:endParaRPr lang="en-US" b="1" dirty="0"/>
          </a:p>
        </p:txBody>
      </p:sp>
      <p:sp>
        <p:nvSpPr>
          <p:cNvPr id="3" name="Content Placeholder 2"/>
          <p:cNvSpPr>
            <a:spLocks noGrp="1"/>
          </p:cNvSpPr>
          <p:nvPr>
            <p:ph idx="1"/>
          </p:nvPr>
        </p:nvSpPr>
        <p:spPr/>
        <p:txBody>
          <a:bodyPr/>
          <a:lstStyle/>
          <a:p>
            <a:endParaRPr lang="en-US" dirty="0"/>
          </a:p>
        </p:txBody>
      </p:sp>
      <p:pic>
        <p:nvPicPr>
          <p:cNvPr id="1026" name="Picture 2" descr="C:\Users\Jeffrey.Falkinburg\Documents\Courses\ECE382\Fall16\ECE382_Website_Fall_2016\notes\L25\MSP430G2553_interrup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345" y="635895"/>
            <a:ext cx="6467311" cy="62221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2876" y="533400"/>
            <a:ext cx="3048000" cy="400110"/>
          </a:xfrm>
          <a:prstGeom prst="rect">
            <a:avLst/>
          </a:prstGeom>
          <a:noFill/>
        </p:spPr>
        <p:txBody>
          <a:bodyPr wrap="square" rtlCol="0">
            <a:spAutoFit/>
          </a:bodyPr>
          <a:lstStyle/>
          <a:p>
            <a:pPr algn="ctr"/>
            <a:r>
              <a:rPr lang="en-US" sz="2000" dirty="0"/>
              <a:t>pp 11 of Device </a:t>
            </a:r>
            <a:r>
              <a:rPr lang="en-US" sz="2000" dirty="0" smtClean="0"/>
              <a:t>Specific</a:t>
            </a:r>
          </a:p>
        </p:txBody>
      </p:sp>
      <p:sp>
        <p:nvSpPr>
          <p:cNvPr id="8" name="TextBox 7"/>
          <p:cNvSpPr txBox="1"/>
          <p:nvPr/>
        </p:nvSpPr>
        <p:spPr>
          <a:xfrm>
            <a:off x="6105525" y="533400"/>
            <a:ext cx="2924175" cy="400110"/>
          </a:xfrm>
          <a:prstGeom prst="rect">
            <a:avLst/>
          </a:prstGeom>
          <a:noFill/>
        </p:spPr>
        <p:txBody>
          <a:bodyPr wrap="square" rtlCol="0">
            <a:spAutoFit/>
          </a:bodyPr>
          <a:lstStyle/>
          <a:p>
            <a:pPr algn="ctr"/>
            <a:r>
              <a:rPr lang="en-US" sz="2000" dirty="0" smtClean="0"/>
              <a:t>pp 109 of Blue Book</a:t>
            </a:r>
          </a:p>
        </p:txBody>
      </p:sp>
    </p:spTree>
    <p:extLst>
      <p:ext uri="{BB962C8B-B14F-4D97-AF65-F5344CB8AC3E}">
        <p14:creationId xmlns:p14="http://schemas.microsoft.com/office/powerpoint/2010/main" val="9803429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bwMode="auto">
          <a:xfrm>
            <a:off x="3771900" y="971549"/>
            <a:ext cx="2181225" cy="86677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0</a:t>
            </a:r>
          </a:p>
          <a:p>
            <a:pPr algn="r"/>
            <a:endParaRPr lang="en-US" sz="2800" b="1" dirty="0" smtClean="0">
              <a:solidFill>
                <a:srgbClr val="FF0000"/>
              </a:solidFill>
            </a:endParaRPr>
          </a:p>
          <a:p>
            <a:pPr algn="r"/>
            <a:endParaRPr lang="en-US" sz="2800" b="1" dirty="0">
              <a:solidFill>
                <a:srgbClr val="FF0000"/>
              </a:solidFill>
            </a:endParaRPr>
          </a:p>
        </p:txBody>
      </p:sp>
      <p:sp>
        <p:nvSpPr>
          <p:cNvPr id="6" name="Oval 5"/>
          <p:cNvSpPr/>
          <p:nvPr/>
        </p:nvSpPr>
        <p:spPr bwMode="auto">
          <a:xfrm>
            <a:off x="1857375"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7" name="Oval 6"/>
          <p:cNvSpPr/>
          <p:nvPr/>
        </p:nvSpPr>
        <p:spPr bwMode="auto">
          <a:xfrm>
            <a:off x="2924174"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sp>
        <p:nvSpPr>
          <p:cNvPr id="8" name="Oval 7"/>
          <p:cNvSpPr/>
          <p:nvPr/>
        </p:nvSpPr>
        <p:spPr bwMode="auto">
          <a:xfrm>
            <a:off x="5934075"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9" name="Oval 8"/>
          <p:cNvSpPr/>
          <p:nvPr/>
        </p:nvSpPr>
        <p:spPr bwMode="auto">
          <a:xfrm>
            <a:off x="5057775" y="3276600"/>
            <a:ext cx="2124075" cy="61912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4</a:t>
            </a:r>
          </a:p>
          <a:p>
            <a:pPr algn="r"/>
            <a:endParaRPr lang="en-US" b="1" dirty="0">
              <a:solidFill>
                <a:srgbClr val="FF0000"/>
              </a:solidFill>
            </a:endParaRPr>
          </a:p>
          <a:p>
            <a:pPr algn="r"/>
            <a:endParaRPr lang="en-US" b="1" dirty="0">
              <a:solidFill>
                <a:srgbClr val="FF0000"/>
              </a:solidFill>
            </a:endParaRPr>
          </a:p>
        </p:txBody>
      </p:sp>
      <p:sp>
        <p:nvSpPr>
          <p:cNvPr id="10" name="Oval 9"/>
          <p:cNvSpPr/>
          <p:nvPr/>
        </p:nvSpPr>
        <p:spPr bwMode="auto">
          <a:xfrm>
            <a:off x="6410325" y="4524375"/>
            <a:ext cx="1495425" cy="59054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5</a:t>
            </a:r>
            <a:endParaRPr lang="en-US" sz="3600" b="1" dirty="0">
              <a:solidFill>
                <a:srgbClr val="FF0000"/>
              </a:solidFill>
            </a:endParaRPr>
          </a:p>
          <a:p>
            <a:pPr algn="r"/>
            <a:endParaRPr lang="en-US" b="1" dirty="0" smtClean="0">
              <a:solidFill>
                <a:srgbClr val="FF0000"/>
              </a:solidFill>
            </a:endParaRPr>
          </a:p>
          <a:p>
            <a:pPr algn="r"/>
            <a:endParaRPr lang="en-US" b="1" dirty="0">
              <a:solidFill>
                <a:srgbClr val="FF0000"/>
              </a:solidFill>
            </a:endParaRPr>
          </a:p>
        </p:txBody>
      </p:sp>
      <p:grpSp>
        <p:nvGrpSpPr>
          <p:cNvPr id="15" name="Group 14"/>
          <p:cNvGrpSpPr/>
          <p:nvPr/>
        </p:nvGrpSpPr>
        <p:grpSpPr>
          <a:xfrm>
            <a:off x="2626518"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3407568"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6410294" y="6069390"/>
            <a:ext cx="2733674" cy="784830"/>
          </a:xfrm>
          <a:prstGeom prst="rect">
            <a:avLst/>
          </a:prstGeom>
          <a:solidFill>
            <a:schemeClr val="bg1"/>
          </a:solidFill>
        </p:spPr>
        <p:txBody>
          <a:bodyPr wrap="square" rtlCol="0">
            <a:spAutoFit/>
          </a:bodyPr>
          <a:lstStyle/>
          <a:p>
            <a:r>
              <a:rPr lang="en-US" sz="1800" dirty="0" smtClean="0"/>
              <a:t>Family User Guide pp 357</a:t>
            </a:r>
          </a:p>
          <a:p>
            <a:r>
              <a:rPr lang="en-US" sz="1800" dirty="0" smtClean="0"/>
              <a:t>Blue Book pp 46</a:t>
            </a:r>
            <a:endParaRPr lang="en-US" sz="1800" dirty="0"/>
          </a:p>
        </p:txBody>
      </p:sp>
    </p:spTree>
    <p:extLst>
      <p:ext uri="{BB962C8B-B14F-4D97-AF65-F5344CB8AC3E}">
        <p14:creationId xmlns:p14="http://schemas.microsoft.com/office/powerpoint/2010/main" val="26740775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Code</a:t>
            </a:r>
            <a:endParaRPr lang="en-US" b="1" dirty="0"/>
          </a:p>
        </p:txBody>
      </p:sp>
      <p:sp>
        <p:nvSpPr>
          <p:cNvPr id="5" name="Content Placeholder 2"/>
          <p:cNvSpPr>
            <a:spLocks noGrp="1"/>
          </p:cNvSpPr>
          <p:nvPr>
            <p:ph idx="1"/>
          </p:nvPr>
        </p:nvSpPr>
        <p:spPr>
          <a:xfrm>
            <a:off x="65118" y="757317"/>
            <a:ext cx="8924336" cy="5176758"/>
          </a:xfrm>
          <a:solidFill>
            <a:schemeClr val="bg1"/>
          </a:solidFill>
          <a:ln>
            <a:solidFill>
              <a:schemeClr val="tx1"/>
            </a:solidFill>
          </a:ln>
        </p:spPr>
        <p:txBody>
          <a:bodyPr/>
          <a:lstStyle/>
          <a:p>
            <a:pPr marL="0" indent="0">
              <a:buNone/>
            </a:pPr>
            <a:r>
              <a:rPr lang="en-US" sz="1200" b="1" dirty="0" smtClean="0">
                <a:latin typeface="Courier New" pitchFamily="49" charset="0"/>
                <a:cs typeface="Courier New" pitchFamily="49" charset="0"/>
              </a:rPr>
              <a:t>           </a:t>
            </a:r>
            <a:r>
              <a:rPr lang="en-US" sz="1200" b="1" u="sng" dirty="0" err="1" smtClean="0">
                <a:latin typeface="Courier New" pitchFamily="49" charset="0"/>
                <a:cs typeface="Courier New" pitchFamily="49" charset="0"/>
              </a:rPr>
              <a:t>Main.c</a:t>
            </a:r>
            <a:endParaRPr lang="en-US" sz="1200" b="1" dirty="0" smtClean="0">
              <a:latin typeface="Courier New" pitchFamily="49" charset="0"/>
              <a:cs typeface="Courier New" pitchFamily="49" charset="0"/>
            </a:endParaRPr>
          </a:p>
          <a:p>
            <a:pPr marL="0" marR="0" indent="0">
              <a:spcBef>
                <a:spcPts val="0"/>
              </a:spcBef>
              <a:spcAft>
                <a:spcPts val="0"/>
              </a:spcAft>
              <a:buNone/>
            </a:pPr>
            <a:r>
              <a:rPr lang="en-US" sz="1200" b="1" dirty="0" smtClean="0">
                <a:solidFill>
                  <a:srgbClr val="7F0055"/>
                </a:solidFill>
                <a:latin typeface="Consolas"/>
                <a:ea typeface="Calibri"/>
              </a:rPr>
              <a:t>#</a:t>
            </a:r>
            <a:r>
              <a:rPr lang="en-US" sz="1200" b="1" dirty="0">
                <a:solidFill>
                  <a:srgbClr val="7F0055"/>
                </a:solidFill>
                <a:latin typeface="Consolas"/>
                <a:ea typeface="Calibri"/>
              </a:rPr>
              <a:t>include</a:t>
            </a:r>
            <a:r>
              <a:rPr lang="en-US" sz="1200" dirty="0">
                <a:solidFill>
                  <a:srgbClr val="000000"/>
                </a:solidFill>
                <a:latin typeface="Consolas"/>
                <a:ea typeface="Calibri"/>
              </a:rPr>
              <a:t> </a:t>
            </a:r>
            <a:r>
              <a:rPr lang="en-US" sz="1200" dirty="0">
                <a:solidFill>
                  <a:srgbClr val="2A00FF"/>
                </a:solidFill>
                <a:latin typeface="Consolas"/>
                <a:ea typeface="Calibri"/>
              </a:rPr>
              <a:t>&lt;msp430g2553.h&gt;</a:t>
            </a:r>
            <a:endParaRPr lang="en-US" sz="1200" dirty="0">
              <a:latin typeface="Calibri"/>
              <a:ea typeface="Calibri"/>
            </a:endParaRPr>
          </a:p>
          <a:p>
            <a:pPr marL="0" marR="0" indent="0">
              <a:spcBef>
                <a:spcPts val="0"/>
              </a:spcBef>
              <a:spcAft>
                <a:spcPts val="0"/>
              </a:spcAft>
              <a:buNone/>
            </a:pPr>
            <a:r>
              <a:rPr lang="en-US" sz="1200" dirty="0">
                <a:latin typeface="Consolas"/>
                <a:ea typeface="Calibri"/>
              </a:rPr>
              <a:t> </a:t>
            </a:r>
            <a:endParaRPr lang="en-US" sz="1200" dirty="0">
              <a:latin typeface="Calibri"/>
              <a:ea typeface="Calibri"/>
            </a:endParaRPr>
          </a:p>
          <a:p>
            <a:pPr marL="0" marR="0" indent="0">
              <a:spcBef>
                <a:spcPts val="0"/>
              </a:spcBef>
              <a:spcAft>
                <a:spcPts val="0"/>
              </a:spcAft>
              <a:buNone/>
            </a:pP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r>
              <a:rPr lang="en-US" sz="1200" b="1" dirty="0" smtClean="0">
                <a:solidFill>
                  <a:srgbClr val="000000"/>
                </a:solidFill>
                <a:latin typeface="Consolas"/>
                <a:ea typeface="Calibri"/>
              </a:rPr>
              <a:t>main</a:t>
            </a:r>
            <a:r>
              <a:rPr lang="en-US" sz="1200" dirty="0" smtClean="0">
                <a:solidFill>
                  <a:srgbClr val="000000"/>
                </a:solidFill>
                <a:latin typeface="Consolas"/>
                <a:ea typeface="Calibri"/>
              </a:rPr>
              <a:t>(</a:t>
            </a: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endParaRPr lang="en-US" sz="1200" dirty="0" smtClean="0">
              <a:latin typeface="Calibri"/>
              <a:ea typeface="Calibri"/>
            </a:endParaRPr>
          </a:p>
          <a:p>
            <a:pPr marL="0" indent="0">
              <a:buNone/>
            </a:pPr>
            <a:r>
              <a:rPr lang="en-US" sz="1200" dirty="0">
                <a:solidFill>
                  <a:srgbClr val="000000"/>
                </a:solidFill>
                <a:latin typeface="Consolas"/>
              </a:rPr>
              <a:t> </a:t>
            </a:r>
            <a:r>
              <a:rPr lang="en-US" sz="1200" dirty="0" smtClean="0">
                <a:solidFill>
                  <a:srgbClr val="000000"/>
                </a:solidFill>
                <a:latin typeface="Consolas"/>
              </a:rPr>
              <a:t>   WDTCTL </a:t>
            </a:r>
            <a:r>
              <a:rPr lang="en-US" sz="1200" dirty="0">
                <a:solidFill>
                  <a:srgbClr val="000000"/>
                </a:solidFill>
                <a:latin typeface="Consolas"/>
              </a:rPr>
              <a:t>= WDTPW | WDTHOLD</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Stop watchdog </a:t>
            </a:r>
            <a:r>
              <a:rPr lang="en-US" sz="1200" dirty="0" smtClean="0">
                <a:solidFill>
                  <a:srgbClr val="3F7F5F"/>
                </a:solidFill>
                <a:latin typeface="Consolas"/>
              </a:rPr>
              <a:t>timer</a:t>
            </a:r>
          </a:p>
          <a:p>
            <a:pPr marL="0" indent="0">
              <a:buNone/>
            </a:pPr>
            <a:endParaRPr lang="en-US" sz="1200" dirty="0">
              <a:solidFill>
                <a:srgbClr val="3F7F5F"/>
              </a:solidFill>
              <a:latin typeface="Consolas"/>
            </a:endParaRPr>
          </a:p>
          <a:p>
            <a:pPr marL="0" indent="0">
              <a:buNone/>
            </a:pPr>
            <a:r>
              <a:rPr lang="en-US" sz="1200" dirty="0">
                <a:solidFill>
                  <a:srgbClr val="000000"/>
                </a:solidFill>
                <a:latin typeface="Consolas"/>
              </a:rPr>
              <a:t>    BCSCTL1 = CALBC1_8MHZ;      </a:t>
            </a:r>
            <a:r>
              <a:rPr lang="en-US" sz="1200" dirty="0">
                <a:solidFill>
                  <a:srgbClr val="3F7F5F"/>
                </a:solidFill>
                <a:latin typeface="Consolas"/>
              </a:rPr>
              <a:t>// Set SMCLK 8 MHz</a:t>
            </a:r>
          </a:p>
          <a:p>
            <a:pPr marL="0" indent="0">
              <a:buNone/>
            </a:pPr>
            <a:r>
              <a:rPr lang="en-US" sz="1200" dirty="0">
                <a:solidFill>
                  <a:srgbClr val="000000"/>
                </a:solidFill>
                <a:latin typeface="Consolas"/>
              </a:rPr>
              <a:t>    DCOCTL = CALDCO_8MHZ;</a:t>
            </a:r>
          </a:p>
          <a:p>
            <a:pPr marL="0" indent="0">
              <a:buNone/>
            </a:pPr>
            <a:endParaRPr lang="en-US" sz="1200" dirty="0">
              <a:latin typeface="Consolas"/>
            </a:endParaRPr>
          </a:p>
          <a:p>
            <a:pPr marL="0" indent="0">
              <a:buNone/>
            </a:pPr>
            <a:r>
              <a:rPr lang="en-US" sz="1200" dirty="0">
                <a:solidFill>
                  <a:srgbClr val="000000"/>
                </a:solidFill>
                <a:latin typeface="Consolas"/>
              </a:rPr>
              <a:t>    </a:t>
            </a:r>
            <a:r>
              <a:rPr lang="en-US" sz="1200" dirty="0">
                <a:solidFill>
                  <a:srgbClr val="000000"/>
                </a:solidFill>
                <a:highlight>
                  <a:srgbClr val="F0D8A8"/>
                </a:highlight>
                <a:latin typeface="Consolas"/>
              </a:rPr>
              <a:t>P1DIR = BIT6</a:t>
            </a:r>
            <a:r>
              <a:rPr lang="en-US" sz="1200" dirty="0" smtClean="0">
                <a:solidFill>
                  <a:srgbClr val="000000"/>
                </a:solidFill>
                <a:highlight>
                  <a:srgbClr val="F0D8A8"/>
                </a:highlight>
                <a:latin typeface="Consolas"/>
              </a:rPr>
              <a:t>;               </a:t>
            </a:r>
            <a:r>
              <a:rPr lang="en-US" sz="1200" dirty="0" smtClean="0">
                <a:solidFill>
                  <a:srgbClr val="3F7F5F"/>
                </a:solidFill>
                <a:highlight>
                  <a:srgbClr val="F0D8A8"/>
                </a:highlight>
                <a:latin typeface="Consolas"/>
              </a:rPr>
              <a:t>// </a:t>
            </a:r>
            <a:r>
              <a:rPr lang="en-US" sz="1200" dirty="0">
                <a:solidFill>
                  <a:srgbClr val="3F7F5F"/>
                </a:solidFill>
                <a:highlight>
                  <a:srgbClr val="F0D8A8"/>
                </a:highlight>
                <a:latin typeface="Consolas"/>
              </a:rPr>
              <a:t>Set the green LED as an output</a:t>
            </a:r>
          </a:p>
          <a:p>
            <a:pPr marL="0" indent="0">
              <a:buNone/>
            </a:pPr>
            <a:r>
              <a:rPr lang="en-US" sz="1200" dirty="0">
                <a:solidFill>
                  <a:srgbClr val="000000"/>
                </a:solidFill>
                <a:latin typeface="Consolas"/>
              </a:rPr>
              <a:t> </a:t>
            </a:r>
            <a:r>
              <a:rPr lang="en-US" sz="1200" dirty="0" smtClean="0">
                <a:solidFill>
                  <a:srgbClr val="000000"/>
                </a:solidFill>
                <a:latin typeface="Consolas"/>
              </a:rPr>
              <a:t>   </a:t>
            </a:r>
          </a:p>
          <a:p>
            <a:pPr marL="0" indent="0">
              <a:buNone/>
            </a:pPr>
            <a:r>
              <a:rPr lang="en-US" sz="1200" dirty="0">
                <a:solidFill>
                  <a:srgbClr val="000000"/>
                </a:solidFill>
                <a:latin typeface="Consolas"/>
              </a:rPr>
              <a:t> </a:t>
            </a:r>
            <a:r>
              <a:rPr lang="en-US" sz="1200" dirty="0" smtClean="0">
                <a:solidFill>
                  <a:srgbClr val="000000"/>
                </a:solidFill>
                <a:latin typeface="Consolas"/>
              </a:rPr>
              <a:t>   TACCR0 </a:t>
            </a:r>
            <a:r>
              <a:rPr lang="en-US" sz="1200" dirty="0">
                <a:solidFill>
                  <a:srgbClr val="000000"/>
                </a:solidFill>
                <a:latin typeface="Consolas"/>
              </a:rPr>
              <a:t>= 256 - 1;                    </a:t>
            </a:r>
            <a:r>
              <a:rPr lang="en-US" sz="1200" dirty="0">
                <a:solidFill>
                  <a:srgbClr val="3F7F5F"/>
                </a:solidFill>
                <a:latin typeface="Consolas"/>
              </a:rPr>
              <a:t>// Set the interval</a:t>
            </a:r>
          </a:p>
          <a:p>
            <a:pPr marL="0" indent="0">
              <a:buNone/>
            </a:pPr>
            <a:r>
              <a:rPr lang="en-US" sz="1200" dirty="0">
                <a:solidFill>
                  <a:srgbClr val="000000"/>
                </a:solidFill>
                <a:latin typeface="Consolas"/>
              </a:rPr>
              <a:t>    TACTL &amp;= ~TAIFG;                     </a:t>
            </a:r>
            <a:r>
              <a:rPr lang="en-US" sz="1200" dirty="0">
                <a:solidFill>
                  <a:srgbClr val="3F7F5F"/>
                </a:solidFill>
                <a:latin typeface="Consolas"/>
              </a:rPr>
              <a:t>// Clear any rollover flag</a:t>
            </a:r>
            <a:endParaRPr lang="en-US" sz="1200" dirty="0">
              <a:latin typeface="Consolas"/>
            </a:endParaRPr>
          </a:p>
          <a:p>
            <a:pPr marL="0" indent="0">
              <a:buNone/>
            </a:pPr>
            <a:r>
              <a:rPr lang="en-US" sz="1200" dirty="0">
                <a:solidFill>
                  <a:srgbClr val="000000"/>
                </a:solidFill>
                <a:latin typeface="Consolas"/>
              </a:rPr>
              <a:t>    TACTL |= ID_0 | TASSEL_2 | MC_1</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Important Timer </a:t>
            </a:r>
            <a:r>
              <a:rPr lang="en-US" sz="1200" dirty="0" smtClean="0">
                <a:solidFill>
                  <a:srgbClr val="3F7F5F"/>
                </a:solidFill>
                <a:latin typeface="Consolas"/>
              </a:rPr>
              <a:t>stuff!</a:t>
            </a:r>
          </a:p>
          <a:p>
            <a:pPr marL="0" indent="0">
              <a:buNone/>
            </a:pPr>
            <a:endParaRPr lang="en-US" sz="1200" b="1" dirty="0">
              <a:solidFill>
                <a:srgbClr val="3F7F5F"/>
              </a:solidFill>
              <a:latin typeface="Consolas"/>
            </a:endParaRPr>
          </a:p>
          <a:p>
            <a:pPr marL="0" indent="0">
              <a:buNone/>
            </a:pPr>
            <a:r>
              <a:rPr lang="en-US" sz="1200" b="1" dirty="0" smtClean="0">
                <a:solidFill>
                  <a:srgbClr val="7F0055"/>
                </a:solidFill>
                <a:latin typeface="Consolas"/>
              </a:rPr>
              <a:t>while</a:t>
            </a:r>
            <a:r>
              <a:rPr lang="en-US" sz="1200" b="1" dirty="0" smtClean="0">
                <a:solidFill>
                  <a:srgbClr val="000000"/>
                </a:solidFill>
                <a:latin typeface="Consolas"/>
              </a:rPr>
              <a:t>(1</a:t>
            </a:r>
            <a:r>
              <a:rPr lang="en-US" sz="1200" b="1" dirty="0">
                <a:solidFill>
                  <a:srgbClr val="000000"/>
                </a:solidFill>
                <a:latin typeface="Consolas"/>
              </a:rPr>
              <a:t>) {</a:t>
            </a:r>
          </a:p>
          <a:p>
            <a:pPr marL="0" indent="0">
              <a:buNone/>
            </a:pPr>
            <a:r>
              <a:rPr lang="en-US" sz="1200" dirty="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 ((TACTL &amp; TAIFG) == 0</a:t>
            </a:r>
            <a:r>
              <a:rPr lang="en-US" sz="1200" b="1" dirty="0" smtClean="0">
                <a:solidFill>
                  <a:srgbClr val="000000"/>
                </a:solidFill>
                <a:latin typeface="Consolas"/>
              </a:rPr>
              <a:t>); </a:t>
            </a:r>
            <a:r>
              <a:rPr lang="en-US" sz="1200" dirty="0">
                <a:solidFill>
                  <a:srgbClr val="3F7F5F"/>
                </a:solidFill>
                <a:latin typeface="Consolas"/>
              </a:rPr>
              <a:t>// </a:t>
            </a:r>
            <a:r>
              <a:rPr lang="en-US" sz="1200" dirty="0" smtClean="0">
                <a:solidFill>
                  <a:srgbClr val="3F7F5F"/>
                </a:solidFill>
                <a:latin typeface="Consolas"/>
              </a:rPr>
              <a:t>Polling timer flag?         </a:t>
            </a:r>
            <a:r>
              <a:rPr lang="en-US" sz="1200" dirty="0" smtClean="0">
                <a:solidFill>
                  <a:srgbClr val="FF0000"/>
                </a:solidFill>
                <a:latin typeface="Consolas"/>
              </a:rPr>
              <a:t>Would this be good for pong game?</a:t>
            </a:r>
            <a:endParaRPr lang="en-US" sz="1200" b="1" dirty="0">
              <a:solidFill>
                <a:srgbClr val="FF0000"/>
              </a:solidFill>
              <a:latin typeface="Consolas"/>
            </a:endParaRPr>
          </a:p>
          <a:p>
            <a:pPr marL="0" indent="0">
              <a:buNone/>
            </a:pPr>
            <a:r>
              <a:rPr lang="en-US" sz="1200" dirty="0">
                <a:solidFill>
                  <a:srgbClr val="000000"/>
                </a:solidFill>
                <a:latin typeface="Consolas"/>
              </a:rPr>
              <a:t>    TACTL &amp;= ~TAIFG</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Clear </a:t>
            </a:r>
            <a:r>
              <a:rPr lang="en-US" sz="1200" dirty="0" smtClean="0">
                <a:solidFill>
                  <a:srgbClr val="3F7F5F"/>
                </a:solidFill>
                <a:latin typeface="Consolas"/>
              </a:rPr>
              <a:t>rollover flag</a:t>
            </a:r>
            <a:endParaRPr lang="en-US" sz="1200" dirty="0">
              <a:solidFill>
                <a:srgbClr val="000000"/>
              </a:solidFill>
              <a:latin typeface="Consolas"/>
            </a:endParaRPr>
          </a:p>
          <a:p>
            <a:pPr marL="0" indent="0">
              <a:buNone/>
            </a:pPr>
            <a:r>
              <a:rPr lang="en-US" sz="1200" dirty="0">
                <a:solidFill>
                  <a:srgbClr val="000000"/>
                </a:solidFill>
                <a:latin typeface="Consolas"/>
              </a:rPr>
              <a:t>    P1OUT ^= BIT6</a:t>
            </a:r>
            <a:r>
              <a:rPr lang="en-US" sz="1200" dirty="0" smtClean="0">
                <a:solidFill>
                  <a:srgbClr val="000000"/>
                </a:solidFill>
                <a:latin typeface="Consolas"/>
              </a:rPr>
              <a:t>;                </a:t>
            </a:r>
            <a:r>
              <a:rPr lang="en-US" sz="1200" dirty="0" smtClean="0">
                <a:solidFill>
                  <a:srgbClr val="3F7F5F"/>
                </a:solidFill>
                <a:latin typeface="Consolas"/>
              </a:rPr>
              <a:t>// toggle LED</a:t>
            </a:r>
            <a:endParaRPr lang="en-US" sz="1200" dirty="0">
              <a:solidFill>
                <a:srgbClr val="000000"/>
              </a:solidFill>
              <a:latin typeface="Consolas"/>
            </a:endParaRPr>
          </a:p>
          <a:p>
            <a:pPr marL="0" indent="0">
              <a:buNone/>
            </a:pPr>
            <a:r>
              <a:rPr lang="en-US" sz="1200" dirty="0">
                <a:solidFill>
                  <a:srgbClr val="000000"/>
                </a:solidFill>
                <a:latin typeface="Consolas"/>
              </a:rPr>
              <a:t>    } </a:t>
            </a:r>
            <a:r>
              <a:rPr lang="en-US" sz="1200" dirty="0">
                <a:solidFill>
                  <a:srgbClr val="3F7F5F"/>
                </a:solidFill>
                <a:latin typeface="Consolas"/>
              </a:rPr>
              <a:t>// end infinite </a:t>
            </a:r>
            <a:r>
              <a:rPr lang="en-US" sz="1200" dirty="0" smtClean="0">
                <a:solidFill>
                  <a:srgbClr val="3F7F5F"/>
                </a:solidFill>
                <a:latin typeface="Consolas"/>
              </a:rPr>
              <a:t>loop</a:t>
            </a:r>
          </a:p>
          <a:p>
            <a:pPr marL="0" indent="0">
              <a:buNone/>
            </a:pPr>
            <a:r>
              <a:rPr lang="en-US" sz="1200" dirty="0" smtClean="0">
                <a:solidFill>
                  <a:srgbClr val="000000"/>
                </a:solidFill>
                <a:latin typeface="Consolas"/>
                <a:ea typeface="Calibri"/>
              </a:rPr>
              <a:t>}</a:t>
            </a:r>
            <a:endParaRPr lang="en-US" sz="1200" dirty="0">
              <a:effectLst/>
              <a:latin typeface="Calibri"/>
              <a:ea typeface="Calibri"/>
            </a:endParaRPr>
          </a:p>
        </p:txBody>
      </p:sp>
    </p:spTree>
    <p:extLst>
      <p:ext uri="{BB962C8B-B14F-4D97-AF65-F5344CB8AC3E}">
        <p14:creationId xmlns:p14="http://schemas.microsoft.com/office/powerpoint/2010/main" val="21447783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A. Given: SMCLK = 8 MHz, TASSEL=2, ID=2, MC=1, TACCR0=0xECE, and TAR starts at 0</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How long will it take to roll over TAR? (Fill in the blanks)</a:t>
            </a:r>
          </a:p>
          <a:p>
            <a:pPr marL="457200" lvl="0" indent="-457200">
              <a:lnSpc>
                <a:spcPts val="1500"/>
              </a:lnSpc>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0" indent="0">
              <a:buNone/>
            </a:pPr>
            <a:endParaRPr lang="en-US" sz="2000" b="1" dirty="0" smtClean="0"/>
          </a:p>
          <a:p>
            <a:pPr lvl="1"/>
            <a:endParaRPr lang="en-US" sz="1600" dirty="0" smtClean="0">
              <a:solidFill>
                <a:schemeClr val="accent2"/>
              </a:solidFill>
            </a:endParaRPr>
          </a:p>
        </p:txBody>
      </p:sp>
      <p:sp>
        <p:nvSpPr>
          <p:cNvPr id="2" name="Title 1"/>
          <p:cNvSpPr>
            <a:spLocks noGrp="1"/>
          </p:cNvSpPr>
          <p:nvPr>
            <p:ph type="title"/>
          </p:nvPr>
        </p:nvSpPr>
        <p:spPr/>
        <p:txBody>
          <a:bodyPr/>
          <a:lstStyle/>
          <a:p>
            <a:r>
              <a:rPr lang="en-US" b="1" dirty="0" smtClean="0"/>
              <a:t>In-Class Worksheet</a:t>
            </a:r>
            <a:endParaRPr lang="en-US" b="1" dirty="0"/>
          </a:p>
        </p:txBody>
      </p:sp>
      <p:pic>
        <p:nvPicPr>
          <p:cNvPr id="11"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oup 11"/>
          <p:cNvGrpSpPr/>
          <p:nvPr/>
        </p:nvGrpSpPr>
        <p:grpSpPr>
          <a:xfrm>
            <a:off x="2626518" y="5930761"/>
            <a:ext cx="728664" cy="918864"/>
            <a:chOff x="2626518" y="1504950"/>
            <a:chExt cx="728664" cy="918864"/>
          </a:xfrm>
        </p:grpSpPr>
        <p:cxnSp>
          <p:nvCxnSpPr>
            <p:cNvPr id="13" name="Straight Arrow Connector 12"/>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15" name="Group 14"/>
          <p:cNvGrpSpPr/>
          <p:nvPr/>
        </p:nvGrpSpPr>
        <p:grpSpPr>
          <a:xfrm>
            <a:off x="3407568" y="5930761"/>
            <a:ext cx="728664" cy="918864"/>
            <a:chOff x="2626518" y="1504950"/>
            <a:chExt cx="728664" cy="918864"/>
          </a:xfrm>
        </p:grpSpPr>
        <p:cxnSp>
          <p:nvCxnSpPr>
            <p:cNvPr id="16" name="Straight Arrow Connector 15"/>
            <p:cNvCxnSpPr>
              <a:stCxn id="17"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7" name="TextBox 1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65372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A. Given: SMCLK = 8 MHz, TASSEL=2, ID=2, MC=1, TACCR0=0xECE, and TAR starts at 0</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How long will it take to roll over TAR? (Fill in the blanks)</a:t>
                </a: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a:rPr>
                          </m:ctrlPr>
                        </m:fPr>
                        <m:num>
                          <m:r>
                            <a:rPr lang="en-US" i="1">
                              <a:latin typeface="Cambria Math"/>
                            </a:rPr>
                            <m:t>1 µ</m:t>
                          </m:r>
                          <m:r>
                            <a:rPr lang="en-US" i="1">
                              <a:latin typeface="Cambria Math"/>
                            </a:rPr>
                            <m:t>𝑠</m:t>
                          </m:r>
                        </m:num>
                        <m:den>
                          <m:r>
                            <a:rPr lang="en-US" i="1">
                              <a:latin typeface="Cambria Math"/>
                            </a:rPr>
                            <m:t>_____ </m:t>
                          </m:r>
                          <m:r>
                            <a:rPr lang="en-US" i="1">
                              <a:latin typeface="Cambria Math"/>
                            </a:rPr>
                            <m:t>𝑐𝑙𝑘𝑠</m:t>
                          </m:r>
                        </m:den>
                      </m:f>
                      <m:r>
                        <a:rPr lang="en-US" i="1">
                          <a:latin typeface="Cambria Math"/>
                        </a:rPr>
                        <m:t>×</m:t>
                      </m:r>
                      <m:f>
                        <m:fPr>
                          <m:ctrlPr>
                            <a:rPr lang="en-US" i="1">
                              <a:latin typeface="Cambria Math"/>
                            </a:rPr>
                          </m:ctrlPr>
                        </m:fPr>
                        <m:num>
                          <m:r>
                            <a:rPr lang="en-US" i="1">
                              <a:latin typeface="Cambria Math"/>
                            </a:rPr>
                            <m:t>_____ </m:t>
                          </m:r>
                          <m:r>
                            <a:rPr lang="en-US" i="1">
                              <a:latin typeface="Cambria Math"/>
                            </a:rPr>
                            <m:t>𝑐𝑙𝑘𝑠</m:t>
                          </m:r>
                        </m:num>
                        <m:den>
                          <m:r>
                            <a:rPr lang="en-US" i="1">
                              <a:latin typeface="Cambria Math"/>
                            </a:rPr>
                            <m:t>1 </m:t>
                          </m:r>
                          <m:r>
                            <a:rPr lang="en-US" i="1">
                              <a:latin typeface="Cambria Math"/>
                            </a:rPr>
                            <m:t>𝑐𝑛𝑡</m:t>
                          </m:r>
                        </m:den>
                      </m:f>
                      <m:r>
                        <a:rPr lang="en-US" i="1">
                          <a:latin typeface="Cambria Math"/>
                        </a:rPr>
                        <m:t>×</m:t>
                      </m:r>
                      <m:f>
                        <m:fPr>
                          <m:ctrlPr>
                            <a:rPr lang="en-US" i="1">
                              <a:latin typeface="Cambria Math"/>
                            </a:rPr>
                          </m:ctrlPr>
                        </m:fPr>
                        <m:num>
                          <m:r>
                            <a:rPr lang="en-US" i="1">
                              <a:latin typeface="Cambria Math"/>
                            </a:rPr>
                            <m:t>_____ </m:t>
                          </m:r>
                          <m:r>
                            <a:rPr lang="en-US" i="1">
                              <a:latin typeface="Cambria Math"/>
                            </a:rPr>
                            <m:t>𝑐𝑛𝑡𝑠</m:t>
                          </m:r>
                        </m:num>
                        <m:den>
                          <m:r>
                            <a:rPr lang="en-US" i="1">
                              <a:latin typeface="Cambria Math"/>
                            </a:rPr>
                            <m:t>1 </m:t>
                          </m:r>
                          <m:r>
                            <a:rPr lang="en-US" i="1">
                              <a:latin typeface="Cambria Math"/>
                            </a:rPr>
                            <m:t>𝑇𝐴𝑅</m:t>
                          </m:r>
                          <m:r>
                            <a:rPr lang="en-US" i="1">
                              <a:latin typeface="Cambria Math"/>
                            </a:rPr>
                            <m:t> </m:t>
                          </m:r>
                          <m:r>
                            <a:rPr lang="en-US" i="1">
                              <a:latin typeface="Cambria Math"/>
                            </a:rPr>
                            <m:t>𝑟𝑜𝑙𝑙</m:t>
                          </m:r>
                          <m:r>
                            <a:rPr lang="en-US" i="1">
                              <a:latin typeface="Cambria Math"/>
                            </a:rPr>
                            <m:t> </m:t>
                          </m:r>
                          <m:r>
                            <a:rPr lang="en-US" i="1">
                              <a:latin typeface="Cambria Math"/>
                            </a:rPr>
                            <m:t>𝑜𝑣𝑒𝑟</m:t>
                          </m:r>
                        </m:den>
                      </m:f>
                      <m:r>
                        <a:rPr lang="en-US" i="1">
                          <a:latin typeface="Cambria Math"/>
                        </a:rPr>
                        <m:t>=</m:t>
                      </m:r>
                    </m:oMath>
                  </m:oMathPara>
                </a14:m>
                <a:endParaRPr lang="en-US" sz="2000" dirty="0"/>
              </a:p>
              <a:p>
                <a:pPr marL="457200" lvl="0" indent="-457200">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457200" lvl="0" indent="-457200">
                  <a:lnSpc>
                    <a:spcPts val="1500"/>
                  </a:lnSpc>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0" indent="0">
                  <a:buNone/>
                </a:pPr>
                <a:endParaRPr lang="en-US" sz="2000" b="1" dirty="0" smtClean="0"/>
              </a:p>
              <a:p>
                <a:pPr lvl="1"/>
                <a:endParaRPr lang="en-US" sz="1600" dirty="0" smtClean="0">
                  <a:solidFill>
                    <a:schemeClr val="accent2"/>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8338" y="847679"/>
                <a:ext cx="8509911" cy="5747330"/>
              </a:xfrm>
              <a:blipFill rotWithShape="1">
                <a:blip r:embed="rId2"/>
                <a:stretch>
                  <a:fillRect l="-1074" t="-530" r="-788"/>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b="1" dirty="0" smtClean="0"/>
              <a:t>In-Class Worksheet</a:t>
            </a:r>
            <a:endParaRPr lang="en-US" b="1"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7642993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B</a:t>
            </a:r>
            <a:r>
              <a:rPr lang="en-US" sz="2400" dirty="0">
                <a:solidFill>
                  <a:schemeClr val="accent2"/>
                </a:solidFill>
                <a:latin typeface="Helvetica"/>
                <a:ea typeface="Times New Roman"/>
                <a:cs typeface="Times New Roman"/>
              </a:rPr>
              <a:t>. Given : SMCLK = 8 MHz, TASSEL= 2, ID= 2, MC= 1, and TAR starts at 0 </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The </a:t>
            </a:r>
            <a:r>
              <a:rPr lang="en-US" sz="2400" dirty="0" smtClean="0">
                <a:solidFill>
                  <a:schemeClr val="accent2"/>
                </a:solidFill>
                <a:latin typeface="Helvetica"/>
                <a:ea typeface="Times New Roman"/>
                <a:cs typeface="Times New Roman"/>
              </a:rPr>
              <a:t>TACCR0 </a:t>
            </a:r>
            <a:r>
              <a:rPr lang="en-US" sz="2400" dirty="0">
                <a:solidFill>
                  <a:schemeClr val="accent2"/>
                </a:solidFill>
                <a:latin typeface="Helvetica"/>
                <a:ea typeface="Times New Roman"/>
                <a:cs typeface="Times New Roman"/>
              </a:rPr>
              <a:t>values that will roll over TAR in 84 </a:t>
            </a:r>
            <a:r>
              <a:rPr lang="en-US" sz="2400" dirty="0" err="1">
                <a:solidFill>
                  <a:schemeClr val="accent2"/>
                </a:solidFill>
                <a:latin typeface="Helvetica"/>
                <a:ea typeface="Times New Roman"/>
                <a:cs typeface="Times New Roman"/>
              </a:rPr>
              <a:t>μs</a:t>
            </a:r>
            <a:r>
              <a:rPr lang="en-US" sz="2400" dirty="0">
                <a:solidFill>
                  <a:schemeClr val="accent2"/>
                </a:solidFill>
                <a:latin typeface="Helvetica"/>
                <a:ea typeface="Times New Roman"/>
                <a:cs typeface="Times New Roman"/>
              </a:rPr>
              <a:t>?</a:t>
            </a:r>
          </a:p>
          <a:p>
            <a:pPr marL="457200" lvl="0" indent="-457200">
              <a:lnSpc>
                <a:spcPts val="1500"/>
              </a:lnSpc>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0" indent="0">
              <a:buNone/>
            </a:pPr>
            <a:endParaRPr lang="en-US" sz="2000" b="1" dirty="0" smtClean="0"/>
          </a:p>
          <a:p>
            <a:pPr lvl="1"/>
            <a:endParaRPr lang="en-US" sz="1600" dirty="0" smtClean="0">
              <a:solidFill>
                <a:schemeClr val="accent2"/>
              </a:solidFill>
            </a:endParaRPr>
          </a:p>
        </p:txBody>
      </p:sp>
      <p:sp>
        <p:nvSpPr>
          <p:cNvPr id="2" name="Title 1"/>
          <p:cNvSpPr>
            <a:spLocks noGrp="1"/>
          </p:cNvSpPr>
          <p:nvPr>
            <p:ph type="title"/>
          </p:nvPr>
        </p:nvSpPr>
        <p:spPr/>
        <p:txBody>
          <a:bodyPr/>
          <a:lstStyle/>
          <a:p>
            <a:r>
              <a:rPr lang="en-US" b="1" dirty="0" smtClean="0"/>
              <a:t>In-Class Worksheet</a:t>
            </a:r>
            <a:endParaRPr lang="en-US" b="1"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2333000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bwMode="auto">
          <a:xfrm>
            <a:off x="3771900" y="971549"/>
            <a:ext cx="2181225" cy="86677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0</a:t>
            </a:r>
          </a:p>
          <a:p>
            <a:pPr algn="r"/>
            <a:endParaRPr lang="en-US" sz="2800" b="1" dirty="0" smtClean="0">
              <a:solidFill>
                <a:srgbClr val="FF0000"/>
              </a:solidFill>
            </a:endParaRPr>
          </a:p>
          <a:p>
            <a:pPr algn="r"/>
            <a:endParaRPr lang="en-US" sz="2800" b="1" dirty="0">
              <a:solidFill>
                <a:srgbClr val="FF0000"/>
              </a:solidFill>
            </a:endParaRPr>
          </a:p>
        </p:txBody>
      </p:sp>
      <p:sp>
        <p:nvSpPr>
          <p:cNvPr id="6" name="Oval 5"/>
          <p:cNvSpPr/>
          <p:nvPr/>
        </p:nvSpPr>
        <p:spPr bwMode="auto">
          <a:xfrm>
            <a:off x="1857375"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7" name="Oval 6"/>
          <p:cNvSpPr/>
          <p:nvPr/>
        </p:nvSpPr>
        <p:spPr bwMode="auto">
          <a:xfrm>
            <a:off x="2924174"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sp>
        <p:nvSpPr>
          <p:cNvPr id="8" name="Oval 7"/>
          <p:cNvSpPr/>
          <p:nvPr/>
        </p:nvSpPr>
        <p:spPr bwMode="auto">
          <a:xfrm>
            <a:off x="5934075"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9" name="Oval 8"/>
          <p:cNvSpPr/>
          <p:nvPr/>
        </p:nvSpPr>
        <p:spPr bwMode="auto">
          <a:xfrm>
            <a:off x="5057775" y="3276600"/>
            <a:ext cx="2124075" cy="61912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4</a:t>
            </a:r>
          </a:p>
          <a:p>
            <a:pPr algn="r"/>
            <a:endParaRPr lang="en-US" b="1" dirty="0">
              <a:solidFill>
                <a:srgbClr val="FF0000"/>
              </a:solidFill>
            </a:endParaRPr>
          </a:p>
          <a:p>
            <a:pPr algn="r"/>
            <a:endParaRPr lang="en-US" b="1" dirty="0">
              <a:solidFill>
                <a:srgbClr val="FF0000"/>
              </a:solidFill>
            </a:endParaRPr>
          </a:p>
        </p:txBody>
      </p:sp>
      <p:sp>
        <p:nvSpPr>
          <p:cNvPr id="10" name="Oval 9"/>
          <p:cNvSpPr/>
          <p:nvPr/>
        </p:nvSpPr>
        <p:spPr bwMode="auto">
          <a:xfrm>
            <a:off x="6410325" y="4524375"/>
            <a:ext cx="1495425" cy="59054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5</a:t>
            </a:r>
            <a:endParaRPr lang="en-US" sz="3600" b="1" dirty="0">
              <a:solidFill>
                <a:srgbClr val="FF0000"/>
              </a:solidFill>
            </a:endParaRPr>
          </a:p>
          <a:p>
            <a:pPr algn="r"/>
            <a:endParaRPr lang="en-US" b="1" dirty="0" smtClean="0">
              <a:solidFill>
                <a:srgbClr val="FF0000"/>
              </a:solidFill>
            </a:endParaRPr>
          </a:p>
          <a:p>
            <a:pPr algn="r"/>
            <a:endParaRPr lang="en-US" b="1" dirty="0">
              <a:solidFill>
                <a:srgbClr val="FF0000"/>
              </a:solidFill>
            </a:endParaRPr>
          </a:p>
        </p:txBody>
      </p:sp>
      <p:grpSp>
        <p:nvGrpSpPr>
          <p:cNvPr id="15" name="Group 14"/>
          <p:cNvGrpSpPr/>
          <p:nvPr/>
        </p:nvGrpSpPr>
        <p:grpSpPr>
          <a:xfrm>
            <a:off x="2626518"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3407568"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6410294" y="6069390"/>
            <a:ext cx="2733674" cy="784830"/>
          </a:xfrm>
          <a:prstGeom prst="rect">
            <a:avLst/>
          </a:prstGeom>
          <a:solidFill>
            <a:schemeClr val="bg1"/>
          </a:solidFill>
        </p:spPr>
        <p:txBody>
          <a:bodyPr wrap="square" rtlCol="0">
            <a:spAutoFit/>
          </a:bodyPr>
          <a:lstStyle/>
          <a:p>
            <a:r>
              <a:rPr lang="en-US" sz="1800" dirty="0" smtClean="0"/>
              <a:t>Family User Guide pp 357</a:t>
            </a:r>
          </a:p>
          <a:p>
            <a:r>
              <a:rPr lang="en-US" sz="1800" dirty="0" smtClean="0"/>
              <a:t>Blue Book pp 46</a:t>
            </a:r>
            <a:endParaRPr lang="en-US" sz="1800" dirty="0"/>
          </a:p>
        </p:txBody>
      </p:sp>
    </p:spTree>
    <p:extLst>
      <p:ext uri="{BB962C8B-B14F-4D97-AF65-F5344CB8AC3E}">
        <p14:creationId xmlns:p14="http://schemas.microsoft.com/office/powerpoint/2010/main" val="311112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B. Given : SMCLK = 8 MHz, TASSEL= 2, ID= 2, MC= 1, and TAR starts at 0 </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The </a:t>
                </a:r>
                <a:r>
                  <a:rPr lang="en-US" sz="2400" dirty="0" smtClean="0">
                    <a:solidFill>
                      <a:schemeClr val="accent2"/>
                    </a:solidFill>
                    <a:latin typeface="Helvetica"/>
                    <a:ea typeface="Times New Roman"/>
                    <a:cs typeface="Times New Roman"/>
                  </a:rPr>
                  <a:t>TACCR0 </a:t>
                </a:r>
                <a:r>
                  <a:rPr lang="en-US" sz="2400" dirty="0">
                    <a:solidFill>
                      <a:schemeClr val="accent2"/>
                    </a:solidFill>
                    <a:latin typeface="Helvetica"/>
                    <a:ea typeface="Times New Roman"/>
                    <a:cs typeface="Times New Roman"/>
                  </a:rPr>
                  <a:t>values that will roll over TAR in 84 </a:t>
                </a:r>
                <a:r>
                  <a:rPr lang="en-US" sz="2400" dirty="0" err="1">
                    <a:solidFill>
                      <a:schemeClr val="accent2"/>
                    </a:solidFill>
                    <a:latin typeface="Helvetica"/>
                    <a:ea typeface="Times New Roman"/>
                    <a:cs typeface="Times New Roman"/>
                  </a:rPr>
                  <a:t>μs</a:t>
                </a:r>
                <a:r>
                  <a:rPr lang="en-US" sz="2400" dirty="0" smtClean="0">
                    <a:solidFill>
                      <a:schemeClr val="accent2"/>
                    </a:solidFill>
                    <a:latin typeface="Helvetica"/>
                    <a:ea typeface="Times New Roman"/>
                    <a:cs typeface="Times New Roman"/>
                  </a:rPr>
                  <a:t>?</a:t>
                </a:r>
              </a:p>
              <a:p>
                <a:pPr marL="0" lvl="0" indent="0">
                  <a:spcBef>
                    <a:spcPts val="0"/>
                  </a:spcBef>
                  <a:spcAft>
                    <a:spcPts val="1000"/>
                  </a:spcAft>
                  <a:buNone/>
                  <a:tabLst>
                    <a:tab pos="285750" algn="l"/>
                  </a:tabLst>
                </a:pPr>
                <a:endParaRPr lang="en-US" sz="2400" dirty="0">
                  <a:solidFill>
                    <a:schemeClr val="accent2"/>
                  </a:solidFill>
                  <a:latin typeface="Helvetica"/>
                  <a:ea typeface="Times New Roman"/>
                  <a:cs typeface="Times New Roman"/>
                </a:endParaRPr>
              </a:p>
              <a:p>
                <a:pPr marL="0" indent="0">
                  <a:buNone/>
                </a:pPr>
                <a14:m>
                  <m:oMathPara xmlns:m="http://schemas.openxmlformats.org/officeDocument/2006/math">
                    <m:oMathParaPr>
                      <m:jc m:val="centerGroup"/>
                    </m:oMathParaPr>
                    <m:oMath xmlns:m="http://schemas.openxmlformats.org/officeDocument/2006/math">
                      <m:f>
                        <m:fPr>
                          <m:ctrlPr>
                            <a:rPr lang="en-US" sz="2800" i="1">
                              <a:latin typeface="Cambria Math"/>
                            </a:rPr>
                          </m:ctrlPr>
                        </m:fPr>
                        <m:num>
                          <m:r>
                            <a:rPr lang="en-US" sz="2800" i="1">
                              <a:latin typeface="Cambria Math"/>
                            </a:rPr>
                            <m:t>_____ </m:t>
                          </m:r>
                          <m:r>
                            <a:rPr lang="en-US" sz="2800" i="1">
                              <a:latin typeface="Cambria Math"/>
                            </a:rPr>
                            <m:t>𝑐𝑙𝑘𝑠</m:t>
                          </m:r>
                        </m:num>
                        <m:den>
                          <m:r>
                            <a:rPr lang="en-US" sz="2800" i="1">
                              <a:latin typeface="Cambria Math"/>
                            </a:rPr>
                            <m:t>1 µ</m:t>
                          </m:r>
                          <m:r>
                            <a:rPr lang="en-US" sz="2800" i="1">
                              <a:latin typeface="Cambria Math"/>
                            </a:rPr>
                            <m:t>𝑠</m:t>
                          </m:r>
                        </m:den>
                      </m:f>
                      <m:r>
                        <a:rPr lang="en-US" sz="2800" i="1">
                          <a:latin typeface="Cambria Math"/>
                        </a:rPr>
                        <m:t>×</m:t>
                      </m:r>
                      <m:f>
                        <m:fPr>
                          <m:ctrlPr>
                            <a:rPr lang="en-US" sz="2800" i="1">
                              <a:latin typeface="Cambria Math"/>
                            </a:rPr>
                          </m:ctrlPr>
                        </m:fPr>
                        <m:num>
                          <m:r>
                            <a:rPr lang="en-US" sz="2800" i="1">
                              <a:latin typeface="Cambria Math"/>
                            </a:rPr>
                            <m:t>1 </m:t>
                          </m:r>
                          <m:r>
                            <a:rPr lang="en-US" sz="2800" i="1">
                              <a:latin typeface="Cambria Math"/>
                            </a:rPr>
                            <m:t>𝑐𝑛𝑡</m:t>
                          </m:r>
                        </m:num>
                        <m:den>
                          <m:r>
                            <a:rPr lang="en-US" sz="2800" i="1">
                              <a:latin typeface="Cambria Math"/>
                            </a:rPr>
                            <m:t>_____ </m:t>
                          </m:r>
                          <m:r>
                            <a:rPr lang="en-US" sz="2800" i="1">
                              <a:latin typeface="Cambria Math"/>
                            </a:rPr>
                            <m:t>𝑐𝑙𝑘𝑠</m:t>
                          </m:r>
                        </m:den>
                      </m:f>
                      <m:r>
                        <a:rPr lang="en-US" sz="2800" i="1">
                          <a:latin typeface="Cambria Math"/>
                        </a:rPr>
                        <m:t>×</m:t>
                      </m:r>
                      <m:f>
                        <m:fPr>
                          <m:ctrlPr>
                            <a:rPr lang="en-US" sz="2800" i="1">
                              <a:latin typeface="Cambria Math"/>
                            </a:rPr>
                          </m:ctrlPr>
                        </m:fPr>
                        <m:num>
                          <m:r>
                            <a:rPr lang="en-US" sz="2800" i="1">
                              <a:latin typeface="Cambria Math"/>
                            </a:rPr>
                            <m:t>84 µ</m:t>
                          </m:r>
                          <m:r>
                            <a:rPr lang="en-US" sz="2800" i="1">
                              <a:latin typeface="Cambria Math"/>
                            </a:rPr>
                            <m:t>𝑠</m:t>
                          </m:r>
                        </m:num>
                        <m:den>
                          <m:r>
                            <a:rPr lang="en-US" sz="2800" i="1">
                              <a:latin typeface="Cambria Math"/>
                            </a:rPr>
                            <m:t>1 </m:t>
                          </m:r>
                          <m:r>
                            <a:rPr lang="en-US" sz="2800" i="1">
                              <a:latin typeface="Cambria Math"/>
                            </a:rPr>
                            <m:t>𝑇𝐴𝑅</m:t>
                          </m:r>
                          <m:r>
                            <a:rPr lang="en-US" sz="2800" i="1">
                              <a:latin typeface="Cambria Math"/>
                            </a:rPr>
                            <m:t> </m:t>
                          </m:r>
                          <m:r>
                            <a:rPr lang="en-US" sz="2800" i="1">
                              <a:latin typeface="Cambria Math"/>
                            </a:rPr>
                            <m:t>𝑟𝑜𝑙𝑙</m:t>
                          </m:r>
                          <m:r>
                            <a:rPr lang="en-US" sz="2800" i="1">
                              <a:latin typeface="Cambria Math"/>
                            </a:rPr>
                            <m:t> </m:t>
                          </m:r>
                          <m:r>
                            <a:rPr lang="en-US" sz="2800" i="1">
                              <a:latin typeface="Cambria Math"/>
                            </a:rPr>
                            <m:t>𝑜𝑣𝑒𝑟</m:t>
                          </m:r>
                        </m:den>
                      </m:f>
                      <m:r>
                        <a:rPr lang="en-US" sz="2800" i="1">
                          <a:latin typeface="Cambria Math"/>
                        </a:rPr>
                        <m:t>=</m:t>
                      </m:r>
                    </m:oMath>
                  </m:oMathPara>
                </a14:m>
                <a:endParaRPr lang="en-US" sz="2800" dirty="0"/>
              </a:p>
              <a:p>
                <a:pPr marL="457200" lvl="0" indent="-457200">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457200" lvl="0" indent="-457200">
                  <a:lnSpc>
                    <a:spcPts val="1500"/>
                  </a:lnSpc>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0" indent="0">
                  <a:buNone/>
                </a:pPr>
                <a:endParaRPr lang="en-US" sz="2000" b="1" dirty="0" smtClean="0"/>
              </a:p>
              <a:p>
                <a:pPr lvl="1"/>
                <a:endParaRPr lang="en-US" sz="1600" dirty="0" smtClean="0">
                  <a:solidFill>
                    <a:schemeClr val="accent2"/>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8338" y="847679"/>
                <a:ext cx="8509911" cy="5747330"/>
              </a:xfrm>
              <a:blipFill rotWithShape="1">
                <a:blip r:embed="rId2"/>
                <a:stretch>
                  <a:fillRect l="-1074" t="-530"/>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b="1" dirty="0" smtClean="0"/>
              <a:t>In-Class Worksheet</a:t>
            </a:r>
            <a:endParaRPr lang="en-US" b="1"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5810194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lvl="0">
              <a:lnSpc>
                <a:spcPts val="1500"/>
              </a:lnSpc>
              <a:spcBef>
                <a:spcPts val="0"/>
              </a:spcBef>
              <a:spcAft>
                <a:spcPts val="1000"/>
              </a:spcAft>
              <a:buFont typeface="+mj-lt"/>
              <a:buAutoNum type="arabicPeriod"/>
              <a:tabLst>
                <a:tab pos="285750" algn="l"/>
              </a:tabLst>
            </a:pPr>
            <a:r>
              <a:rPr lang="en-US" sz="2400" dirty="0">
                <a:solidFill>
                  <a:schemeClr val="accent2"/>
                </a:solidFill>
                <a:latin typeface="Helvetica"/>
                <a:ea typeface="Times New Roman"/>
                <a:cs typeface="Times New Roman"/>
              </a:rPr>
              <a:t>Given an TAR=0, a 8Mhz clock, TASSEL_2, ID_2, MC_1,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and TACCR0=255, </a:t>
            </a:r>
            <a:r>
              <a:rPr lang="en-US" sz="2400" dirty="0">
                <a:solidFill>
                  <a:schemeClr val="accent2"/>
                </a:solidFill>
                <a:latin typeface="Helvetica"/>
                <a:ea typeface="Times New Roman"/>
                <a:cs typeface="Times New Roman"/>
              </a:rPr>
              <a:t>how long will it take to roll over TAR</a:t>
            </a:r>
            <a:r>
              <a:rPr lang="en-US" sz="2400" dirty="0" smtClean="0">
                <a:solidFill>
                  <a:schemeClr val="accent2"/>
                </a:solidFill>
                <a:latin typeface="Helvetica"/>
                <a:ea typeface="Times New Roman"/>
                <a:cs typeface="Times New Roman"/>
              </a:rPr>
              <a:t>?</a:t>
            </a:r>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238623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lvl="0">
              <a:lnSpc>
                <a:spcPts val="1500"/>
              </a:lnSpc>
              <a:spcBef>
                <a:spcPts val="0"/>
              </a:spcBef>
              <a:spcAft>
                <a:spcPts val="1000"/>
              </a:spcAft>
              <a:buFont typeface="+mj-lt"/>
              <a:buAutoNum type="arabicPeriod"/>
              <a:tabLst>
                <a:tab pos="285750" algn="l"/>
              </a:tabLst>
            </a:pPr>
            <a:r>
              <a:rPr lang="en-US" sz="2400" dirty="0">
                <a:solidFill>
                  <a:schemeClr val="accent2"/>
                </a:solidFill>
                <a:latin typeface="Helvetica"/>
                <a:ea typeface="Times New Roman"/>
                <a:cs typeface="Times New Roman"/>
              </a:rPr>
              <a:t>Given an TAR=0, a 8Mhz clock, TASSEL_2, ID_2, MC_1,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and TACCR0=255, </a:t>
            </a:r>
            <a:r>
              <a:rPr lang="en-US" sz="2400" dirty="0">
                <a:solidFill>
                  <a:schemeClr val="accent2"/>
                </a:solidFill>
                <a:latin typeface="Helvetica"/>
                <a:ea typeface="Times New Roman"/>
                <a:cs typeface="Times New Roman"/>
              </a:rPr>
              <a:t>how long will it take to roll over TAR</a:t>
            </a:r>
            <a:r>
              <a:rPr lang="en-US" sz="2400" dirty="0" smtClean="0">
                <a:solidFill>
                  <a:schemeClr val="accent2"/>
                </a:solidFill>
                <a:latin typeface="Helvetica"/>
                <a:ea typeface="Times New Roman"/>
                <a:cs typeface="Times New Roman"/>
              </a:rPr>
              <a:t>?</a:t>
            </a:r>
          </a:p>
          <a:p>
            <a:pPr marL="0" lvl="0" indent="0">
              <a:lnSpc>
                <a:spcPts val="1500"/>
              </a:lnSpc>
              <a:spcBef>
                <a:spcPts val="0"/>
              </a:spcBef>
              <a:spcAft>
                <a:spcPts val="1000"/>
              </a:spcAft>
              <a:buNone/>
              <a:tabLst>
                <a:tab pos="285750" algn="l"/>
              </a:tabLst>
            </a:pPr>
            <a:endParaRPr lang="en-US" sz="28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smtClean="0">
                <a:solidFill>
                  <a:srgbClr val="333333"/>
                </a:solidFill>
                <a:latin typeface="Consolas"/>
                <a:ea typeface="Times New Roman"/>
                <a:cs typeface="Times New Roman"/>
              </a:rPr>
              <a:t>sec        4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255 </a:t>
            </a:r>
            <a:r>
              <a:rPr lang="en-US" sz="1600" dirty="0" err="1" smtClean="0">
                <a:solidFill>
                  <a:srgbClr val="333333"/>
                </a:solidFill>
                <a:latin typeface="Consolas"/>
                <a:ea typeface="Times New Roman"/>
                <a:cs typeface="Times New Roman"/>
              </a:rPr>
              <a:t>cnts</a:t>
            </a:r>
            <a:endParaRPr lang="en-US" sz="24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128 </a:t>
            </a:r>
            <a:r>
              <a:rPr lang="en-US" sz="1600" dirty="0" err="1" smtClean="0">
                <a:solidFill>
                  <a:srgbClr val="333333"/>
                </a:solidFill>
                <a:latin typeface="Consolas"/>
                <a:ea typeface="Times New Roman"/>
                <a:cs typeface="Times New Roman"/>
              </a:rPr>
              <a:t>usec</a:t>
            </a:r>
            <a:endParaRPr lang="en-US" sz="24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8 *10^6 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400" dirty="0">
              <a:latin typeface="Calibri"/>
              <a:ea typeface="Calibri"/>
              <a:cs typeface="Times New Roman"/>
            </a:endParaRPr>
          </a:p>
          <a:p>
            <a:pPr marL="0" indent="0">
              <a:buNone/>
            </a:pPr>
            <a:endParaRPr lang="en-US" sz="2000" b="1" dirty="0" smtClean="0"/>
          </a:p>
          <a:p>
            <a:pPr lvl="1"/>
            <a:endParaRPr lang="en-US" sz="1600" dirty="0" smtClean="0">
              <a:solidFill>
                <a:schemeClr val="accent2"/>
              </a:solidFill>
            </a:endParaRP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Group 5"/>
          <p:cNvGrpSpPr/>
          <p:nvPr/>
        </p:nvGrpSpPr>
        <p:grpSpPr>
          <a:xfrm>
            <a:off x="2626518" y="5930761"/>
            <a:ext cx="728664" cy="918864"/>
            <a:chOff x="2626518" y="1504950"/>
            <a:chExt cx="728664" cy="918864"/>
          </a:xfrm>
        </p:grpSpPr>
        <p:cxnSp>
          <p:nvCxnSpPr>
            <p:cNvPr id="7" name="Straight Arrow Connector 6"/>
            <p:cNvCxnSpPr>
              <a:stCxn id="8"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8" name="TextBox 7"/>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9" name="Group 8"/>
          <p:cNvGrpSpPr/>
          <p:nvPr/>
        </p:nvGrpSpPr>
        <p:grpSpPr>
          <a:xfrm>
            <a:off x="3407568" y="5930761"/>
            <a:ext cx="728664" cy="918864"/>
            <a:chOff x="2626518" y="1504950"/>
            <a:chExt cx="728664" cy="918864"/>
          </a:xfrm>
        </p:grpSpPr>
        <p:cxnSp>
          <p:nvCxnSpPr>
            <p:cNvPr id="10" name="Straight Arrow Connector 9"/>
            <p:cNvCxnSpPr>
              <a:stCxn id="11"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1" name="TextBox 10"/>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5016073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endParaRPr lang="en-US" sz="2800" dirty="0">
              <a:latin typeface="Calibri"/>
              <a:ea typeface="Calibri"/>
              <a:cs typeface="Times New Roman"/>
            </a:endParaRPr>
          </a:p>
          <a:p>
            <a:pPr lvl="1"/>
            <a:endParaRPr lang="en-US" sz="1600" dirty="0" smtClean="0">
              <a:solidFill>
                <a:schemeClr val="accent2"/>
              </a:solidFill>
            </a:endParaRP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Group 5"/>
          <p:cNvGrpSpPr/>
          <p:nvPr/>
        </p:nvGrpSpPr>
        <p:grpSpPr>
          <a:xfrm>
            <a:off x="2626518" y="5930761"/>
            <a:ext cx="728664" cy="918864"/>
            <a:chOff x="2626518" y="1504950"/>
            <a:chExt cx="728664" cy="918864"/>
          </a:xfrm>
        </p:grpSpPr>
        <p:cxnSp>
          <p:nvCxnSpPr>
            <p:cNvPr id="7" name="Straight Arrow Connector 6"/>
            <p:cNvCxnSpPr>
              <a:stCxn id="8"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8" name="TextBox 7"/>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9" name="Group 8"/>
          <p:cNvGrpSpPr/>
          <p:nvPr/>
        </p:nvGrpSpPr>
        <p:grpSpPr>
          <a:xfrm>
            <a:off x="3407568" y="5930761"/>
            <a:ext cx="728664" cy="918864"/>
            <a:chOff x="2626518" y="1504950"/>
            <a:chExt cx="728664" cy="918864"/>
          </a:xfrm>
        </p:grpSpPr>
        <p:cxnSp>
          <p:nvCxnSpPr>
            <p:cNvPr id="10" name="Straight Arrow Connector 9"/>
            <p:cNvCxnSpPr>
              <a:stCxn id="11"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1" name="TextBox 10"/>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77697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endParaRPr lang="en-US" sz="28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smtClean="0">
                <a:solidFill>
                  <a:srgbClr val="333333"/>
                </a:solidFill>
                <a:latin typeface="Consolas"/>
                <a:ea typeface="Times New Roman"/>
                <a:cs typeface="Times New Roman"/>
              </a:rPr>
              <a:t>sec          </a:t>
            </a:r>
            <a:r>
              <a:rPr lang="en-US" sz="1600" dirty="0">
                <a:solidFill>
                  <a:srgbClr val="333333"/>
                </a:solidFill>
                <a:latin typeface="Consolas"/>
                <a:ea typeface="Times New Roman"/>
                <a:cs typeface="Times New Roman"/>
              </a:rPr>
              <a:t>1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2^</a:t>
            </a:r>
            <a:r>
              <a:rPr lang="en-US" sz="1600" baseline="30000" dirty="0" smtClean="0">
                <a:solidFill>
                  <a:srgbClr val="333333"/>
                </a:solidFill>
                <a:latin typeface="Consolas"/>
                <a:ea typeface="Times New Roman"/>
                <a:cs typeface="Times New Roman"/>
              </a:rPr>
              <a:t>16</a:t>
            </a:r>
            <a:r>
              <a:rPr lang="en-US" sz="1600" dirty="0" smtClean="0">
                <a:solidFill>
                  <a:srgbClr val="333333"/>
                </a:solidFill>
                <a:latin typeface="Consolas"/>
                <a:ea typeface="Times New Roman"/>
                <a:cs typeface="Times New Roman"/>
              </a:rPr>
              <a:t>-1 </a:t>
            </a:r>
            <a:r>
              <a:rPr lang="en-US" sz="1600" dirty="0" err="1">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8.192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8 *10^6 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6393620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r>
              <a:rPr lang="en-US" sz="2400" dirty="0" smtClean="0">
                <a:solidFill>
                  <a:schemeClr val="accent2"/>
                </a:solidFill>
                <a:latin typeface="Helvetica"/>
                <a:ea typeface="Times New Roman"/>
                <a:cs typeface="Times New Roman"/>
              </a:rPr>
              <a:t>?</a:t>
            </a:r>
          </a:p>
          <a:p>
            <a:pPr marL="0" lvl="0" indent="0">
              <a:lnSpc>
                <a:spcPts val="1500"/>
              </a:lnSpc>
              <a:spcBef>
                <a:spcPts val="0"/>
              </a:spcBef>
              <a:spcAft>
                <a:spcPts val="1000"/>
              </a:spcAft>
              <a:buNone/>
              <a:tabLst>
                <a:tab pos="285750" algn="l"/>
              </a:tabLst>
            </a:pPr>
            <a:endParaRPr lang="en-US" sz="2400" dirty="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3</a:t>
            </a:r>
            <a:r>
              <a:rPr lang="en-US" sz="2400" dirty="0">
                <a:solidFill>
                  <a:schemeClr val="accent2"/>
                </a:solidFill>
                <a:latin typeface="Helvetica"/>
                <a:ea typeface="Times New Roman"/>
                <a:cs typeface="Times New Roman"/>
              </a:rPr>
              <a:t>.	Do the previous problem, except with ID_1.</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25695083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r>
              <a:rPr lang="en-US" sz="2400" dirty="0" smtClean="0">
                <a:solidFill>
                  <a:schemeClr val="accent2"/>
                </a:solidFill>
                <a:latin typeface="Helvetica"/>
                <a:ea typeface="Times New Roman"/>
                <a:cs typeface="Times New Roman"/>
              </a:rPr>
              <a:t>?</a:t>
            </a:r>
          </a:p>
          <a:p>
            <a:pPr marL="0" lvl="0" indent="0">
              <a:lnSpc>
                <a:spcPts val="1500"/>
              </a:lnSpc>
              <a:spcBef>
                <a:spcPts val="0"/>
              </a:spcBef>
              <a:spcAft>
                <a:spcPts val="1000"/>
              </a:spcAft>
              <a:buNone/>
              <a:tabLst>
                <a:tab pos="285750" algn="l"/>
              </a:tabLst>
            </a:pPr>
            <a:endParaRPr lang="en-US" sz="2400" dirty="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3</a:t>
            </a:r>
            <a:r>
              <a:rPr lang="en-US" sz="2400" dirty="0">
                <a:solidFill>
                  <a:schemeClr val="accent2"/>
                </a:solidFill>
                <a:latin typeface="Helvetica"/>
                <a:ea typeface="Times New Roman"/>
                <a:cs typeface="Times New Roman"/>
              </a:rPr>
              <a:t>.	Do the previous problem, except with ID_1.</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smtClean="0">
                <a:solidFill>
                  <a:srgbClr val="333333"/>
                </a:solidFill>
                <a:latin typeface="Consolas"/>
                <a:ea typeface="Times New Roman"/>
                <a:cs typeface="Times New Roman"/>
              </a:rPr>
              <a:t>sec          2 </a:t>
            </a:r>
            <a:r>
              <a:rPr lang="en-US" sz="1600" dirty="0">
                <a:solidFill>
                  <a:srgbClr val="333333"/>
                </a:solidFill>
                <a:latin typeface="Consolas"/>
                <a:ea typeface="Times New Roman"/>
                <a:cs typeface="Times New Roman"/>
              </a:rPr>
              <a:t>clks     2^16 </a:t>
            </a:r>
            <a:r>
              <a:rPr lang="en-US" sz="1600" dirty="0" err="1">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16.384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8 *10^6 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25957884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r>
              <a:rPr lang="en-US" sz="2400" dirty="0" smtClean="0">
                <a:solidFill>
                  <a:schemeClr val="accent2"/>
                </a:solidFill>
                <a:latin typeface="Helvetica"/>
                <a:ea typeface="Times New Roman"/>
                <a:cs typeface="Times New Roman"/>
              </a:rPr>
              <a:t>?</a:t>
            </a:r>
          </a:p>
          <a:p>
            <a:pPr marL="0" lvl="0" indent="0">
              <a:lnSpc>
                <a:spcPts val="1500"/>
              </a:lnSpc>
              <a:spcBef>
                <a:spcPts val="0"/>
              </a:spcBef>
              <a:spcAft>
                <a:spcPts val="1000"/>
              </a:spcAft>
              <a:buNone/>
              <a:tabLst>
                <a:tab pos="285750" algn="l"/>
              </a:tabLst>
            </a:pPr>
            <a:endParaRPr lang="en-US" sz="2400" dirty="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4.</a:t>
            </a:r>
            <a:r>
              <a:rPr lang="en-US" sz="2400" dirty="0">
                <a:solidFill>
                  <a:schemeClr val="accent2"/>
                </a:solidFill>
                <a:latin typeface="Helvetica"/>
                <a:ea typeface="Times New Roman"/>
                <a:cs typeface="Times New Roman"/>
              </a:rPr>
              <a:t>	Do the previous problem, except with </a:t>
            </a:r>
            <a:r>
              <a:rPr lang="en-US" sz="2400" dirty="0" smtClean="0">
                <a:solidFill>
                  <a:schemeClr val="accent2"/>
                </a:solidFill>
                <a:latin typeface="Helvetica"/>
                <a:ea typeface="Times New Roman"/>
                <a:cs typeface="Times New Roman"/>
              </a:rPr>
              <a:t>ID_2.</a:t>
            </a: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5740660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r>
              <a:rPr lang="en-US" sz="2400" dirty="0" smtClean="0">
                <a:solidFill>
                  <a:schemeClr val="accent2"/>
                </a:solidFill>
                <a:latin typeface="Helvetica"/>
                <a:ea typeface="Times New Roman"/>
                <a:cs typeface="Times New Roman"/>
              </a:rPr>
              <a:t>?</a:t>
            </a:r>
          </a:p>
          <a:p>
            <a:pPr marL="0" lvl="0" indent="0">
              <a:lnSpc>
                <a:spcPts val="1500"/>
              </a:lnSpc>
              <a:spcBef>
                <a:spcPts val="0"/>
              </a:spcBef>
              <a:spcAft>
                <a:spcPts val="1000"/>
              </a:spcAft>
              <a:buNone/>
              <a:tabLst>
                <a:tab pos="285750" algn="l"/>
              </a:tabLst>
            </a:pPr>
            <a:endParaRPr lang="en-US" sz="2400" dirty="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4.</a:t>
            </a:r>
            <a:r>
              <a:rPr lang="en-US" sz="2400" dirty="0">
                <a:solidFill>
                  <a:schemeClr val="accent2"/>
                </a:solidFill>
                <a:latin typeface="Helvetica"/>
                <a:ea typeface="Times New Roman"/>
                <a:cs typeface="Times New Roman"/>
              </a:rPr>
              <a:t>	Do the previous problem, except with </a:t>
            </a:r>
            <a:r>
              <a:rPr lang="en-US" sz="2400" dirty="0" smtClean="0">
                <a:solidFill>
                  <a:schemeClr val="accent2"/>
                </a:solidFill>
                <a:latin typeface="Helvetica"/>
                <a:ea typeface="Times New Roman"/>
                <a:cs typeface="Times New Roman"/>
              </a:rPr>
              <a:t>ID_2.</a:t>
            </a: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smtClean="0">
                <a:solidFill>
                  <a:srgbClr val="333333"/>
                </a:solidFill>
                <a:latin typeface="Consolas"/>
                <a:ea typeface="Times New Roman"/>
                <a:cs typeface="Times New Roman"/>
              </a:rPr>
              <a:t>sec          4 </a:t>
            </a:r>
            <a:r>
              <a:rPr lang="en-US" sz="1600" dirty="0">
                <a:solidFill>
                  <a:srgbClr val="333333"/>
                </a:solidFill>
                <a:latin typeface="Consolas"/>
                <a:ea typeface="Times New Roman"/>
                <a:cs typeface="Times New Roman"/>
              </a:rPr>
              <a:t>clks     2^16 </a:t>
            </a:r>
            <a:r>
              <a:rPr lang="en-US" sz="1600" dirty="0" err="1">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32.768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8 *10^6 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5604613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r>
              <a:rPr lang="en-US" sz="2400" dirty="0" smtClean="0">
                <a:solidFill>
                  <a:schemeClr val="accent2"/>
                </a:solidFill>
                <a:latin typeface="Helvetica"/>
                <a:ea typeface="Times New Roman"/>
                <a:cs typeface="Times New Roman"/>
              </a:rPr>
              <a:t>?</a:t>
            </a:r>
          </a:p>
          <a:p>
            <a:pPr marL="0" lvl="0" indent="0">
              <a:lnSpc>
                <a:spcPts val="1500"/>
              </a:lnSpc>
              <a:spcBef>
                <a:spcPts val="0"/>
              </a:spcBef>
              <a:spcAft>
                <a:spcPts val="1000"/>
              </a:spcAft>
              <a:buNone/>
              <a:tabLst>
                <a:tab pos="285750" algn="l"/>
              </a:tabLst>
            </a:pPr>
            <a:endParaRPr lang="en-US" sz="2400" dirty="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5.</a:t>
            </a:r>
            <a:r>
              <a:rPr lang="en-US" sz="2400" dirty="0">
                <a:solidFill>
                  <a:schemeClr val="accent2"/>
                </a:solidFill>
                <a:latin typeface="Helvetica"/>
                <a:ea typeface="Times New Roman"/>
                <a:cs typeface="Times New Roman"/>
              </a:rPr>
              <a:t>	Do the previous problem, except with </a:t>
            </a:r>
            <a:r>
              <a:rPr lang="en-US" sz="2400" dirty="0" smtClean="0">
                <a:solidFill>
                  <a:schemeClr val="accent2"/>
                </a:solidFill>
                <a:latin typeface="Helvetica"/>
                <a:ea typeface="Times New Roman"/>
                <a:cs typeface="Times New Roman"/>
              </a:rPr>
              <a:t>ID_3.</a:t>
            </a: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2552548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a:t>
            </a:r>
            <a:r>
              <a:rPr lang="en-US" sz="2800" b="1" dirty="0" smtClean="0"/>
              <a:t>p 355 User’s Guide, BB p45</a:t>
            </a:r>
            <a:r>
              <a:rPr lang="en-US" b="1" dirty="0" smtClean="0"/>
              <a:t>)</a:t>
            </a:r>
            <a:endParaRPr lang="en-US" b="1" dirty="0"/>
          </a:p>
        </p:txBody>
      </p:sp>
      <p:sp>
        <p:nvSpPr>
          <p:cNvPr id="3" name="Content Placeholder 2"/>
          <p:cNvSpPr>
            <a:spLocks noGrp="1"/>
          </p:cNvSpPr>
          <p:nvPr>
            <p:ph idx="1"/>
          </p:nvPr>
        </p:nvSpPr>
        <p:spPr>
          <a:xfrm>
            <a:off x="348339" y="847679"/>
            <a:ext cx="8083562" cy="5747330"/>
          </a:xfrm>
        </p:spPr>
        <p:txBody>
          <a:bodyPr/>
          <a:lstStyle/>
          <a:p>
            <a:pPr marL="0" indent="0">
              <a:buNone/>
            </a:pPr>
            <a:r>
              <a:rPr lang="en-US" sz="2400" dirty="0" smtClean="0"/>
              <a:t>0. Heart of the Timer:   TAR</a:t>
            </a:r>
          </a:p>
          <a:p>
            <a:pPr lvl="1"/>
            <a:r>
              <a:rPr lang="en-US" sz="2000" dirty="0" smtClean="0">
                <a:solidFill>
                  <a:schemeClr val="accent2"/>
                </a:solidFill>
              </a:rPr>
              <a:t>16-bit Timer.   How many clock ticks (</a:t>
            </a:r>
            <a:r>
              <a:rPr lang="en-US" sz="2000" dirty="0" err="1" smtClean="0">
                <a:solidFill>
                  <a:schemeClr val="accent2"/>
                </a:solidFill>
              </a:rPr>
              <a:t>cnts</a:t>
            </a:r>
            <a:r>
              <a:rPr lang="en-US" sz="2000" dirty="0" smtClean="0">
                <a:solidFill>
                  <a:schemeClr val="accent2"/>
                </a:solidFill>
              </a:rPr>
              <a:t>) till it rolls over?</a:t>
            </a:r>
          </a:p>
          <a:p>
            <a:pPr lvl="1"/>
            <a:endParaRPr lang="en-US" sz="2000" dirty="0">
              <a:solidFill>
                <a:schemeClr val="accent2"/>
              </a:solidFill>
            </a:endParaRPr>
          </a:p>
          <a:p>
            <a:pPr lvl="1"/>
            <a:r>
              <a:rPr lang="en-US" sz="2000" dirty="0">
                <a:solidFill>
                  <a:schemeClr val="accent2"/>
                </a:solidFill>
              </a:rPr>
              <a:t>How do you read the Time in the TAR timer</a:t>
            </a:r>
            <a:r>
              <a:rPr lang="en-US" sz="2000" dirty="0" smtClean="0">
                <a:solidFill>
                  <a:schemeClr val="accent2"/>
                </a:solidFill>
              </a:rPr>
              <a:t>?</a:t>
            </a:r>
          </a:p>
          <a:p>
            <a:pPr lvl="1"/>
            <a:endParaRPr lang="en-US" sz="2000" dirty="0" smtClean="0">
              <a:solidFill>
                <a:schemeClr val="accent2"/>
              </a:solidFill>
            </a:endParaRPr>
          </a:p>
          <a:p>
            <a:pPr lvl="1"/>
            <a:r>
              <a:rPr lang="en-US" sz="2000" dirty="0" smtClean="0">
                <a:solidFill>
                  <a:schemeClr val="accent2"/>
                </a:solidFill>
              </a:rPr>
              <a:t>Rising or Falling Edge?</a:t>
            </a:r>
          </a:p>
          <a:p>
            <a:pPr lvl="1"/>
            <a:endParaRPr lang="en-US" sz="2000" dirty="0" smtClean="0">
              <a:solidFill>
                <a:schemeClr val="accent2"/>
              </a:solidFill>
            </a:endParaRPr>
          </a:p>
          <a:p>
            <a:pPr lvl="1"/>
            <a:r>
              <a:rPr lang="en-US" sz="2000" dirty="0" smtClean="0">
                <a:solidFill>
                  <a:schemeClr val="accent2"/>
                </a:solidFill>
              </a:rPr>
              <a:t>Clear?   TACLR?</a:t>
            </a:r>
          </a:p>
          <a:p>
            <a:pPr lvl="1"/>
            <a:endParaRPr lang="en-US" sz="2000" dirty="0" smtClean="0">
              <a:solidFill>
                <a:schemeClr val="accent2"/>
              </a:solidFill>
            </a:endParaRPr>
          </a:p>
          <a:p>
            <a:pPr lvl="1"/>
            <a:r>
              <a:rPr lang="en-US" sz="2000" dirty="0" smtClean="0">
                <a:solidFill>
                  <a:schemeClr val="accent2"/>
                </a:solidFill>
              </a:rPr>
              <a:t>RC?       TAIFG?</a:t>
            </a:r>
          </a:p>
          <a:p>
            <a:pPr lvl="1"/>
            <a:endParaRPr lang="en-US" sz="2000" dirty="0">
              <a:solidFill>
                <a:schemeClr val="accent2"/>
              </a:solidFill>
            </a:endParaRPr>
          </a:p>
          <a:p>
            <a:pPr lvl="1"/>
            <a:r>
              <a:rPr lang="en-US" sz="2000" dirty="0" smtClean="0">
                <a:solidFill>
                  <a:schemeClr val="accent2"/>
                </a:solidFill>
              </a:rPr>
              <a:t>Where can you find these bits?</a:t>
            </a:r>
          </a:p>
          <a:p>
            <a:pPr lvl="1"/>
            <a:endParaRPr lang="en-US" sz="1600" dirty="0" smtClean="0">
              <a:solidFill>
                <a:schemeClr val="accent2"/>
              </a:solidFill>
            </a:endParaRPr>
          </a:p>
        </p:txBody>
      </p:sp>
    </p:spTree>
    <p:extLst>
      <p:ext uri="{BB962C8B-B14F-4D97-AF65-F5344CB8AC3E}">
        <p14:creationId xmlns:p14="http://schemas.microsoft.com/office/powerpoint/2010/main" val="3335137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r>
              <a:rPr lang="en-US" sz="2400" dirty="0" smtClean="0">
                <a:solidFill>
                  <a:schemeClr val="accent2"/>
                </a:solidFill>
                <a:latin typeface="Helvetica"/>
                <a:ea typeface="Times New Roman"/>
                <a:cs typeface="Times New Roman"/>
              </a:rPr>
              <a:t>?</a:t>
            </a:r>
          </a:p>
          <a:p>
            <a:pPr marL="0" lvl="0" indent="0">
              <a:lnSpc>
                <a:spcPts val="1500"/>
              </a:lnSpc>
              <a:spcBef>
                <a:spcPts val="0"/>
              </a:spcBef>
              <a:spcAft>
                <a:spcPts val="1000"/>
              </a:spcAft>
              <a:buNone/>
              <a:tabLst>
                <a:tab pos="285750" algn="l"/>
              </a:tabLst>
            </a:pPr>
            <a:endParaRPr lang="en-US" sz="2400" dirty="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5.</a:t>
            </a:r>
            <a:r>
              <a:rPr lang="en-US" sz="2400" dirty="0">
                <a:solidFill>
                  <a:schemeClr val="accent2"/>
                </a:solidFill>
                <a:latin typeface="Helvetica"/>
                <a:ea typeface="Times New Roman"/>
                <a:cs typeface="Times New Roman"/>
              </a:rPr>
              <a:t>	Do the previous problem, except with </a:t>
            </a:r>
            <a:r>
              <a:rPr lang="en-US" sz="2400" dirty="0" smtClean="0">
                <a:solidFill>
                  <a:schemeClr val="accent2"/>
                </a:solidFill>
                <a:latin typeface="Helvetica"/>
                <a:ea typeface="Times New Roman"/>
                <a:cs typeface="Times New Roman"/>
              </a:rPr>
              <a:t>ID_3.</a:t>
            </a: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smtClean="0">
                <a:solidFill>
                  <a:srgbClr val="333333"/>
                </a:solidFill>
                <a:latin typeface="Consolas"/>
                <a:ea typeface="Times New Roman"/>
                <a:cs typeface="Times New Roman"/>
              </a:rPr>
              <a:t>sec          8 </a:t>
            </a:r>
            <a:r>
              <a:rPr lang="en-US" sz="1600" dirty="0">
                <a:solidFill>
                  <a:srgbClr val="333333"/>
                </a:solidFill>
                <a:latin typeface="Consolas"/>
                <a:ea typeface="Times New Roman"/>
                <a:cs typeface="Times New Roman"/>
              </a:rPr>
              <a:t>clks     2^16 </a:t>
            </a:r>
            <a:r>
              <a:rPr lang="en-US" sz="1600" dirty="0" err="1">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65.536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8 *10^6 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2498309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6"/>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a:t>
            </a:r>
            <a:r>
              <a:rPr lang="en-US" sz="2400" dirty="0" smtClean="0">
                <a:solidFill>
                  <a:schemeClr val="accent2"/>
                </a:solidFill>
                <a:latin typeface="Helvetica"/>
                <a:ea typeface="Times New Roman"/>
                <a:cs typeface="Times New Roman"/>
              </a:rPr>
              <a:t>ID_1, and</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MC_1, how many counts would it take to roll over TAR in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84us?</a:t>
            </a: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27390997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6"/>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a:t>
            </a:r>
            <a:r>
              <a:rPr lang="en-US" sz="2400" dirty="0" smtClean="0">
                <a:solidFill>
                  <a:schemeClr val="accent2"/>
                </a:solidFill>
                <a:latin typeface="Helvetica"/>
                <a:ea typeface="Times New Roman"/>
                <a:cs typeface="Times New Roman"/>
              </a:rPr>
              <a:t>ID_1, and</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MC_1, how many counts would it take to roll over TAR in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84us?</a:t>
            </a:r>
            <a:endParaRPr lang="en-US" sz="2800" dirty="0" smtClean="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0"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8*10^6 clks   1 </a:t>
            </a:r>
            <a:r>
              <a:rPr lang="en-US" sz="1800" dirty="0" err="1">
                <a:solidFill>
                  <a:srgbClr val="333333"/>
                </a:solidFill>
                <a:latin typeface="Consolas"/>
                <a:ea typeface="Times New Roman"/>
                <a:cs typeface="Times New Roman"/>
              </a:rPr>
              <a:t>cnt</a:t>
            </a: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 84uS</a:t>
            </a:r>
            <a:endParaRPr lang="en-US" sz="1800" dirty="0">
              <a:solidFill>
                <a:srgbClr val="333333"/>
              </a:solidFill>
              <a:latin typeface="Consolas"/>
              <a:ea typeface="Times New Roman"/>
              <a:cs typeface="Times New Roman"/>
            </a:endParaRPr>
          </a:p>
          <a:p>
            <a:pPr marL="0"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 </a:t>
            </a:r>
            <a:r>
              <a:rPr lang="en-US" sz="1800" dirty="0">
                <a:solidFill>
                  <a:srgbClr val="333333"/>
                </a:solidFill>
                <a:latin typeface="Consolas"/>
                <a:ea typeface="Times New Roman"/>
                <a:cs typeface="Times New Roman"/>
              </a:rPr>
              <a:t>* ------ * </a:t>
            </a:r>
            <a:r>
              <a:rPr lang="en-US" sz="1800" dirty="0" smtClean="0">
                <a:solidFill>
                  <a:srgbClr val="333333"/>
                </a:solidFill>
                <a:latin typeface="Consolas"/>
                <a:ea typeface="Times New Roman"/>
                <a:cs typeface="Times New Roman"/>
              </a:rPr>
              <a:t>------ </a:t>
            </a: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336 counts</a:t>
            </a:r>
            <a:endParaRPr lang="en-US" sz="1800" dirty="0">
              <a:solidFill>
                <a:srgbClr val="333333"/>
              </a:solidFill>
              <a:latin typeface="Consolas"/>
              <a:ea typeface="Times New Roman"/>
              <a:cs typeface="Times New Roman"/>
            </a:endParaRPr>
          </a:p>
          <a:p>
            <a:pPr marL="0"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rgbClr val="333333"/>
                </a:solidFill>
                <a:latin typeface="Consolas"/>
                <a:ea typeface="Times New Roman"/>
                <a:cs typeface="Times New Roman"/>
              </a:rPr>
              <a:t>     1 sec     2 </a:t>
            </a:r>
            <a:r>
              <a:rPr lang="en-US" sz="1800" dirty="0" err="1" smtClean="0">
                <a:solidFill>
                  <a:srgbClr val="333333"/>
                </a:solidFill>
                <a:latin typeface="Consolas"/>
                <a:ea typeface="Times New Roman"/>
                <a:cs typeface="Times New Roman"/>
              </a:rPr>
              <a:t>clk</a:t>
            </a:r>
            <a:endParaRPr lang="en-US" sz="18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7572197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7</a:t>
            </a:r>
            <a:r>
              <a:rPr lang="en-US" sz="2400" dirty="0">
                <a:solidFill>
                  <a:schemeClr val="accent2"/>
                </a:solidFill>
                <a:latin typeface="Helvetica"/>
                <a:ea typeface="Times New Roman"/>
                <a:cs typeface="Times New Roman"/>
              </a:rPr>
              <a:t>. Complete the following table assuming SMCLK = 8 MHz, TASSEL= 2, MC= 1, </a:t>
            </a:r>
            <a:r>
              <a:rPr lang="en-US" sz="2400" dirty="0" smtClean="0">
                <a:solidFill>
                  <a:schemeClr val="accent2"/>
                </a:solidFill>
                <a:latin typeface="Helvetica"/>
                <a:ea typeface="Times New Roman"/>
                <a:cs typeface="Times New Roman"/>
              </a:rPr>
              <a:t>TACCR0=0x2006</a:t>
            </a:r>
            <a:r>
              <a:rPr lang="en-US" sz="2400" dirty="0">
                <a:solidFill>
                  <a:schemeClr val="accent2"/>
                </a:solidFill>
                <a:latin typeface="Helvetica"/>
                <a:ea typeface="Times New Roman"/>
                <a:cs typeface="Times New Roman"/>
              </a:rPr>
              <a:t>, and TAR starts at 0. How long </a:t>
            </a:r>
            <a:r>
              <a:rPr lang="en-US" sz="2400" dirty="0" smtClean="0">
                <a:solidFill>
                  <a:schemeClr val="accent2"/>
                </a:solidFill>
                <a:latin typeface="Helvetica"/>
                <a:ea typeface="Times New Roman"/>
                <a:cs typeface="Times New Roman"/>
              </a:rPr>
              <a:t>will </a:t>
            </a:r>
            <a:r>
              <a:rPr lang="en-US" sz="2400" dirty="0">
                <a:solidFill>
                  <a:schemeClr val="accent2"/>
                </a:solidFill>
                <a:latin typeface="Helvetica"/>
                <a:ea typeface="Times New Roman"/>
                <a:cs typeface="Times New Roman"/>
              </a:rPr>
              <a:t>it take to roll over TAR</a:t>
            </a:r>
            <a:r>
              <a:rPr lang="en-US" sz="2400" dirty="0" smtClean="0">
                <a:solidFill>
                  <a:schemeClr val="accent2"/>
                </a:solidFill>
                <a:latin typeface="Helvetica"/>
                <a:ea typeface="Times New Roman"/>
                <a:cs typeface="Times New Roman"/>
              </a:rPr>
              <a:t>?</a:t>
            </a:r>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p:graphicFrame>
        <p:nvGraphicFramePr>
          <p:cNvPr id="4" name="Table 3"/>
          <p:cNvGraphicFramePr>
            <a:graphicFrameLocks noGrp="1"/>
          </p:cNvGraphicFramePr>
          <p:nvPr>
            <p:extLst>
              <p:ext uri="{D42A27DB-BD31-4B8C-83A1-F6EECF244321}">
                <p14:modId xmlns:p14="http://schemas.microsoft.com/office/powerpoint/2010/main" val="3116789550"/>
              </p:ext>
            </p:extLst>
          </p:nvPr>
        </p:nvGraphicFramePr>
        <p:xfrm>
          <a:off x="447675" y="2984558"/>
          <a:ext cx="8210550" cy="2787591"/>
        </p:xfrm>
        <a:graphic>
          <a:graphicData uri="http://schemas.openxmlformats.org/drawingml/2006/table">
            <a:tbl>
              <a:tblPr firstRow="1" firstCol="1" bandRow="1">
                <a:tableStyleId>{21E4AEA4-8DFA-4A89-87EB-49C32662AFE0}</a:tableStyleId>
              </a:tblPr>
              <a:tblGrid>
                <a:gridCol w="941435"/>
                <a:gridCol w="1080335"/>
                <a:gridCol w="6188780"/>
              </a:tblGrid>
              <a:tr h="300699">
                <a:tc>
                  <a:txBody>
                    <a:bodyPr/>
                    <a:lstStyle/>
                    <a:p>
                      <a:pPr marL="0" marR="0">
                        <a:lnSpc>
                          <a:spcPct val="115000"/>
                        </a:lnSpc>
                        <a:spcBef>
                          <a:spcPts val="0"/>
                        </a:spcBef>
                        <a:spcAft>
                          <a:spcPts val="0"/>
                        </a:spcAft>
                      </a:pPr>
                      <a:r>
                        <a:rPr lang="en-US" sz="1600" dirty="0">
                          <a:effectLst/>
                        </a:rPr>
                        <a:t>ID</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Prescalar </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err="1">
                          <a:effectLst/>
                        </a:rPr>
                        <a:t>MaxDelay</a:t>
                      </a:r>
                      <a:r>
                        <a:rPr lang="en-US" sz="1600" dirty="0">
                          <a:effectLst/>
                        </a:rPr>
                        <a:t> (milliseconds)</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0</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 </a:t>
                      </a:r>
                      <a:endParaRPr lang="en-US" sz="2400" dirty="0">
                        <a:effectLst/>
                      </a:endParaRPr>
                    </a:p>
                    <a:p>
                      <a:pPr marL="0" marR="0">
                        <a:lnSpc>
                          <a:spcPct val="115000"/>
                        </a:lnSpc>
                        <a:spcBef>
                          <a:spcPts val="0"/>
                        </a:spcBef>
                        <a:spcAft>
                          <a:spcPts val="0"/>
                        </a:spcAft>
                      </a:pPr>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 </a:t>
                      </a:r>
                      <a:endParaRPr lang="en-US" sz="2400" dirty="0">
                        <a:effectLst/>
                      </a:endParaRPr>
                    </a:p>
                    <a:p>
                      <a:pPr marL="0" marR="0">
                        <a:lnSpc>
                          <a:spcPct val="115000"/>
                        </a:lnSpc>
                        <a:spcBef>
                          <a:spcPts val="0"/>
                        </a:spcBef>
                        <a:spcAft>
                          <a:spcPts val="0"/>
                        </a:spcAft>
                      </a:pPr>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a:effectLst/>
                        </a:rPr>
                        <a:t>2</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1:4</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 </a:t>
                      </a:r>
                      <a:endParaRPr lang="en-US" sz="2400">
                        <a:effectLst/>
                      </a:endParaRPr>
                    </a:p>
                    <a:p>
                      <a:pPr marL="0" marR="0">
                        <a:lnSpc>
                          <a:spcPct val="115000"/>
                        </a:lnSpc>
                        <a:spcBef>
                          <a:spcPts val="0"/>
                        </a:spcBef>
                        <a:spcAft>
                          <a:spcPts val="0"/>
                        </a:spcAft>
                      </a:pPr>
                      <a:r>
                        <a:rPr lang="en-US" sz="1600">
                          <a:effectLst/>
                        </a:rPr>
                        <a:t> </a:t>
                      </a:r>
                      <a:endParaRPr lang="en-US" sz="240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a:effectLst/>
                        </a:rPr>
                        <a:t>3</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1:8</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 </a:t>
                      </a:r>
                      <a:endParaRPr lang="en-US" sz="2400" dirty="0">
                        <a:effectLst/>
                      </a:endParaRPr>
                    </a:p>
                    <a:p>
                      <a:pPr marL="0" marR="0">
                        <a:lnSpc>
                          <a:spcPct val="115000"/>
                        </a:lnSpc>
                        <a:spcBef>
                          <a:spcPts val="0"/>
                        </a:spcBef>
                        <a:spcAft>
                          <a:spcPts val="0"/>
                        </a:spcAft>
                      </a:pPr>
                      <a:r>
                        <a:rPr lang="en-US" sz="1600" dirty="0">
                          <a:effectLst/>
                        </a:rPr>
                        <a:t> </a:t>
                      </a:r>
                      <a:endParaRPr lang="en-US" sz="24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0698790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7</a:t>
            </a:r>
            <a:r>
              <a:rPr lang="en-US" sz="2400" dirty="0">
                <a:solidFill>
                  <a:schemeClr val="accent2"/>
                </a:solidFill>
                <a:latin typeface="Helvetica"/>
                <a:ea typeface="Times New Roman"/>
                <a:cs typeface="Times New Roman"/>
              </a:rPr>
              <a:t>. Complete the following table assuming SMCLK = 8 MHz, TASSEL= 2, MC= 1, </a:t>
            </a:r>
            <a:r>
              <a:rPr lang="en-US" sz="2400" dirty="0" smtClean="0">
                <a:solidFill>
                  <a:schemeClr val="accent2"/>
                </a:solidFill>
                <a:latin typeface="Helvetica"/>
                <a:ea typeface="Times New Roman"/>
                <a:cs typeface="Times New Roman"/>
              </a:rPr>
              <a:t>TACCR0=0x2006</a:t>
            </a:r>
            <a:r>
              <a:rPr lang="en-US" sz="2400" dirty="0">
                <a:solidFill>
                  <a:schemeClr val="accent2"/>
                </a:solidFill>
                <a:latin typeface="Helvetica"/>
                <a:ea typeface="Times New Roman"/>
                <a:cs typeface="Times New Roman"/>
              </a:rPr>
              <a:t>, and TAR starts at 0. How long </a:t>
            </a:r>
            <a:r>
              <a:rPr lang="en-US" sz="2400" dirty="0" smtClean="0">
                <a:solidFill>
                  <a:schemeClr val="accent2"/>
                </a:solidFill>
                <a:latin typeface="Helvetica"/>
                <a:ea typeface="Times New Roman"/>
                <a:cs typeface="Times New Roman"/>
              </a:rPr>
              <a:t>will </a:t>
            </a:r>
            <a:r>
              <a:rPr lang="en-US" sz="2400" dirty="0">
                <a:solidFill>
                  <a:schemeClr val="accent2"/>
                </a:solidFill>
                <a:latin typeface="Helvetica"/>
                <a:ea typeface="Times New Roman"/>
                <a:cs typeface="Times New Roman"/>
              </a:rPr>
              <a:t>it take to roll over TAR</a:t>
            </a:r>
            <a:r>
              <a:rPr lang="en-US" sz="2400" dirty="0" smtClean="0">
                <a:solidFill>
                  <a:schemeClr val="accent2"/>
                </a:solidFill>
                <a:latin typeface="Helvetica"/>
                <a:ea typeface="Times New Roman"/>
                <a:cs typeface="Times New Roman"/>
              </a:rPr>
              <a:t>?</a:t>
            </a:r>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912737954"/>
                  </p:ext>
                </p:extLst>
              </p:nvPr>
            </p:nvGraphicFramePr>
            <p:xfrm>
              <a:off x="447675" y="2984558"/>
              <a:ext cx="8210550" cy="2787591"/>
            </p:xfrm>
            <a:graphic>
              <a:graphicData uri="http://schemas.openxmlformats.org/drawingml/2006/table">
                <a:tbl>
                  <a:tblPr firstRow="1" firstCol="1" bandRow="1">
                    <a:tableStyleId>{21E4AEA4-8DFA-4A89-87EB-49C32662AFE0}</a:tableStyleId>
                  </a:tblPr>
                  <a:tblGrid>
                    <a:gridCol w="941435"/>
                    <a:gridCol w="1080335"/>
                    <a:gridCol w="6188780"/>
                  </a:tblGrid>
                  <a:tr h="300699">
                    <a:tc>
                      <a:txBody>
                        <a:bodyPr/>
                        <a:lstStyle/>
                        <a:p>
                          <a:pPr marL="0" marR="0">
                            <a:lnSpc>
                              <a:spcPct val="115000"/>
                            </a:lnSpc>
                            <a:spcBef>
                              <a:spcPts val="0"/>
                            </a:spcBef>
                            <a:spcAft>
                              <a:spcPts val="0"/>
                            </a:spcAft>
                          </a:pPr>
                          <a:r>
                            <a:rPr lang="en-US" sz="1600" dirty="0">
                              <a:effectLst/>
                            </a:rPr>
                            <a:t>ID</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Prescalar </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err="1">
                              <a:effectLst/>
                            </a:rPr>
                            <a:t>MaxDelay</a:t>
                          </a:r>
                          <a:r>
                            <a:rPr lang="en-US" sz="1600" dirty="0">
                              <a:effectLst/>
                            </a:rPr>
                            <a:t> (milliseconds</a:t>
                          </a:r>
                          <a:r>
                            <a:rPr lang="en-US" sz="1600" dirty="0" smtClean="0">
                              <a:effectLst/>
                            </a:rPr>
                            <a:t>) </a:t>
                          </a:r>
                          <a14:m>
                            <m:oMath xmlns:m="http://schemas.openxmlformats.org/officeDocument/2006/math">
                              <m:r>
                                <a:rPr lang="en-US" sz="1600" b="0" i="1" smtClean="0">
                                  <a:latin typeface="Cambria Math"/>
                                </a:rPr>
                                <m:t>0</m:t>
                              </m:r>
                              <m:r>
                                <a:rPr lang="en-US" sz="1600" b="0" i="1" smtClean="0">
                                  <a:latin typeface="Cambria Math"/>
                                </a:rPr>
                                <m:t>𝑥</m:t>
                              </m:r>
                              <m:r>
                                <a:rPr lang="en-US" sz="1600" b="0" i="1" smtClean="0">
                                  <a:latin typeface="Cambria Math"/>
                                </a:rPr>
                                <m:t>2006=8198</m:t>
                              </m:r>
                            </m:oMath>
                          </a14:m>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0</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1:1</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a:rPr>
                                  </m:ctrlPr>
                                </m:fPr>
                                <m:num>
                                  <m:r>
                                    <a:rPr lang="en-US" sz="2400" b="0" i="1" smtClean="0">
                                      <a:latin typeface="Cambria Math"/>
                                    </a:rPr>
                                    <m:t>1</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1.025</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a:rPr>
                                  </m:ctrlPr>
                                </m:fPr>
                                <m:num>
                                  <m:r>
                                    <a:rPr lang="en-US" sz="2400" b="0" i="1" smtClean="0">
                                      <a:latin typeface="Cambria Math"/>
                                    </a:rPr>
                                    <m:t>2</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2.05</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a:effectLst/>
                            </a:rPr>
                            <a:t>2</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1:4</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a:rPr>
                                  </m:ctrlPr>
                                </m:fPr>
                                <m:num>
                                  <m:r>
                                    <a:rPr lang="en-US" sz="2400" b="0" i="1" smtClean="0">
                                      <a:latin typeface="Cambria Math"/>
                                    </a:rPr>
                                    <m:t>4</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4.1</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a:effectLst/>
                            </a:rPr>
                            <a:t>3</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1:8</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a:rPr>
                                  </m:ctrlPr>
                                </m:fPr>
                                <m:num>
                                  <m:r>
                                    <a:rPr lang="en-US" sz="2400" b="0" i="1" smtClean="0">
                                      <a:latin typeface="Cambria Math"/>
                                    </a:rPr>
                                    <m:t>8</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8.2</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912737954"/>
                  </p:ext>
                </p:extLst>
              </p:nvPr>
            </p:nvGraphicFramePr>
            <p:xfrm>
              <a:off x="447675" y="2984558"/>
              <a:ext cx="8210550" cy="2787591"/>
            </p:xfrm>
            <a:graphic>
              <a:graphicData uri="http://schemas.openxmlformats.org/drawingml/2006/table">
                <a:tbl>
                  <a:tblPr firstRow="1" firstCol="1" bandRow="1">
                    <a:tableStyleId>{21E4AEA4-8DFA-4A89-87EB-49C32662AFE0}</a:tableStyleId>
                  </a:tblPr>
                  <a:tblGrid>
                    <a:gridCol w="941435"/>
                    <a:gridCol w="1080335"/>
                    <a:gridCol w="6188780"/>
                  </a:tblGrid>
                  <a:tr h="300699">
                    <a:tc>
                      <a:txBody>
                        <a:bodyPr/>
                        <a:lstStyle/>
                        <a:p>
                          <a:pPr marL="0" marR="0">
                            <a:lnSpc>
                              <a:spcPct val="115000"/>
                            </a:lnSpc>
                            <a:spcBef>
                              <a:spcPts val="0"/>
                            </a:spcBef>
                            <a:spcAft>
                              <a:spcPts val="0"/>
                            </a:spcAft>
                          </a:pPr>
                          <a:r>
                            <a:rPr lang="en-US" sz="1600" dirty="0">
                              <a:effectLst/>
                            </a:rPr>
                            <a:t>ID</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Prescalar </a:t>
                          </a:r>
                          <a:endParaRPr lang="en-US" sz="2400">
                            <a:effectLst/>
                            <a:latin typeface="Calibri"/>
                            <a:ea typeface="Calibri"/>
                            <a:cs typeface="Times New Roman"/>
                          </a:endParaRPr>
                        </a:p>
                      </a:txBody>
                      <a:tcPr marL="68580" marR="68580" marT="0" marB="0"/>
                    </a:tc>
                    <a:tc>
                      <a:txBody>
                        <a:bodyPr/>
                        <a:lstStyle/>
                        <a:p>
                          <a:endParaRPr lang="en-US"/>
                        </a:p>
                      </a:txBody>
                      <a:tcPr marL="68580" marR="68580" marT="0" marB="0">
                        <a:blipFill rotWithShape="1">
                          <a:blip r:embed="rId2"/>
                          <a:stretch>
                            <a:fillRect l="-32709" t="-16327" r="-99" b="-832653"/>
                          </a:stretch>
                        </a:blipFill>
                      </a:tcPr>
                    </a:tc>
                  </a:tr>
                  <a:tr h="621723">
                    <a:tc>
                      <a:txBody>
                        <a:bodyPr/>
                        <a:lstStyle/>
                        <a:p>
                          <a:pPr marL="0" marR="0">
                            <a:lnSpc>
                              <a:spcPct val="115000"/>
                            </a:lnSpc>
                            <a:spcBef>
                              <a:spcPts val="0"/>
                            </a:spcBef>
                            <a:spcAft>
                              <a:spcPts val="0"/>
                            </a:spcAft>
                          </a:pPr>
                          <a:r>
                            <a:rPr lang="en-US" sz="1600" dirty="0">
                              <a:effectLst/>
                            </a:rPr>
                            <a:t>0</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1:1</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1">
                          <a:blip r:embed="rId2"/>
                          <a:stretch>
                            <a:fillRect l="-32709" t="-55882" r="-99" b="-300000"/>
                          </a:stretch>
                        </a:blipFill>
                      </a:tcPr>
                    </a:tc>
                  </a:tr>
                  <a:tr h="621723">
                    <a:tc>
                      <a:txBody>
                        <a:bodyPr/>
                        <a:lstStyle/>
                        <a:p>
                          <a:pPr marL="0" marR="0">
                            <a:lnSpc>
                              <a:spcPct val="115000"/>
                            </a:lnSpc>
                            <a:spcBef>
                              <a:spcPts val="0"/>
                            </a:spcBef>
                            <a:spcAft>
                              <a:spcPts val="0"/>
                            </a:spcAft>
                          </a:pPr>
                          <a:r>
                            <a:rPr lang="en-US" sz="1600" dirty="0">
                              <a:effectLst/>
                            </a:rPr>
                            <a:t>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1">
                          <a:blip r:embed="rId2"/>
                          <a:stretch>
                            <a:fillRect l="-32709" t="-155882" r="-99" b="-200000"/>
                          </a:stretch>
                        </a:blipFill>
                      </a:tcPr>
                    </a:tc>
                  </a:tr>
                  <a:tr h="621723">
                    <a:tc>
                      <a:txBody>
                        <a:bodyPr/>
                        <a:lstStyle/>
                        <a:p>
                          <a:pPr marL="0" marR="0">
                            <a:lnSpc>
                              <a:spcPct val="115000"/>
                            </a:lnSpc>
                            <a:spcBef>
                              <a:spcPts val="0"/>
                            </a:spcBef>
                            <a:spcAft>
                              <a:spcPts val="0"/>
                            </a:spcAft>
                          </a:pPr>
                          <a:r>
                            <a:rPr lang="en-US" sz="1600">
                              <a:effectLst/>
                            </a:rPr>
                            <a:t>2</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1:4</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1">
                          <a:blip r:embed="rId2"/>
                          <a:stretch>
                            <a:fillRect l="-32709" t="-255882" r="-99" b="-100000"/>
                          </a:stretch>
                        </a:blipFill>
                      </a:tcPr>
                    </a:tc>
                  </a:tr>
                  <a:tr h="621723">
                    <a:tc>
                      <a:txBody>
                        <a:bodyPr/>
                        <a:lstStyle/>
                        <a:p>
                          <a:pPr marL="0" marR="0">
                            <a:lnSpc>
                              <a:spcPct val="115000"/>
                            </a:lnSpc>
                            <a:spcBef>
                              <a:spcPts val="0"/>
                            </a:spcBef>
                            <a:spcAft>
                              <a:spcPts val="0"/>
                            </a:spcAft>
                          </a:pPr>
                          <a:r>
                            <a:rPr lang="en-US" sz="1600">
                              <a:effectLst/>
                            </a:rPr>
                            <a:t>3</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1:8</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1">
                          <a:blip r:embed="rId2"/>
                          <a:stretch>
                            <a:fillRect l="-32709" t="-355882" r="-99"/>
                          </a:stretch>
                        </a:blipFill>
                      </a:tcPr>
                    </a:tc>
                  </a:tr>
                </a:tbl>
              </a:graphicData>
            </a:graphic>
          </p:graphicFrame>
        </mc:Fallback>
      </mc:AlternateContent>
    </p:spTree>
    <p:extLst>
      <p:ext uri="{BB962C8B-B14F-4D97-AF65-F5344CB8AC3E}">
        <p14:creationId xmlns:p14="http://schemas.microsoft.com/office/powerpoint/2010/main" val="41599005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8</a:t>
            </a:r>
            <a:r>
              <a:rPr lang="en-US" sz="2400" dirty="0">
                <a:solidFill>
                  <a:schemeClr val="accent2"/>
                </a:solidFill>
                <a:latin typeface="Helvetica"/>
                <a:ea typeface="Times New Roman"/>
                <a:cs typeface="Times New Roman"/>
              </a:rPr>
              <a:t>. Given SMCLK = 8 MHz, TASSEL= 2, </a:t>
            </a:r>
            <a:r>
              <a:rPr lang="en-US" sz="2400" dirty="0" smtClean="0">
                <a:solidFill>
                  <a:schemeClr val="accent2"/>
                </a:solidFill>
                <a:latin typeface="Helvetica"/>
                <a:ea typeface="Times New Roman"/>
                <a:cs typeface="Times New Roman"/>
              </a:rPr>
              <a:t>MC_1</a:t>
            </a: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ID_2</a:t>
            </a:r>
            <a:r>
              <a:rPr lang="en-US" sz="2400" dirty="0">
                <a:solidFill>
                  <a:schemeClr val="accent2"/>
                </a:solidFill>
                <a:latin typeface="Helvetica"/>
                <a:ea typeface="Times New Roman"/>
                <a:cs typeface="Times New Roman"/>
              </a:rPr>
              <a:t>, provide a nice round number for TACCR0 that will cause TAR to roll over in 40 </a:t>
            </a:r>
            <a:r>
              <a:rPr lang="en-US" sz="2400" dirty="0" err="1">
                <a:solidFill>
                  <a:schemeClr val="accent2"/>
                </a:solidFill>
                <a:latin typeface="Helvetica"/>
                <a:ea typeface="Times New Roman"/>
                <a:cs typeface="Times New Roman"/>
              </a:rPr>
              <a:t>ms.</a:t>
            </a:r>
            <a:endParaRPr lang="en-US" sz="2400" dirty="0" smtClean="0">
              <a:solidFill>
                <a:schemeClr val="accent2"/>
              </a:solidFill>
              <a:latin typeface="Helvetica"/>
              <a:ea typeface="Times New Roman"/>
              <a:cs typeface="Times New Roman"/>
            </a:endParaRPr>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1349516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8</a:t>
                </a:r>
                <a:r>
                  <a:rPr lang="en-US" sz="2400" dirty="0">
                    <a:solidFill>
                      <a:schemeClr val="accent2"/>
                    </a:solidFill>
                    <a:latin typeface="Helvetica"/>
                    <a:ea typeface="Times New Roman"/>
                    <a:cs typeface="Times New Roman"/>
                  </a:rPr>
                  <a:t>. Given SMCLK = 8 MHz, TASSEL= 2, </a:t>
                </a:r>
                <a:r>
                  <a:rPr lang="en-US" sz="2400" dirty="0" smtClean="0">
                    <a:solidFill>
                      <a:schemeClr val="accent2"/>
                    </a:solidFill>
                    <a:latin typeface="Helvetica"/>
                    <a:ea typeface="Times New Roman"/>
                    <a:cs typeface="Times New Roman"/>
                  </a:rPr>
                  <a:t>MC_1</a:t>
                </a: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ID_2</a:t>
                </a:r>
                <a:r>
                  <a:rPr lang="en-US" sz="2400" dirty="0">
                    <a:solidFill>
                      <a:schemeClr val="accent2"/>
                    </a:solidFill>
                    <a:latin typeface="Helvetica"/>
                    <a:ea typeface="Times New Roman"/>
                    <a:cs typeface="Times New Roman"/>
                  </a:rPr>
                  <a:t>, provide a nice round number for TACCR0 that will cause TAR to roll over in 40 </a:t>
                </a:r>
                <a:r>
                  <a:rPr lang="en-US" sz="2400" dirty="0" err="1">
                    <a:solidFill>
                      <a:schemeClr val="accent2"/>
                    </a:solidFill>
                    <a:latin typeface="Helvetica"/>
                    <a:ea typeface="Times New Roman"/>
                    <a:cs typeface="Times New Roman"/>
                  </a:rPr>
                  <a:t>ms.</a:t>
                </a:r>
                <a:endParaRPr lang="en-US" sz="2400" dirty="0" smtClean="0">
                  <a:solidFill>
                    <a:schemeClr val="accent2"/>
                  </a:solidFill>
                  <a:latin typeface="Helvetica"/>
                  <a:ea typeface="Times New Roman"/>
                  <a:cs typeface="Times New Roman"/>
                </a:endParaRPr>
              </a:p>
              <a:p>
                <a:pPr marL="0" indent="0">
                  <a:spcBef>
                    <a:spcPts val="0"/>
                  </a:spcBef>
                  <a:spcAft>
                    <a:spcPts val="1000"/>
                  </a:spcAft>
                  <a:buNone/>
                  <a:tabLst>
                    <a:tab pos="285750" algn="l"/>
                  </a:tabLst>
                </a:pPr>
                <a14:m>
                  <m:oMathPara xmlns:m="http://schemas.openxmlformats.org/officeDocument/2006/math">
                    <m:oMathParaPr>
                      <m:jc m:val="centerGroup"/>
                    </m:oMathParaPr>
                    <m:oMath xmlns:m="http://schemas.openxmlformats.org/officeDocument/2006/math">
                      <m:f>
                        <m:fPr>
                          <m:ctrlPr>
                            <a:rPr lang="en-US" sz="2800" i="1">
                              <a:latin typeface="Cambria Math"/>
                            </a:rPr>
                          </m:ctrlPr>
                        </m:fPr>
                        <m:num>
                          <m:r>
                            <a:rPr lang="en-US" sz="2800" i="1">
                              <a:latin typeface="Cambria Math"/>
                            </a:rPr>
                            <m:t>8 </m:t>
                          </m:r>
                          <m:r>
                            <a:rPr lang="en-US" sz="2800" i="1">
                              <a:latin typeface="Cambria Math"/>
                            </a:rPr>
                            <m:t>𝑐𝑙𝑘𝑠</m:t>
                          </m:r>
                        </m:num>
                        <m:den>
                          <m:r>
                            <a:rPr lang="en-US" sz="2800" i="1">
                              <a:latin typeface="Cambria Math"/>
                            </a:rPr>
                            <m:t>1 µ</m:t>
                          </m:r>
                          <m:r>
                            <a:rPr lang="en-US" sz="2800" i="1">
                              <a:latin typeface="Cambria Math"/>
                            </a:rPr>
                            <m:t>𝑠</m:t>
                          </m:r>
                        </m:den>
                      </m:f>
                      <m:r>
                        <a:rPr lang="en-US" sz="2800" i="1">
                          <a:latin typeface="Cambria Math"/>
                        </a:rPr>
                        <m:t>×</m:t>
                      </m:r>
                      <m:f>
                        <m:fPr>
                          <m:ctrlPr>
                            <a:rPr lang="en-US" sz="2800" i="1">
                              <a:latin typeface="Cambria Math"/>
                            </a:rPr>
                          </m:ctrlPr>
                        </m:fPr>
                        <m:num>
                          <m:r>
                            <a:rPr lang="en-US" sz="2800" i="1">
                              <a:latin typeface="Cambria Math"/>
                            </a:rPr>
                            <m:t>1 </m:t>
                          </m:r>
                          <m:r>
                            <a:rPr lang="en-US" sz="2800" i="1">
                              <a:latin typeface="Cambria Math"/>
                            </a:rPr>
                            <m:t>𝑐𝑛𝑡</m:t>
                          </m:r>
                        </m:num>
                        <m:den>
                          <m:r>
                            <a:rPr lang="en-US" sz="2800" i="1">
                              <a:latin typeface="Cambria Math"/>
                            </a:rPr>
                            <m:t>4 </m:t>
                          </m:r>
                          <m:r>
                            <a:rPr lang="en-US" sz="2800" i="1">
                              <a:latin typeface="Cambria Math"/>
                            </a:rPr>
                            <m:t>𝑐𝑙𝑘𝑠</m:t>
                          </m:r>
                        </m:den>
                      </m:f>
                      <m:r>
                        <a:rPr lang="en-US" sz="2800" i="1">
                          <a:latin typeface="Cambria Math"/>
                        </a:rPr>
                        <m:t>×</m:t>
                      </m:r>
                      <m:f>
                        <m:fPr>
                          <m:ctrlPr>
                            <a:rPr lang="en-US" sz="2800" i="1">
                              <a:latin typeface="Cambria Math"/>
                            </a:rPr>
                          </m:ctrlPr>
                        </m:fPr>
                        <m:num>
                          <m:r>
                            <a:rPr lang="en-US" sz="2800" i="1">
                              <a:latin typeface="Cambria Math"/>
                            </a:rPr>
                            <m:t>40 </m:t>
                          </m:r>
                          <m:r>
                            <a:rPr lang="en-US" sz="2800" i="1">
                              <a:latin typeface="Cambria Math"/>
                            </a:rPr>
                            <m:t>𝑚𝑠</m:t>
                          </m:r>
                        </m:num>
                        <m:den>
                          <m:r>
                            <a:rPr lang="en-US" sz="2800" i="1">
                              <a:latin typeface="Cambria Math"/>
                            </a:rPr>
                            <m:t>1 </m:t>
                          </m:r>
                          <m:r>
                            <a:rPr lang="en-US" sz="2800" i="1">
                              <a:latin typeface="Cambria Math"/>
                            </a:rPr>
                            <m:t>𝑇𝐴𝑅</m:t>
                          </m:r>
                          <m:r>
                            <a:rPr lang="en-US" sz="2800" i="1">
                              <a:latin typeface="Cambria Math"/>
                            </a:rPr>
                            <m:t> </m:t>
                          </m:r>
                          <m:r>
                            <a:rPr lang="en-US" sz="2800" i="1">
                              <a:latin typeface="Cambria Math"/>
                            </a:rPr>
                            <m:t>𝑟𝑜𝑙𝑙</m:t>
                          </m:r>
                          <m:r>
                            <a:rPr lang="en-US" sz="2800" i="1">
                              <a:latin typeface="Cambria Math"/>
                            </a:rPr>
                            <m:t> </m:t>
                          </m:r>
                          <m:r>
                            <a:rPr lang="en-US" sz="2800" i="1">
                              <a:latin typeface="Cambria Math"/>
                            </a:rPr>
                            <m:t>𝑜𝑣𝑒𝑟</m:t>
                          </m:r>
                        </m:den>
                      </m:f>
                      <m:r>
                        <a:rPr lang="en-US" sz="2800" i="1">
                          <a:latin typeface="Cambria Math"/>
                        </a:rPr>
                        <m:t>=80,000 </m:t>
                      </m:r>
                      <m:r>
                        <a:rPr lang="en-US" sz="2800" i="1">
                          <a:latin typeface="Cambria Math"/>
                        </a:rPr>
                        <m:t>𝑐𝑛𝑡𝑠</m:t>
                      </m:r>
                      <m:r>
                        <a:rPr lang="en-US" sz="2800" i="1">
                          <a:latin typeface="Cambria Math"/>
                        </a:rPr>
                        <m:t>=80×</m:t>
                      </m:r>
                      <m:sSup>
                        <m:sSupPr>
                          <m:ctrlPr>
                            <a:rPr lang="en-US" sz="2800" i="1">
                              <a:latin typeface="Cambria Math"/>
                            </a:rPr>
                          </m:ctrlPr>
                        </m:sSupPr>
                        <m:e>
                          <m:r>
                            <a:rPr lang="en-US" sz="2800" i="1">
                              <a:latin typeface="Cambria Math"/>
                            </a:rPr>
                            <m:t>10</m:t>
                          </m:r>
                        </m:e>
                        <m:sup>
                          <m:r>
                            <a:rPr lang="en-US" sz="2800" i="1">
                              <a:latin typeface="Cambria Math"/>
                            </a:rPr>
                            <m:t>3</m:t>
                          </m:r>
                        </m:sup>
                      </m:sSup>
                      <m:r>
                        <a:rPr lang="en-US" sz="2800" i="1">
                          <a:latin typeface="Cambria Math"/>
                        </a:rPr>
                        <m:t> </m:t>
                      </m:r>
                      <m:r>
                        <a:rPr lang="en-US" sz="2800" i="1">
                          <a:latin typeface="Cambria Math"/>
                        </a:rPr>
                        <m:t>𝑐𝑛𝑡𝑠</m:t>
                      </m:r>
                    </m:oMath>
                  </m:oMathPara>
                </a14:m>
                <a:endParaRPr lang="en-US" sz="2800" dirty="0"/>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8338" y="847679"/>
                <a:ext cx="8509911" cy="5747330"/>
              </a:xfrm>
              <a:blipFill rotWithShape="1">
                <a:blip r:embed="rId2"/>
                <a:stretch>
                  <a:fillRect l="-1074" t="-530" r="-1003"/>
                </a:stretch>
              </a:blipFill>
            </p:spPr>
            <p:txBody>
              <a:bodyPr/>
              <a:lstStyle/>
              <a:p>
                <a:r>
                  <a:rPr lang="en-US">
                    <a:noFill/>
                  </a:rPr>
                  <a:t> </a:t>
                </a:r>
              </a:p>
            </p:txBody>
          </p:sp>
        </mc:Fallback>
      </mc:AlternateContent>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oup 11"/>
          <p:cNvGrpSpPr/>
          <p:nvPr/>
        </p:nvGrpSpPr>
        <p:grpSpPr>
          <a:xfrm>
            <a:off x="2626518" y="5930761"/>
            <a:ext cx="728664" cy="918864"/>
            <a:chOff x="2626518" y="1504950"/>
            <a:chExt cx="728664" cy="918864"/>
          </a:xfrm>
        </p:grpSpPr>
        <p:cxnSp>
          <p:nvCxnSpPr>
            <p:cNvPr id="13" name="Straight Arrow Connector 12"/>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15" name="Group 14"/>
          <p:cNvGrpSpPr/>
          <p:nvPr/>
        </p:nvGrpSpPr>
        <p:grpSpPr>
          <a:xfrm>
            <a:off x="3407568" y="5930761"/>
            <a:ext cx="728664" cy="918864"/>
            <a:chOff x="2626518" y="1504950"/>
            <a:chExt cx="728664" cy="918864"/>
          </a:xfrm>
        </p:grpSpPr>
        <p:cxnSp>
          <p:nvCxnSpPr>
            <p:cNvPr id="16" name="Straight Arrow Connector 15"/>
            <p:cNvCxnSpPr>
              <a:stCxn id="17"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7" name="TextBox 1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342916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9</a:t>
            </a:r>
            <a:r>
              <a:rPr lang="en-US" sz="2400" dirty="0">
                <a:solidFill>
                  <a:schemeClr val="accent2"/>
                </a:solidFill>
                <a:latin typeface="Helvetica"/>
                <a:ea typeface="Times New Roman"/>
                <a:cs typeface="Times New Roman"/>
              </a:rPr>
              <a:t>. Given these settings, how many counts will it take to create a delay of 550 </a:t>
            </a:r>
            <a:r>
              <a:rPr lang="en-US" sz="2400" dirty="0" err="1">
                <a:solidFill>
                  <a:schemeClr val="accent2"/>
                </a:solidFill>
                <a:latin typeface="Helvetica"/>
                <a:ea typeface="Times New Roman"/>
                <a:cs typeface="Times New Roman"/>
              </a:rPr>
              <a:t>μs</a:t>
            </a:r>
            <a:r>
              <a:rPr lang="en-US" sz="2400" dirty="0">
                <a:solidFill>
                  <a:schemeClr val="accent2"/>
                </a:solidFill>
                <a:latin typeface="Helvetica"/>
                <a:ea typeface="Times New Roman"/>
                <a:cs typeface="Times New Roman"/>
              </a:rPr>
              <a:t>? 1.65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4.5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90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a:t>
            </a:r>
            <a:endParaRPr lang="en-US" sz="2400" dirty="0" smtClean="0">
              <a:solidFill>
                <a:schemeClr val="accent2"/>
              </a:solidFill>
              <a:latin typeface="Helvetica"/>
              <a:ea typeface="Times New Roman"/>
              <a:cs typeface="Times New Roman"/>
            </a:endParaRPr>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925176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9</a:t>
                </a:r>
                <a:r>
                  <a:rPr lang="en-US" sz="2400" dirty="0">
                    <a:solidFill>
                      <a:schemeClr val="accent2"/>
                    </a:solidFill>
                    <a:latin typeface="Helvetica"/>
                    <a:ea typeface="Times New Roman"/>
                    <a:cs typeface="Times New Roman"/>
                  </a:rPr>
                  <a:t>. Given these settings, how many counts will it take to create a delay of 550 </a:t>
                </a:r>
                <a:r>
                  <a:rPr lang="en-US" sz="2400" dirty="0" err="1">
                    <a:solidFill>
                      <a:schemeClr val="accent2"/>
                    </a:solidFill>
                    <a:latin typeface="Helvetica"/>
                    <a:ea typeface="Times New Roman"/>
                    <a:cs typeface="Times New Roman"/>
                  </a:rPr>
                  <a:t>μs</a:t>
                </a:r>
                <a:r>
                  <a:rPr lang="en-US" sz="2400" dirty="0">
                    <a:solidFill>
                      <a:schemeClr val="accent2"/>
                    </a:solidFill>
                    <a:latin typeface="Helvetica"/>
                    <a:ea typeface="Times New Roman"/>
                    <a:cs typeface="Times New Roman"/>
                  </a:rPr>
                  <a:t>? 1.65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4.5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90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a:t>
                </a:r>
                <a:endParaRPr lang="en-US" sz="2400" dirty="0" smtClean="0">
                  <a:solidFill>
                    <a:schemeClr val="accent2"/>
                  </a:solidFill>
                  <a:latin typeface="Helvetica"/>
                  <a:ea typeface="Times New Roman"/>
                  <a:cs typeface="Times New Roman"/>
                </a:endParaRPr>
              </a:p>
              <a:p>
                <a:pPr marL="0" indent="0">
                  <a:buNone/>
                </a:pPr>
                <a14:m>
                  <m:oMath xmlns:m="http://schemas.openxmlformats.org/officeDocument/2006/math">
                    <m:f>
                      <m:fPr>
                        <m:ctrlPr>
                          <a:rPr lang="en-US" sz="2400" i="1">
                            <a:latin typeface="Cambria Math"/>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a:rPr>
                        </m:ctrlPr>
                      </m:fPr>
                      <m:num>
                        <m:r>
                          <a:rPr lang="en-US" sz="2400" i="1">
                            <a:latin typeface="Cambria Math"/>
                          </a:rPr>
                          <m:t>550 µ</m:t>
                        </m:r>
                        <m:r>
                          <a:rPr lang="en-US" sz="2400" i="1">
                            <a:latin typeface="Cambria Math"/>
                          </a:rPr>
                          <m:t>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=1,100 </m:t>
                    </m:r>
                    <m:r>
                      <a:rPr lang="en-US" sz="2400" i="1">
                        <a:latin typeface="Cambria Math"/>
                      </a:rPr>
                      <m:t>𝑐𝑛𝑡𝑠</m:t>
                    </m:r>
                  </m:oMath>
                </a14:m>
                <a:r>
                  <a:rPr lang="en-US" sz="2400" dirty="0" smtClean="0"/>
                  <a:t> </a:t>
                </a:r>
                <a:endParaRPr lang="en-US" sz="2400" dirty="0"/>
              </a:p>
              <a:p>
                <a:pPr marL="0" indent="0">
                  <a:buNone/>
                </a:pPr>
                <a14:m>
                  <m:oMath xmlns:m="http://schemas.openxmlformats.org/officeDocument/2006/math">
                    <m:f>
                      <m:fPr>
                        <m:ctrlPr>
                          <a:rPr lang="en-US" sz="2400" i="1">
                            <a:latin typeface="Cambria Math"/>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a:rPr>
                        </m:ctrlPr>
                      </m:fPr>
                      <m:num>
                        <m:r>
                          <a:rPr lang="en-US" sz="2400" i="1">
                            <a:latin typeface="Cambria Math"/>
                          </a:rPr>
                          <m:t>1.65 </m:t>
                        </m:r>
                        <m:r>
                          <a:rPr lang="en-US" sz="2400" i="1">
                            <a:latin typeface="Cambria Math"/>
                          </a:rPr>
                          <m:t>𝑚𝑠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=3,300 </m:t>
                    </m:r>
                    <m:r>
                      <a:rPr lang="en-US" sz="2400" i="1">
                        <a:latin typeface="Cambria Math"/>
                      </a:rPr>
                      <m:t>𝑐𝑛𝑡𝑠</m:t>
                    </m:r>
                  </m:oMath>
                </a14:m>
                <a:r>
                  <a:rPr lang="en-US" sz="2400" dirty="0" smtClean="0"/>
                  <a:t> </a:t>
                </a:r>
              </a:p>
              <a:p>
                <a:pPr marL="0" indent="0">
                  <a:buNone/>
                </a:pPr>
                <a14:m>
                  <m:oMath xmlns:m="http://schemas.openxmlformats.org/officeDocument/2006/math">
                    <m:f>
                      <m:fPr>
                        <m:ctrlPr>
                          <a:rPr lang="en-US" sz="2400" i="1">
                            <a:latin typeface="Cambria Math"/>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a:rPr>
                        </m:ctrlPr>
                      </m:fPr>
                      <m:num>
                        <m:r>
                          <a:rPr lang="en-US" sz="2400" i="1">
                            <a:latin typeface="Cambria Math"/>
                          </a:rPr>
                          <m:t>4.5 </m:t>
                        </m:r>
                        <m:r>
                          <a:rPr lang="en-US" sz="2400" i="1">
                            <a:latin typeface="Cambria Math"/>
                          </a:rPr>
                          <m:t>𝑚𝑠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=9,000 </m:t>
                    </m:r>
                    <m:r>
                      <a:rPr lang="en-US" sz="2400" i="1">
                        <a:latin typeface="Cambria Math"/>
                      </a:rPr>
                      <m:t>𝑐𝑛𝑡𝑠</m:t>
                    </m:r>
                    <m:r>
                      <a:rPr lang="en-US" sz="2400" i="1">
                        <a:latin typeface="Cambria Math"/>
                      </a:rPr>
                      <m:t>=9×</m:t>
                    </m:r>
                    <m:sSup>
                      <m:sSupPr>
                        <m:ctrlPr>
                          <a:rPr lang="en-US" sz="2400" i="1">
                            <a:latin typeface="Cambria Math"/>
                          </a:rPr>
                        </m:ctrlPr>
                      </m:sSupPr>
                      <m:e>
                        <m:r>
                          <a:rPr lang="en-US" sz="2400" i="1">
                            <a:latin typeface="Cambria Math"/>
                          </a:rPr>
                          <m:t>10</m:t>
                        </m:r>
                      </m:e>
                      <m:sup>
                        <m:r>
                          <a:rPr lang="en-US" sz="2400" i="1">
                            <a:latin typeface="Cambria Math"/>
                          </a:rPr>
                          <m:t>3</m:t>
                        </m:r>
                      </m:sup>
                    </m:sSup>
                    <m:r>
                      <a:rPr lang="en-US" sz="2400" i="1">
                        <a:latin typeface="Cambria Math"/>
                      </a:rPr>
                      <m:t> </m:t>
                    </m:r>
                    <m:r>
                      <a:rPr lang="en-US" sz="2400" i="1">
                        <a:latin typeface="Cambria Math"/>
                      </a:rPr>
                      <m:t>𝑐𝑛𝑡𝑠</m:t>
                    </m:r>
                  </m:oMath>
                </a14:m>
                <a:r>
                  <a:rPr lang="en-US" sz="2400" dirty="0"/>
                  <a:t> </a:t>
                </a:r>
                <a:r>
                  <a:rPr lang="en-US" sz="2400" dirty="0" smtClean="0"/>
                  <a:t> </a:t>
                </a:r>
                <a:endParaRPr lang="en-US" sz="2400" dirty="0"/>
              </a:p>
              <a:p>
                <a:pPr marL="0" indent="0">
                  <a:buNone/>
                </a:pPr>
                <a14:m>
                  <m:oMath xmlns:m="http://schemas.openxmlformats.org/officeDocument/2006/math">
                    <m:f>
                      <m:fPr>
                        <m:ctrlPr>
                          <a:rPr lang="en-US" sz="2400" i="1">
                            <a:latin typeface="Cambria Math"/>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a:rPr>
                        </m:ctrlPr>
                      </m:fPr>
                      <m:num>
                        <m:r>
                          <a:rPr lang="en-US" sz="2400" i="1">
                            <a:latin typeface="Cambria Math"/>
                          </a:rPr>
                          <m:t>90 </m:t>
                        </m:r>
                        <m:r>
                          <a:rPr lang="en-US" sz="2400" i="1">
                            <a:latin typeface="Cambria Math"/>
                          </a:rPr>
                          <m:t>𝑚𝑠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=180,000 </m:t>
                    </m:r>
                    <m:r>
                      <a:rPr lang="en-US" sz="2400" i="1">
                        <a:latin typeface="Cambria Math"/>
                      </a:rPr>
                      <m:t>𝑐𝑛𝑡𝑠</m:t>
                    </m:r>
                    <m:r>
                      <a:rPr lang="en-US" sz="2400" i="1">
                        <a:latin typeface="Cambria Math"/>
                      </a:rPr>
                      <m:t>=180×</m:t>
                    </m:r>
                    <m:sSup>
                      <m:sSupPr>
                        <m:ctrlPr>
                          <a:rPr lang="en-US" sz="2400" i="1">
                            <a:latin typeface="Cambria Math"/>
                          </a:rPr>
                        </m:ctrlPr>
                      </m:sSupPr>
                      <m:e>
                        <m:r>
                          <a:rPr lang="en-US" sz="2400" i="1">
                            <a:latin typeface="Cambria Math"/>
                          </a:rPr>
                          <m:t>10</m:t>
                        </m:r>
                      </m:e>
                      <m:sup>
                        <m:r>
                          <a:rPr lang="en-US" sz="2400" i="1">
                            <a:latin typeface="Cambria Math"/>
                          </a:rPr>
                          <m:t>3</m:t>
                        </m:r>
                      </m:sup>
                    </m:sSup>
                    <m:r>
                      <a:rPr lang="en-US" sz="2400" i="1">
                        <a:latin typeface="Cambria Math"/>
                      </a:rPr>
                      <m:t> </m:t>
                    </m:r>
                    <m:r>
                      <a:rPr lang="en-US" sz="2400" i="1">
                        <a:latin typeface="Cambria Math"/>
                      </a:rPr>
                      <m:t>𝑐𝑛𝑡𝑠</m:t>
                    </m:r>
                  </m:oMath>
                </a14:m>
                <a:r>
                  <a:rPr lang="en-US" sz="2400" dirty="0"/>
                  <a:t> </a:t>
                </a:r>
                <a:endParaRPr lang="en-US" sz="2800" dirty="0"/>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8338" y="847679"/>
                <a:ext cx="8509911" cy="5747330"/>
              </a:xfrm>
              <a:blipFill rotWithShape="1">
                <a:blip r:embed="rId2"/>
                <a:stretch>
                  <a:fillRect l="-1074" t="-530" r="-2006"/>
                </a:stretch>
              </a:blipFill>
            </p:spPr>
            <p:txBody>
              <a:bodyPr/>
              <a:lstStyle/>
              <a:p>
                <a:r>
                  <a:rPr lang="en-US">
                    <a:noFill/>
                  </a:rPr>
                  <a:t> </a:t>
                </a:r>
              </a:p>
            </p:txBody>
          </p:sp>
        </mc:Fallback>
      </mc:AlternateContent>
    </p:spTree>
    <p:extLst>
      <p:ext uri="{BB962C8B-B14F-4D97-AF65-F5344CB8AC3E}">
        <p14:creationId xmlns:p14="http://schemas.microsoft.com/office/powerpoint/2010/main" val="2421511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a:t>
            </a:r>
            <a:r>
              <a:rPr lang="en-US" sz="2800" b="1" dirty="0" smtClean="0"/>
              <a:t>p 370 User’s Guide, BB p 52</a:t>
            </a:r>
            <a:r>
              <a:rPr lang="en-US" b="1" dirty="0" smtClean="0"/>
              <a:t>)</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3" y="661988"/>
            <a:ext cx="7314290" cy="5976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1185863" y="661988"/>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7405688" y="1662113"/>
            <a:ext cx="1004887" cy="5095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8" name="Rectangle 7"/>
          <p:cNvSpPr/>
          <p:nvPr/>
        </p:nvSpPr>
        <p:spPr bwMode="auto">
          <a:xfrm>
            <a:off x="5643563" y="1647826"/>
            <a:ext cx="1004887" cy="5095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9" name="Rectangle 8"/>
          <p:cNvSpPr/>
          <p:nvPr/>
        </p:nvSpPr>
        <p:spPr bwMode="auto">
          <a:xfrm>
            <a:off x="1247775" y="5972176"/>
            <a:ext cx="3195637" cy="661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10" name="Rectangle 9"/>
          <p:cNvSpPr/>
          <p:nvPr/>
        </p:nvSpPr>
        <p:spPr bwMode="auto">
          <a:xfrm>
            <a:off x="1309688" y="5133976"/>
            <a:ext cx="6757987" cy="33099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Tree>
    <p:extLst>
      <p:ext uri="{BB962C8B-B14F-4D97-AF65-F5344CB8AC3E}">
        <p14:creationId xmlns:p14="http://schemas.microsoft.com/office/powerpoint/2010/main" val="34466066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bwMode="auto">
          <a:xfrm>
            <a:off x="3771900" y="971549"/>
            <a:ext cx="2181225" cy="86677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0</a:t>
            </a:r>
          </a:p>
          <a:p>
            <a:pPr algn="r"/>
            <a:endParaRPr lang="en-US" sz="2800" b="1" dirty="0" smtClean="0">
              <a:solidFill>
                <a:srgbClr val="FF0000"/>
              </a:solidFill>
            </a:endParaRPr>
          </a:p>
          <a:p>
            <a:pPr algn="r"/>
            <a:endParaRPr lang="en-US" sz="2800" b="1" dirty="0">
              <a:solidFill>
                <a:srgbClr val="FF0000"/>
              </a:solidFill>
            </a:endParaRPr>
          </a:p>
        </p:txBody>
      </p:sp>
      <p:sp>
        <p:nvSpPr>
          <p:cNvPr id="6" name="Oval 5"/>
          <p:cNvSpPr/>
          <p:nvPr/>
        </p:nvSpPr>
        <p:spPr bwMode="auto">
          <a:xfrm>
            <a:off x="1857375"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7" name="Oval 6"/>
          <p:cNvSpPr/>
          <p:nvPr/>
        </p:nvSpPr>
        <p:spPr bwMode="auto">
          <a:xfrm>
            <a:off x="2924174"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sp>
        <p:nvSpPr>
          <p:cNvPr id="8" name="Oval 7"/>
          <p:cNvSpPr/>
          <p:nvPr/>
        </p:nvSpPr>
        <p:spPr bwMode="auto">
          <a:xfrm>
            <a:off x="5934075"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9" name="Oval 8"/>
          <p:cNvSpPr/>
          <p:nvPr/>
        </p:nvSpPr>
        <p:spPr bwMode="auto">
          <a:xfrm>
            <a:off x="5057775" y="3276600"/>
            <a:ext cx="2124075" cy="61912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4</a:t>
            </a:r>
          </a:p>
          <a:p>
            <a:pPr algn="r"/>
            <a:endParaRPr lang="en-US" b="1" dirty="0">
              <a:solidFill>
                <a:srgbClr val="FF0000"/>
              </a:solidFill>
            </a:endParaRPr>
          </a:p>
          <a:p>
            <a:pPr algn="r"/>
            <a:endParaRPr lang="en-US" b="1" dirty="0">
              <a:solidFill>
                <a:srgbClr val="FF0000"/>
              </a:solidFill>
            </a:endParaRPr>
          </a:p>
        </p:txBody>
      </p:sp>
      <p:sp>
        <p:nvSpPr>
          <p:cNvPr id="10" name="Oval 9"/>
          <p:cNvSpPr/>
          <p:nvPr/>
        </p:nvSpPr>
        <p:spPr bwMode="auto">
          <a:xfrm>
            <a:off x="6410325" y="4524375"/>
            <a:ext cx="1495425" cy="59054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5</a:t>
            </a:r>
            <a:endParaRPr lang="en-US" sz="3600" b="1" dirty="0">
              <a:solidFill>
                <a:srgbClr val="FF0000"/>
              </a:solidFill>
            </a:endParaRPr>
          </a:p>
          <a:p>
            <a:pPr algn="r"/>
            <a:endParaRPr lang="en-US" b="1" dirty="0" smtClean="0">
              <a:solidFill>
                <a:srgbClr val="FF0000"/>
              </a:solidFill>
            </a:endParaRPr>
          </a:p>
          <a:p>
            <a:pPr algn="r"/>
            <a:endParaRPr lang="en-US" b="1" dirty="0">
              <a:solidFill>
                <a:srgbClr val="FF0000"/>
              </a:solidFill>
            </a:endParaRPr>
          </a:p>
        </p:txBody>
      </p:sp>
      <p:grpSp>
        <p:nvGrpSpPr>
          <p:cNvPr id="15" name="Group 14"/>
          <p:cNvGrpSpPr/>
          <p:nvPr/>
        </p:nvGrpSpPr>
        <p:grpSpPr>
          <a:xfrm>
            <a:off x="2626518"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3407568"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6410294" y="6069390"/>
            <a:ext cx="2733674" cy="784830"/>
          </a:xfrm>
          <a:prstGeom prst="rect">
            <a:avLst/>
          </a:prstGeom>
          <a:solidFill>
            <a:schemeClr val="bg1"/>
          </a:solidFill>
        </p:spPr>
        <p:txBody>
          <a:bodyPr wrap="square" rtlCol="0">
            <a:spAutoFit/>
          </a:bodyPr>
          <a:lstStyle/>
          <a:p>
            <a:r>
              <a:rPr lang="en-US" sz="1800" dirty="0" smtClean="0"/>
              <a:t>Family User Guide pp 357</a:t>
            </a:r>
          </a:p>
          <a:p>
            <a:r>
              <a:rPr lang="en-US" sz="1800" dirty="0" smtClean="0"/>
              <a:t>Blue Book pp 46</a:t>
            </a:r>
            <a:endParaRPr lang="en-US" sz="1800" dirty="0"/>
          </a:p>
        </p:txBody>
      </p:sp>
    </p:spTree>
    <p:extLst>
      <p:ext uri="{BB962C8B-B14F-4D97-AF65-F5344CB8AC3E}">
        <p14:creationId xmlns:p14="http://schemas.microsoft.com/office/powerpoint/2010/main" val="88657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Timer  (p 370 User’s Guide, BB p 52)</a:t>
            </a:r>
          </a:p>
        </p:txBody>
      </p:sp>
      <p:sp>
        <p:nvSpPr>
          <p:cNvPr id="3" name="Content Placeholder 2"/>
          <p:cNvSpPr>
            <a:spLocks noGrp="1"/>
          </p:cNvSpPr>
          <p:nvPr>
            <p:ph idx="1"/>
          </p:nvPr>
        </p:nvSpPr>
        <p:spPr>
          <a:xfrm>
            <a:off x="386438" y="723854"/>
            <a:ext cx="8414662" cy="1371646"/>
          </a:xfrm>
        </p:spPr>
        <p:txBody>
          <a:bodyPr/>
          <a:lstStyle/>
          <a:p>
            <a:pPr marL="0" indent="0">
              <a:buNone/>
            </a:pPr>
            <a:r>
              <a:rPr lang="en-US" sz="2400" dirty="0" smtClean="0"/>
              <a:t>1. </a:t>
            </a:r>
            <a:r>
              <a:rPr lang="en-US" sz="2400" dirty="0" err="1" smtClean="0"/>
              <a:t>TASSELx</a:t>
            </a:r>
            <a:endParaRPr lang="en-US" sz="2400" dirty="0" smtClean="0"/>
          </a:p>
          <a:p>
            <a:pPr lvl="1"/>
            <a:r>
              <a:rPr lang="en-US" sz="1600" dirty="0" smtClean="0">
                <a:solidFill>
                  <a:schemeClr val="accent2"/>
                </a:solidFill>
              </a:rPr>
              <a:t>Selects one of 4 possible clocks to drive the timer</a:t>
            </a:r>
          </a:p>
          <a:p>
            <a:pPr lvl="1"/>
            <a:r>
              <a:rPr lang="en-US" sz="1600" b="1" dirty="0" smtClean="0">
                <a:solidFill>
                  <a:schemeClr val="accent2"/>
                </a:solidFill>
                <a:latin typeface="Courier New" pitchFamily="49" charset="0"/>
                <a:cs typeface="Courier New" pitchFamily="49" charset="0"/>
              </a:rPr>
              <a:t>TASSEL_2   </a:t>
            </a:r>
            <a:r>
              <a:rPr lang="en-US" sz="1600" b="1" dirty="0" smtClean="0">
                <a:solidFill>
                  <a:srgbClr val="00B050"/>
                </a:solidFill>
                <a:latin typeface="Courier New" pitchFamily="49" charset="0"/>
                <a:cs typeface="Courier New" pitchFamily="49" charset="0"/>
              </a:rPr>
              <a:t>// 2 means “10” mux select, or select SMCLK,</a:t>
            </a:r>
          </a:p>
          <a:p>
            <a:pPr lvl="1"/>
            <a:r>
              <a:rPr lang="en-US" sz="1600" b="1" dirty="0">
                <a:solidFill>
                  <a:srgbClr val="00B050"/>
                </a:solidFill>
                <a:latin typeface="Courier New" pitchFamily="49" charset="0"/>
                <a:cs typeface="Courier New" pitchFamily="49" charset="0"/>
              </a:rPr>
              <a:t> </a:t>
            </a:r>
            <a:r>
              <a:rPr lang="en-US" sz="1600" b="1" dirty="0" smtClean="0">
                <a:solidFill>
                  <a:srgbClr val="00B050"/>
                </a:solidFill>
                <a:latin typeface="Courier New" pitchFamily="49" charset="0"/>
                <a:cs typeface="Courier New" pitchFamily="49" charset="0"/>
              </a:rPr>
              <a:t>     // actually the binary number 0000 00</a:t>
            </a:r>
            <a:r>
              <a:rPr lang="en-US" sz="1600" b="1" u="sng" dirty="0" smtClean="0">
                <a:solidFill>
                  <a:srgbClr val="00B050"/>
                </a:solidFill>
                <a:latin typeface="Courier New" pitchFamily="49" charset="0"/>
                <a:cs typeface="Courier New" pitchFamily="49" charset="0"/>
              </a:rPr>
              <a:t>10</a:t>
            </a:r>
            <a:r>
              <a:rPr lang="en-US" sz="1600" b="1" dirty="0" smtClean="0">
                <a:solidFill>
                  <a:srgbClr val="00B050"/>
                </a:solidFill>
                <a:latin typeface="Courier New" pitchFamily="49" charset="0"/>
                <a:cs typeface="Courier New" pitchFamily="49" charset="0"/>
              </a:rPr>
              <a:t> 0000 0000</a:t>
            </a:r>
            <a:endParaRPr lang="en-US" sz="1600" dirty="0" smtClean="0">
              <a:solidFill>
                <a:srgbClr val="00B050"/>
              </a:solidFill>
            </a:endParaRPr>
          </a:p>
          <a:p>
            <a:pPr lvl="1"/>
            <a:endParaRPr lang="en-US" sz="1600" dirty="0" smtClean="0">
              <a:solidFill>
                <a:schemeClr val="accent2"/>
              </a:solidFill>
            </a:endParaRPr>
          </a:p>
          <a:p>
            <a:pPr lvl="1"/>
            <a:endParaRPr lang="en-US" sz="1600" dirty="0" smtClean="0">
              <a:solidFill>
                <a:schemeClr val="accent2"/>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180" y="2043112"/>
            <a:ext cx="7314290" cy="5976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848180" y="2031205"/>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6172655" y="2416968"/>
            <a:ext cx="1989815" cy="60721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9" name="Rectangle 8"/>
          <p:cNvSpPr/>
          <p:nvPr/>
        </p:nvSpPr>
        <p:spPr bwMode="auto">
          <a:xfrm>
            <a:off x="972005" y="3731418"/>
            <a:ext cx="6857545" cy="95488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Tree>
    <p:extLst>
      <p:ext uri="{BB962C8B-B14F-4D97-AF65-F5344CB8AC3E}">
        <p14:creationId xmlns:p14="http://schemas.microsoft.com/office/powerpoint/2010/main" val="127813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bwMode="auto">
          <a:xfrm>
            <a:off x="3771900" y="971549"/>
            <a:ext cx="2181225" cy="86677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0</a:t>
            </a:r>
          </a:p>
          <a:p>
            <a:pPr algn="r"/>
            <a:endParaRPr lang="en-US" sz="2800" b="1" dirty="0" smtClean="0">
              <a:solidFill>
                <a:srgbClr val="FF0000"/>
              </a:solidFill>
            </a:endParaRPr>
          </a:p>
          <a:p>
            <a:pPr algn="r"/>
            <a:endParaRPr lang="en-US" sz="2800" b="1" dirty="0">
              <a:solidFill>
                <a:srgbClr val="FF0000"/>
              </a:solidFill>
            </a:endParaRPr>
          </a:p>
        </p:txBody>
      </p:sp>
      <p:sp>
        <p:nvSpPr>
          <p:cNvPr id="6" name="Oval 5"/>
          <p:cNvSpPr/>
          <p:nvPr/>
        </p:nvSpPr>
        <p:spPr bwMode="auto">
          <a:xfrm>
            <a:off x="1857375"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7" name="Oval 6"/>
          <p:cNvSpPr/>
          <p:nvPr/>
        </p:nvSpPr>
        <p:spPr bwMode="auto">
          <a:xfrm>
            <a:off x="2924174"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sp>
        <p:nvSpPr>
          <p:cNvPr id="8" name="Oval 7"/>
          <p:cNvSpPr/>
          <p:nvPr/>
        </p:nvSpPr>
        <p:spPr bwMode="auto">
          <a:xfrm>
            <a:off x="5934075"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9" name="Oval 8"/>
          <p:cNvSpPr/>
          <p:nvPr/>
        </p:nvSpPr>
        <p:spPr bwMode="auto">
          <a:xfrm>
            <a:off x="5057775" y="3276600"/>
            <a:ext cx="2124075" cy="61912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4</a:t>
            </a:r>
          </a:p>
          <a:p>
            <a:pPr algn="r"/>
            <a:endParaRPr lang="en-US" b="1" dirty="0">
              <a:solidFill>
                <a:srgbClr val="FF0000"/>
              </a:solidFill>
            </a:endParaRPr>
          </a:p>
          <a:p>
            <a:pPr algn="r"/>
            <a:endParaRPr lang="en-US" b="1" dirty="0">
              <a:solidFill>
                <a:srgbClr val="FF0000"/>
              </a:solidFill>
            </a:endParaRPr>
          </a:p>
        </p:txBody>
      </p:sp>
      <p:sp>
        <p:nvSpPr>
          <p:cNvPr id="10" name="Oval 9"/>
          <p:cNvSpPr/>
          <p:nvPr/>
        </p:nvSpPr>
        <p:spPr bwMode="auto">
          <a:xfrm>
            <a:off x="6410325" y="4524375"/>
            <a:ext cx="1495425" cy="59054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5</a:t>
            </a:r>
            <a:endParaRPr lang="en-US" sz="3600" b="1" dirty="0">
              <a:solidFill>
                <a:srgbClr val="FF0000"/>
              </a:solidFill>
            </a:endParaRPr>
          </a:p>
          <a:p>
            <a:pPr algn="r"/>
            <a:endParaRPr lang="en-US" b="1" dirty="0" smtClean="0">
              <a:solidFill>
                <a:srgbClr val="FF0000"/>
              </a:solidFill>
            </a:endParaRPr>
          </a:p>
          <a:p>
            <a:pPr algn="r"/>
            <a:endParaRPr lang="en-US" b="1" dirty="0">
              <a:solidFill>
                <a:srgbClr val="FF0000"/>
              </a:solidFill>
            </a:endParaRPr>
          </a:p>
        </p:txBody>
      </p:sp>
      <p:grpSp>
        <p:nvGrpSpPr>
          <p:cNvPr id="15" name="Group 14"/>
          <p:cNvGrpSpPr/>
          <p:nvPr/>
        </p:nvGrpSpPr>
        <p:grpSpPr>
          <a:xfrm>
            <a:off x="2626518"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3407568"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6410294" y="6069390"/>
            <a:ext cx="2733674" cy="784830"/>
          </a:xfrm>
          <a:prstGeom prst="rect">
            <a:avLst/>
          </a:prstGeom>
          <a:solidFill>
            <a:schemeClr val="bg1"/>
          </a:solidFill>
        </p:spPr>
        <p:txBody>
          <a:bodyPr wrap="square" rtlCol="0">
            <a:spAutoFit/>
          </a:bodyPr>
          <a:lstStyle/>
          <a:p>
            <a:r>
              <a:rPr lang="en-US" sz="1800" dirty="0" smtClean="0"/>
              <a:t>Family User Guide pp 357</a:t>
            </a:r>
          </a:p>
          <a:p>
            <a:r>
              <a:rPr lang="en-US" sz="1800" dirty="0" smtClean="0"/>
              <a:t>Blue Book pp 46</a:t>
            </a:r>
            <a:endParaRPr lang="en-US" sz="1800" dirty="0"/>
          </a:p>
        </p:txBody>
      </p:sp>
    </p:spTree>
    <p:extLst>
      <p:ext uri="{BB962C8B-B14F-4D97-AF65-F5344CB8AC3E}">
        <p14:creationId xmlns:p14="http://schemas.microsoft.com/office/powerpoint/2010/main" val="267407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Timer  (p 370 User’s Guide, BB p 52)</a:t>
            </a:r>
          </a:p>
        </p:txBody>
      </p:sp>
      <p:sp>
        <p:nvSpPr>
          <p:cNvPr id="3" name="Content Placeholder 2"/>
          <p:cNvSpPr>
            <a:spLocks noGrp="1"/>
          </p:cNvSpPr>
          <p:nvPr>
            <p:ph idx="1"/>
          </p:nvPr>
        </p:nvSpPr>
        <p:spPr>
          <a:xfrm>
            <a:off x="386438" y="723854"/>
            <a:ext cx="8414662" cy="1371646"/>
          </a:xfrm>
        </p:spPr>
        <p:txBody>
          <a:bodyPr/>
          <a:lstStyle/>
          <a:p>
            <a:pPr marL="0" indent="0">
              <a:buNone/>
            </a:pPr>
            <a:r>
              <a:rPr lang="en-US" sz="2400" dirty="0" smtClean="0"/>
              <a:t>2. </a:t>
            </a:r>
            <a:r>
              <a:rPr lang="en-US" sz="2400" dirty="0" err="1" smtClean="0"/>
              <a:t>IDx</a:t>
            </a:r>
            <a:r>
              <a:rPr lang="en-US" sz="2400" dirty="0" smtClean="0"/>
              <a:t>:  Timer </a:t>
            </a:r>
            <a:r>
              <a:rPr lang="en-US" sz="2400" dirty="0" err="1" smtClean="0"/>
              <a:t>Prescalar</a:t>
            </a:r>
            <a:endParaRPr lang="en-US" sz="2400" dirty="0" smtClean="0"/>
          </a:p>
          <a:p>
            <a:pPr lvl="1"/>
            <a:endParaRPr lang="en-US" sz="1600" dirty="0" smtClean="0">
              <a:solidFill>
                <a:schemeClr val="accent2"/>
              </a:solidFill>
            </a:endParaRPr>
          </a:p>
          <a:p>
            <a:pPr lvl="1"/>
            <a:endParaRPr lang="en-US" sz="1600" dirty="0">
              <a:solidFill>
                <a:schemeClr val="accent2"/>
              </a:solidFill>
            </a:endParaRPr>
          </a:p>
          <a:p>
            <a:pPr lvl="1"/>
            <a:endParaRPr lang="en-US" sz="1600" dirty="0" smtClean="0">
              <a:solidFill>
                <a:schemeClr val="accent2"/>
              </a:solidFill>
            </a:endParaRPr>
          </a:p>
          <a:p>
            <a:pPr lvl="1"/>
            <a:r>
              <a:rPr lang="en-US" sz="1600" dirty="0" smtClean="0">
                <a:solidFill>
                  <a:schemeClr val="accent2"/>
                </a:solidFill>
              </a:rPr>
              <a:t>Selects one of 4 possible clocks to drive the timer</a:t>
            </a:r>
          </a:p>
          <a:p>
            <a:pPr lvl="1"/>
            <a:endParaRPr lang="en-US" sz="1600" b="1" dirty="0" smtClean="0">
              <a:solidFill>
                <a:schemeClr val="accent2"/>
              </a:solidFill>
              <a:latin typeface="Courier New" pitchFamily="49" charset="0"/>
              <a:cs typeface="Courier New" pitchFamily="49" charset="0"/>
            </a:endParaRPr>
          </a:p>
          <a:p>
            <a:pPr lvl="1"/>
            <a:endParaRPr lang="en-US" sz="1600" dirty="0" smtClean="0">
              <a:solidFill>
                <a:schemeClr val="accent2"/>
              </a:solidFill>
            </a:endParaRPr>
          </a:p>
          <a:p>
            <a:pPr lvl="1"/>
            <a:endParaRPr lang="en-US" sz="1600" dirty="0" smtClean="0">
              <a:solidFill>
                <a:schemeClr val="accent2"/>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632" y="2700337"/>
            <a:ext cx="7314290" cy="5976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817451" y="2700337"/>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817451" y="3645693"/>
            <a:ext cx="1989815" cy="60721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9" name="Rectangle 8"/>
          <p:cNvSpPr/>
          <p:nvPr/>
        </p:nvSpPr>
        <p:spPr bwMode="auto">
          <a:xfrm>
            <a:off x="708141" y="5360193"/>
            <a:ext cx="4854460" cy="83105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graphicFrame>
        <p:nvGraphicFramePr>
          <p:cNvPr id="6" name="Table 5"/>
          <p:cNvGraphicFramePr>
            <a:graphicFrameLocks noGrp="1"/>
          </p:cNvGraphicFramePr>
          <p:nvPr>
            <p:extLst>
              <p:ext uri="{D42A27DB-BD31-4B8C-83A1-F6EECF244321}">
                <p14:modId xmlns:p14="http://schemas.microsoft.com/office/powerpoint/2010/main" val="1303344567"/>
              </p:ext>
            </p:extLst>
          </p:nvPr>
        </p:nvGraphicFramePr>
        <p:xfrm>
          <a:off x="676275" y="1169045"/>
          <a:ext cx="7772400" cy="1353800"/>
        </p:xfrm>
        <a:graphic>
          <a:graphicData uri="http://schemas.openxmlformats.org/drawingml/2006/table">
            <a:tbl>
              <a:tblPr/>
              <a:tblGrid>
                <a:gridCol w="600075"/>
                <a:gridCol w="7172325"/>
              </a:tblGrid>
              <a:tr h="250021">
                <a:tc>
                  <a:txBody>
                    <a:bodyPr/>
                    <a:lstStyle/>
                    <a:p>
                      <a:pPr algn="l" fontAlgn="t"/>
                      <a:r>
                        <a:rPr lang="en-US" sz="1300" dirty="0" err="1">
                          <a:effectLst/>
                        </a:rPr>
                        <a:t>IDx</a:t>
                      </a:r>
                      <a:endParaRPr lang="en-US" sz="1300"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Prescalar</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50021">
                <a:tc>
                  <a:txBody>
                    <a:bodyPr/>
                    <a:lstStyle/>
                    <a:p>
                      <a:pPr algn="l" fontAlgn="t"/>
                      <a:r>
                        <a:rPr lang="en-US" sz="1300">
                          <a:effectLst/>
                        </a:rPr>
                        <a:t>00</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dirty="0" smtClean="0">
                          <a:effectLst/>
                        </a:rPr>
                        <a:t>1:1     or Divide</a:t>
                      </a:r>
                      <a:r>
                        <a:rPr lang="en-US" sz="1300" baseline="0" dirty="0" smtClean="0">
                          <a:effectLst/>
                        </a:rPr>
                        <a:t> by 1         </a:t>
                      </a:r>
                      <a:r>
                        <a:rPr lang="en-US" sz="1400" b="1" dirty="0" smtClean="0">
                          <a:solidFill>
                            <a:schemeClr val="accent2"/>
                          </a:solidFill>
                          <a:latin typeface="Courier New" pitchFamily="49" charset="0"/>
                          <a:cs typeface="Courier New" pitchFamily="49" charset="0"/>
                        </a:rPr>
                        <a:t>ID_0</a:t>
                      </a:r>
                      <a:endParaRPr lang="en-US" sz="1300"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0021">
                <a:tc>
                  <a:txBody>
                    <a:bodyPr/>
                    <a:lstStyle/>
                    <a:p>
                      <a:pPr algn="l" fontAlgn="t"/>
                      <a:r>
                        <a:rPr lang="en-US" sz="1300">
                          <a:effectLst/>
                        </a:rPr>
                        <a:t>01</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dirty="0" smtClean="0">
                          <a:effectLst/>
                        </a:rPr>
                        <a:t>1:2     or Divide</a:t>
                      </a:r>
                      <a:r>
                        <a:rPr lang="en-US" sz="1300" baseline="0" dirty="0" smtClean="0">
                          <a:effectLst/>
                        </a:rPr>
                        <a:t> by 2         </a:t>
                      </a:r>
                      <a:r>
                        <a:rPr lang="en-US" sz="1400" b="1" dirty="0" smtClean="0">
                          <a:solidFill>
                            <a:schemeClr val="accent2"/>
                          </a:solidFill>
                          <a:latin typeface="Courier New" pitchFamily="49" charset="0"/>
                          <a:cs typeface="Courier New" pitchFamily="49" charset="0"/>
                        </a:rPr>
                        <a:t>ID_1</a:t>
                      </a:r>
                      <a:endParaRPr lang="en-US" sz="1400" b="1"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50021">
                <a:tc>
                  <a:txBody>
                    <a:bodyPr/>
                    <a:lstStyle/>
                    <a:p>
                      <a:pPr algn="l" fontAlgn="t"/>
                      <a:r>
                        <a:rPr lang="en-US" sz="1300">
                          <a:effectLst/>
                        </a:rPr>
                        <a:t>10</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300" dirty="0" smtClean="0">
                          <a:effectLst/>
                        </a:rPr>
                        <a:t>1:4     or Divide</a:t>
                      </a:r>
                      <a:r>
                        <a:rPr lang="en-US" sz="1300" baseline="0" dirty="0" smtClean="0">
                          <a:effectLst/>
                        </a:rPr>
                        <a:t> by 4         </a:t>
                      </a:r>
                      <a:r>
                        <a:rPr lang="en-US" sz="1400" b="1" dirty="0" smtClean="0">
                          <a:solidFill>
                            <a:schemeClr val="accent2"/>
                          </a:solidFill>
                          <a:latin typeface="Courier New" pitchFamily="49" charset="0"/>
                          <a:cs typeface="Courier New" pitchFamily="49" charset="0"/>
                        </a:rPr>
                        <a:t>ID_2</a:t>
                      </a:r>
                      <a:endParaRPr lang="en-US" sz="1400" b="1" dirty="0" smtClean="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0021">
                <a:tc>
                  <a:txBody>
                    <a:bodyPr/>
                    <a:lstStyle/>
                    <a:p>
                      <a:pPr algn="l" fontAlgn="t"/>
                      <a:r>
                        <a:rPr lang="en-US" sz="1300" dirty="0">
                          <a:effectLst/>
                        </a:rPr>
                        <a:t>11</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300" dirty="0" smtClean="0">
                          <a:effectLst/>
                        </a:rPr>
                        <a:t>1:8     or Divide</a:t>
                      </a:r>
                      <a:r>
                        <a:rPr lang="en-US" sz="1300" baseline="0" dirty="0" smtClean="0">
                          <a:effectLst/>
                        </a:rPr>
                        <a:t> by 8         </a:t>
                      </a:r>
                      <a:r>
                        <a:rPr lang="en-US" sz="1400" b="1" dirty="0" smtClean="0">
                          <a:solidFill>
                            <a:schemeClr val="accent2"/>
                          </a:solidFill>
                          <a:latin typeface="Courier New" pitchFamily="49" charset="0"/>
                          <a:cs typeface="Courier New" pitchFamily="49" charset="0"/>
                        </a:rPr>
                        <a:t>ID_3</a:t>
                      </a:r>
                      <a:r>
                        <a:rPr lang="en-US" sz="1600" b="1" baseline="0" dirty="0" smtClean="0">
                          <a:effectLst/>
                        </a:rPr>
                        <a:t> </a:t>
                      </a:r>
                      <a:r>
                        <a:rPr lang="en-US" sz="1300" baseline="0" dirty="0" smtClean="0">
                          <a:effectLst/>
                        </a:rPr>
                        <a:t>                   </a:t>
                      </a:r>
                      <a:r>
                        <a:rPr lang="en-US" sz="1400" baseline="0" dirty="0" smtClean="0">
                          <a:solidFill>
                            <a:srgbClr val="FF0000"/>
                          </a:solidFill>
                          <a:effectLst/>
                        </a:rPr>
                        <a:t>so, a 1 MHz clock would become?</a:t>
                      </a:r>
                      <a:endParaRPr lang="en-US" sz="1400" dirty="0">
                        <a:solidFill>
                          <a:srgbClr val="FF0000"/>
                        </a:solidFill>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1851752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bwMode="auto">
          <a:xfrm>
            <a:off x="3771900" y="971549"/>
            <a:ext cx="2181225" cy="86677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0</a:t>
            </a:r>
          </a:p>
          <a:p>
            <a:pPr algn="r"/>
            <a:endParaRPr lang="en-US" sz="2800" b="1" dirty="0" smtClean="0">
              <a:solidFill>
                <a:srgbClr val="FF0000"/>
              </a:solidFill>
            </a:endParaRPr>
          </a:p>
          <a:p>
            <a:pPr algn="r"/>
            <a:endParaRPr lang="en-US" sz="2800" b="1" dirty="0">
              <a:solidFill>
                <a:srgbClr val="FF0000"/>
              </a:solidFill>
            </a:endParaRPr>
          </a:p>
        </p:txBody>
      </p:sp>
      <p:sp>
        <p:nvSpPr>
          <p:cNvPr id="6" name="Oval 5"/>
          <p:cNvSpPr/>
          <p:nvPr/>
        </p:nvSpPr>
        <p:spPr bwMode="auto">
          <a:xfrm>
            <a:off x="1857375"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7" name="Oval 6"/>
          <p:cNvSpPr/>
          <p:nvPr/>
        </p:nvSpPr>
        <p:spPr bwMode="auto">
          <a:xfrm>
            <a:off x="2924174"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sp>
        <p:nvSpPr>
          <p:cNvPr id="8" name="Oval 7"/>
          <p:cNvSpPr/>
          <p:nvPr/>
        </p:nvSpPr>
        <p:spPr bwMode="auto">
          <a:xfrm>
            <a:off x="5934075"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9" name="Oval 8"/>
          <p:cNvSpPr/>
          <p:nvPr/>
        </p:nvSpPr>
        <p:spPr bwMode="auto">
          <a:xfrm>
            <a:off x="5057775" y="3276600"/>
            <a:ext cx="2124075" cy="61912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4</a:t>
            </a:r>
          </a:p>
          <a:p>
            <a:pPr algn="r"/>
            <a:endParaRPr lang="en-US" b="1" dirty="0">
              <a:solidFill>
                <a:srgbClr val="FF0000"/>
              </a:solidFill>
            </a:endParaRPr>
          </a:p>
          <a:p>
            <a:pPr algn="r"/>
            <a:endParaRPr lang="en-US" b="1" dirty="0">
              <a:solidFill>
                <a:srgbClr val="FF0000"/>
              </a:solidFill>
            </a:endParaRPr>
          </a:p>
        </p:txBody>
      </p:sp>
      <p:sp>
        <p:nvSpPr>
          <p:cNvPr id="10" name="Oval 9"/>
          <p:cNvSpPr/>
          <p:nvPr/>
        </p:nvSpPr>
        <p:spPr bwMode="auto">
          <a:xfrm>
            <a:off x="6410325" y="4524375"/>
            <a:ext cx="1495425" cy="59054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5</a:t>
            </a:r>
            <a:endParaRPr lang="en-US" sz="3600" b="1" dirty="0">
              <a:solidFill>
                <a:srgbClr val="FF0000"/>
              </a:solidFill>
            </a:endParaRPr>
          </a:p>
          <a:p>
            <a:pPr algn="r"/>
            <a:endParaRPr lang="en-US" b="1" dirty="0" smtClean="0">
              <a:solidFill>
                <a:srgbClr val="FF0000"/>
              </a:solidFill>
            </a:endParaRPr>
          </a:p>
          <a:p>
            <a:pPr algn="r"/>
            <a:endParaRPr lang="en-US" b="1" dirty="0">
              <a:solidFill>
                <a:srgbClr val="FF0000"/>
              </a:solidFill>
            </a:endParaRPr>
          </a:p>
        </p:txBody>
      </p:sp>
      <p:grpSp>
        <p:nvGrpSpPr>
          <p:cNvPr id="15" name="Group 14"/>
          <p:cNvGrpSpPr/>
          <p:nvPr/>
        </p:nvGrpSpPr>
        <p:grpSpPr>
          <a:xfrm>
            <a:off x="2626518"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3407568"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6410294" y="6069390"/>
            <a:ext cx="2733674" cy="784830"/>
          </a:xfrm>
          <a:prstGeom prst="rect">
            <a:avLst/>
          </a:prstGeom>
          <a:solidFill>
            <a:schemeClr val="bg1"/>
          </a:solidFill>
        </p:spPr>
        <p:txBody>
          <a:bodyPr wrap="square" rtlCol="0">
            <a:spAutoFit/>
          </a:bodyPr>
          <a:lstStyle/>
          <a:p>
            <a:r>
              <a:rPr lang="en-US" sz="1800" dirty="0" smtClean="0"/>
              <a:t>Family User Guide pp 357</a:t>
            </a:r>
          </a:p>
          <a:p>
            <a:r>
              <a:rPr lang="en-US" sz="1800" dirty="0" smtClean="0"/>
              <a:t>Blue Book pp 46</a:t>
            </a:r>
            <a:endParaRPr lang="en-US" sz="1800" dirty="0"/>
          </a:p>
        </p:txBody>
      </p:sp>
    </p:spTree>
    <p:extLst>
      <p:ext uri="{BB962C8B-B14F-4D97-AF65-F5344CB8AC3E}">
        <p14:creationId xmlns:p14="http://schemas.microsoft.com/office/powerpoint/2010/main" val="267407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sym typeface="Wingdings" pitchFamily="2" charset="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sym typeface="Wingdings" pitchFamily="2" charset="2"/>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10625</TotalTime>
  <Words>2882</Words>
  <Application>Microsoft Office PowerPoint</Application>
  <PresentationFormat>On-screen Show (4:3)</PresentationFormat>
  <Paragraphs>430</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Default Design</vt:lpstr>
      <vt:lpstr>ECE 382  Lesson 25</vt:lpstr>
      <vt:lpstr>Timer Block Diagram</vt:lpstr>
      <vt:lpstr>Timer  (p 355 User’s Guide, BB p45)</vt:lpstr>
      <vt:lpstr>Timer  (p 370 User’s Guide, BB p 52)</vt:lpstr>
      <vt:lpstr>Timer Block Diagram</vt:lpstr>
      <vt:lpstr>Timer  (p 370 User’s Guide, BB p 52)</vt:lpstr>
      <vt:lpstr>Timer Block Diagram</vt:lpstr>
      <vt:lpstr>Timer  (p 370 User’s Guide, BB p 52)</vt:lpstr>
      <vt:lpstr>Timer Block Diagram</vt:lpstr>
      <vt:lpstr>Timer  (p 370 User’s Guide, BB p 52)</vt:lpstr>
      <vt:lpstr>Timer  (p 358 User’s Guide, BB p 46)</vt:lpstr>
      <vt:lpstr>Timer  (p 359 User’s Guide, BB p 47)</vt:lpstr>
      <vt:lpstr>Timer  (p 360 User’s Guide, BB p 47)</vt:lpstr>
      <vt:lpstr>MSP430G2553 Interrupt Vector Table</vt:lpstr>
      <vt:lpstr>Timer Block Diagram</vt:lpstr>
      <vt:lpstr>Example Code</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vector>
  </TitlesOfParts>
  <Company>usafa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Lt Col Mullins</dc:creator>
  <cp:lastModifiedBy>Capt Jeff Falkinburg</cp:lastModifiedBy>
  <cp:revision>498</cp:revision>
  <cp:lastPrinted>2014-10-23T23:51:23Z</cp:lastPrinted>
  <dcterms:created xsi:type="dcterms:W3CDTF">2001-06-27T14:08:57Z</dcterms:created>
  <dcterms:modified xsi:type="dcterms:W3CDTF">2016-10-24T03:03:08Z</dcterms:modified>
</cp:coreProperties>
</file>