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2" r:id="rId2"/>
    <p:sldId id="476" r:id="rId3"/>
    <p:sldId id="486" r:id="rId4"/>
    <p:sldId id="485" r:id="rId5"/>
    <p:sldId id="484" r:id="rId6"/>
    <p:sldId id="483" r:id="rId7"/>
    <p:sldId id="435" r:id="rId8"/>
    <p:sldId id="479" r:id="rId9"/>
    <p:sldId id="480" r:id="rId10"/>
    <p:sldId id="481" r:id="rId11"/>
    <p:sldId id="482" r:id="rId12"/>
    <p:sldId id="499" r:id="rId13"/>
    <p:sldId id="478" r:id="rId14"/>
    <p:sldId id="502" r:id="rId15"/>
    <p:sldId id="488" r:id="rId16"/>
    <p:sldId id="501" r:id="rId17"/>
    <p:sldId id="500" r:id="rId18"/>
    <p:sldId id="498" r:id="rId19"/>
    <p:sldId id="505" r:id="rId20"/>
    <p:sldId id="504" r:id="rId21"/>
    <p:sldId id="503" r:id="rId22"/>
    <p:sldId id="489" r:id="rId23"/>
    <p:sldId id="506" r:id="rId24"/>
    <p:sldId id="491" r:id="rId25"/>
    <p:sldId id="471" r:id="rId26"/>
    <p:sldId id="508" r:id="rId27"/>
    <p:sldId id="487" r:id="rId28"/>
    <p:sldId id="507" r:id="rId29"/>
    <p:sldId id="493" r:id="rId30"/>
    <p:sldId id="494" r:id="rId31"/>
    <p:sldId id="495" r:id="rId32"/>
    <p:sldId id="492" r:id="rId33"/>
    <p:sldId id="490" r:id="rId34"/>
    <p:sldId id="496" r:id="rId35"/>
    <p:sldId id="497" r:id="rId36"/>
    <p:sldId id="462" r:id="rId37"/>
    <p:sldId id="458" r:id="rId3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2" autoAdjust="0"/>
    <p:restoredTop sz="68891" autoAdjust="0"/>
  </p:normalViewPr>
  <p:slideViewPr>
    <p:cSldViewPr snapToGrid="0">
      <p:cViewPr>
        <p:scale>
          <a:sx n="70" d="100"/>
          <a:sy n="70" d="100"/>
        </p:scale>
        <p:origin x="-2730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58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datasheets/SN754410.pdf" TargetMode="External"/><Relationship Id="rId2" Type="http://schemas.openxmlformats.org/officeDocument/2006/relationships/hyperlink" Target="http://ece.ninja/382/datasheet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datasheets/index.html" TargetMode="External"/><Relationship Id="rId7" Type="http://schemas.openxmlformats.org/officeDocument/2006/relationships/hyperlink" Target="http://ece.ninja/382/datasheets/standalone.html" TargetMode="External"/><Relationship Id="rId2" Type="http://schemas.openxmlformats.org/officeDocument/2006/relationships/hyperlink" Target="http://ece.ninja/382/datasheets/robot_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e.ninja/382/datasheets/in_circuit_programming.html" TargetMode="External"/><Relationship Id="rId5" Type="http://schemas.openxmlformats.org/officeDocument/2006/relationships/hyperlink" Target="http://ece.ninja/382/datasheets/robot.html" TargetMode="External"/><Relationship Id="rId4" Type="http://schemas.openxmlformats.org/officeDocument/2006/relationships/hyperlink" Target="http://ece.ninja/382/datasheets/LD1117V33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ce382.com/datasheets/msp430g2x53_2x13_mixed_sig_mcu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04" y="139291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Lab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6 Introduction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Pulse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Width Modulation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Capture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/ Compare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Example</a:t>
            </a:r>
            <a:endParaRPr lang="en-US" sz="2000" dirty="0">
              <a:solidFill>
                <a:srgbClr val="0070C0"/>
              </a:solidFill>
              <a:sym typeface="Wingdings" pitchFamily="2" charset="2"/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Lab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6 Tips</a:t>
            </a:r>
          </a:p>
          <a:p>
            <a:pPr algn="l"/>
            <a:r>
              <a:rPr lang="en-US" sz="24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Lab#6 “prelab” due </a:t>
            </a:r>
            <a:r>
              <a:rPr lang="en-US" sz="2000" u="sng" dirty="0" smtClean="0">
                <a:solidFill>
                  <a:srgbClr val="FF0000"/>
                </a:solidFill>
              </a:rPr>
              <a:t>BOC</a:t>
            </a:r>
            <a:r>
              <a:rPr lang="en-US" sz="2000" dirty="0" smtClean="0">
                <a:solidFill>
                  <a:srgbClr val="0070C0"/>
                </a:solidFill>
              </a:rPr>
              <a:t> lesson 33 </a:t>
            </a:r>
          </a:p>
          <a:p>
            <a:pPr lvl="1" algn="l"/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Note ***Includes Schematic and </a:t>
            </a:r>
            <a:r>
              <a:rPr lang="en-US" sz="2000" b="1" dirty="0" err="1" smtClean="0">
                <a:solidFill>
                  <a:srgbClr val="0070C0"/>
                </a:solidFill>
              </a:rPr>
              <a:t>Flowgraph</a:t>
            </a:r>
            <a:r>
              <a:rPr lang="en-US" sz="2000" b="1" dirty="0" smtClean="0">
                <a:solidFill>
                  <a:srgbClr val="0070C0"/>
                </a:solidFill>
              </a:rPr>
              <a:t>! </a:t>
            </a: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Solution?     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Motor driver chip (SN754410)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  <a:p>
            <a:pPr lvl="1"/>
            <a:endParaRPr lang="en-US" sz="1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MSP430 Timer system helps</a:t>
            </a:r>
          </a:p>
          <a:p>
            <a:r>
              <a:rPr lang="en-US" sz="2000" b="1" dirty="0" smtClean="0"/>
              <a:t>Input Capture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Monitor a pin for a specified signal (rising edge, falling edge, either edge) and record when it occurs.</a:t>
            </a:r>
          </a:p>
          <a:p>
            <a:r>
              <a:rPr lang="en-US" sz="2000" b="1" dirty="0" smtClean="0"/>
              <a:t>Output Compare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Generate a </a:t>
            </a:r>
            <a:r>
              <a:rPr lang="en-US" sz="2000" dirty="0" smtClean="0">
                <a:solidFill>
                  <a:schemeClr val="accent2"/>
                </a:solidFill>
              </a:rPr>
              <a:t>specified </a:t>
            </a:r>
            <a:r>
              <a:rPr lang="en-US" sz="2000" dirty="0">
                <a:solidFill>
                  <a:schemeClr val="accent2"/>
                </a:solidFill>
              </a:rPr>
              <a:t>signal with precise timing</a:t>
            </a:r>
            <a:r>
              <a:rPr lang="en-US" sz="2000" dirty="0" smtClean="0">
                <a:solidFill>
                  <a:schemeClr val="accent2"/>
                </a:solidFill>
              </a:rPr>
              <a:t>. (can make a PWM signal)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8196" y="4203510"/>
            <a:ext cx="496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Exceed the 1A current rating (i.e. ~60% Duty Cycle)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771900" y="971549"/>
            <a:ext cx="2181225" cy="8667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0</a:t>
            </a: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57375" y="764377"/>
            <a:ext cx="1323975" cy="433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24174" y="885824"/>
            <a:ext cx="847725" cy="819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34075" y="885824"/>
            <a:ext cx="1323975" cy="9525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57775" y="3276600"/>
            <a:ext cx="2124075" cy="6191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4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0325" y="4524375"/>
            <a:ext cx="1495425" cy="5905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  <a:p>
            <a:pPr algn="r"/>
            <a:endParaRPr lang="en-US" b="1" dirty="0" smtClean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26518" y="1504950"/>
            <a:ext cx="728664" cy="918864"/>
            <a:chOff x="2626518" y="1504950"/>
            <a:chExt cx="728664" cy="918864"/>
          </a:xfrm>
        </p:grpSpPr>
        <p:cxnSp>
          <p:nvCxnSpPr>
            <p:cNvPr id="11" name="Straight Arrow Connector 10"/>
            <p:cNvCxnSpPr>
              <a:stCxn id="14" idx="0"/>
            </p:cNvCxnSpPr>
            <p:nvPr/>
          </p:nvCxnSpPr>
          <p:spPr bwMode="auto">
            <a:xfrm flipV="1">
              <a:off x="2990850" y="1504950"/>
              <a:ext cx="0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clks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568" y="1504950"/>
            <a:ext cx="728664" cy="918864"/>
            <a:chOff x="2626518" y="1504950"/>
            <a:chExt cx="728664" cy="918864"/>
          </a:xfrm>
        </p:grpSpPr>
        <p:cxnSp>
          <p:nvCxnSpPr>
            <p:cNvPr id="22" name="Straight Arrow Connector 21"/>
            <p:cNvCxnSpPr>
              <a:stCxn id="23" idx="0"/>
            </p:cNvCxnSpPr>
            <p:nvPr/>
          </p:nvCxnSpPr>
          <p:spPr bwMode="auto">
            <a:xfrm flipH="1" flipV="1">
              <a:off x="2990849" y="1504950"/>
              <a:ext cx="1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  <a:p>
            <a:r>
              <a:rPr lang="en-US" sz="1800" dirty="0" smtClean="0"/>
              <a:t>Blue Book pp 46</a:t>
            </a: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1226343" y="2343150"/>
            <a:ext cx="6853132" cy="41853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2121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  <a:p>
            <a:r>
              <a:rPr lang="en-US" sz="1800" dirty="0" smtClean="0"/>
              <a:t>Blue Book </a:t>
            </a:r>
            <a:r>
              <a:rPr lang="en-US" sz="1800" smtClean="0"/>
              <a:t>pp 53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562669" y="3411942"/>
            <a:ext cx="6018662" cy="4776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218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  <a:p>
            <a:r>
              <a:rPr lang="en-US" sz="1800" dirty="0" smtClean="0"/>
              <a:t>Blue Book pp 46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3543300"/>
            <a:ext cx="54197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552160"/>
            <a:ext cx="8500386" cy="5747330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Pulse-width measurement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Frequency </a:t>
            </a:r>
            <a:r>
              <a:rPr lang="en-US" sz="18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- The TAR value is copied into the </a:t>
            </a:r>
            <a:r>
              <a:rPr lang="en-US" sz="2000" dirty="0" err="1"/>
              <a:t>TACCRx</a:t>
            </a:r>
            <a:r>
              <a:rPr lang="en-US" sz="2000" dirty="0"/>
              <a:t> register - The interrupt flag CCIFG is </a:t>
            </a:r>
            <a:r>
              <a:rPr lang="en-US" sz="2000" dirty="0" smtClean="0"/>
              <a:t>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7317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363</a:t>
            </a:r>
          </a:p>
          <a:p>
            <a:r>
              <a:rPr lang="en-US" sz="1800" dirty="0" smtClean="0"/>
              <a:t>Blue Book pp 49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94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  <a:p>
            <a:r>
              <a:rPr lang="en-US" sz="1800" dirty="0" smtClean="0"/>
              <a:t>Blue Book </a:t>
            </a:r>
            <a:r>
              <a:rPr lang="en-US" sz="1800" smtClean="0"/>
              <a:t>pp 53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464769" y="1201005"/>
            <a:ext cx="6096091" cy="72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64770" y="1926606"/>
            <a:ext cx="6096090" cy="7688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64770" y="2695433"/>
            <a:ext cx="6096090" cy="3844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4768" y="6365134"/>
            <a:ext cx="6096091" cy="4890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51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178829" y="2456597"/>
            <a:ext cx="1782735" cy="16513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CCISx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  <a:p>
            <a:r>
              <a:rPr lang="en-US" sz="1800" dirty="0" smtClean="0"/>
              <a:t>Blue Book pp 46</a:t>
            </a: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3692686" y="2988858"/>
            <a:ext cx="130239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SCS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25576" y="2841007"/>
            <a:ext cx="143926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CMx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CCIFG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0328" y="5578237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Family User Guide pp </a:t>
            </a:r>
            <a:r>
              <a:rPr lang="en-US" sz="1800" dirty="0" smtClean="0"/>
              <a:t>362</a:t>
            </a:r>
            <a:endParaRPr lang="en-US" sz="1800" dirty="0"/>
          </a:p>
          <a:p>
            <a:r>
              <a:rPr lang="en-US" sz="1800" dirty="0" smtClean="0"/>
              <a:t>Blue Book pp 48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96987"/>
            <a:ext cx="730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8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163" y="2689372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16</a:t>
            </a:r>
          </a:p>
          <a:p>
            <a:r>
              <a:rPr lang="en-US" sz="1800" dirty="0" smtClean="0"/>
              <a:t>Blue Book pp 112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490559"/>
            <a:ext cx="76009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9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Lab#6: Robot Motion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Prelab</a:t>
            </a:r>
            <a:r>
              <a:rPr lang="en-US" sz="2800" dirty="0" smtClean="0"/>
              <a:t>:  </a:t>
            </a:r>
            <a:endParaRPr lang="en-US" sz="2800" dirty="0"/>
          </a:p>
          <a:p>
            <a:pPr marL="285750" lvl="1">
              <a:buFontTx/>
              <a:buChar char="-"/>
            </a:pPr>
            <a:r>
              <a:rPr lang="en-US" sz="2000" dirty="0" smtClean="0">
                <a:solidFill>
                  <a:schemeClr val="accent2"/>
                </a:solidFill>
              </a:rPr>
              <a:t>Software Design (flowchart and/or pseudo-code)</a:t>
            </a:r>
          </a:p>
          <a:p>
            <a:pPr marL="285750" lvl="1">
              <a:buFontTx/>
              <a:buChar char="-"/>
            </a:pPr>
            <a:r>
              <a:rPr lang="en-US" sz="2000" dirty="0" smtClean="0">
                <a:solidFill>
                  <a:schemeClr val="accent2"/>
                </a:solidFill>
              </a:rPr>
              <a:t>Hardware Schematics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Basic Functionality:  </a:t>
            </a:r>
          </a:p>
          <a:p>
            <a:pPr marL="285750" lvl="1">
              <a:buFontTx/>
              <a:buChar char="-"/>
            </a:pPr>
            <a:r>
              <a:rPr lang="en-US" sz="2000" dirty="0" smtClean="0">
                <a:solidFill>
                  <a:schemeClr val="accent2"/>
                </a:solidFill>
              </a:rPr>
              <a:t>Move the Robot Forward, Reverse, Left, Right (small and large turn) (no USB cord)</a:t>
            </a:r>
          </a:p>
          <a:p>
            <a:pPr marL="0" indent="0">
              <a:buNone/>
            </a:pPr>
            <a:r>
              <a:rPr lang="en-US" sz="2800" dirty="0" smtClean="0"/>
              <a:t>A Functionality</a:t>
            </a:r>
            <a:r>
              <a:rPr lang="en-US" sz="2800" dirty="0"/>
              <a:t>:  </a:t>
            </a:r>
          </a:p>
          <a:p>
            <a:pPr marL="285750" lvl="1">
              <a:buFontTx/>
              <a:buChar char="-"/>
            </a:pPr>
            <a:r>
              <a:rPr lang="en-US" sz="2000" dirty="0">
                <a:solidFill>
                  <a:schemeClr val="accent2"/>
                </a:solidFill>
              </a:rPr>
              <a:t>Move the Robot Forward, Reverse, Left, Right </a:t>
            </a:r>
            <a:r>
              <a:rPr lang="en-US" sz="2000" dirty="0" smtClean="0">
                <a:solidFill>
                  <a:schemeClr val="accent2"/>
                </a:solidFill>
              </a:rPr>
              <a:t>using the IR remote control</a:t>
            </a:r>
            <a:endParaRPr lang="en-US" sz="2000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  <a:p>
            <a:r>
              <a:rPr lang="en-US" sz="1800" dirty="0" smtClean="0"/>
              <a:t>Blue Book </a:t>
            </a:r>
            <a:r>
              <a:rPr lang="en-US" sz="1800" smtClean="0"/>
              <a:t>pp 53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562668" y="5363575"/>
            <a:ext cx="5998191" cy="2388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575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33725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879430"/>
            <a:ext cx="74485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0326" y="6055658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43</a:t>
            </a:r>
          </a:p>
          <a:p>
            <a:r>
              <a:rPr lang="en-US" sz="1800" dirty="0" smtClean="0"/>
              <a:t>Blue Book pp 124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56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8" y="3328987"/>
            <a:ext cx="8161799" cy="36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552160"/>
            <a:ext cx="8500386" cy="2962565"/>
          </a:xfrm>
        </p:spPr>
        <p:txBody>
          <a:bodyPr/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80801"/>
              </p:ext>
            </p:extLst>
          </p:nvPr>
        </p:nvGraphicFramePr>
        <p:xfrm>
          <a:off x="781277" y="1287156"/>
          <a:ext cx="7772400" cy="1710757"/>
        </p:xfrm>
        <a:graphic>
          <a:graphicData uri="http://schemas.openxmlformats.org/drawingml/2006/table">
            <a:tbl>
              <a:tblPr/>
              <a:tblGrid>
                <a:gridCol w="485548"/>
                <a:gridCol w="1019175"/>
                <a:gridCol w="6267677"/>
              </a:tblGrid>
              <a:tr h="235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Mcx</a:t>
                      </a:r>
                      <a:endParaRPr lang="en-US" sz="13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937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The timer is halted</a:t>
                      </a:r>
                      <a:r>
                        <a:rPr lang="en-US" sz="1300" dirty="0" smtClean="0">
                          <a:effectLst/>
                        </a:rPr>
                        <a:t>.   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300" dirty="0" smtClean="0">
                          <a:effectLst/>
                        </a:rPr>
                        <a:t>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1053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</a:rPr>
                        <a:t>The timer repeatedly counts from zero to 0FFFFh</a:t>
                      </a:r>
                      <a:r>
                        <a:rPr lang="en-US" sz="1300" dirty="0" smtClean="0">
                          <a:effectLst/>
                        </a:rPr>
                        <a:t>.                        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7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300" dirty="0">
                          <a:effectLst/>
                        </a:rPr>
                        <a:t> and back down to </a:t>
                      </a:r>
                      <a:r>
                        <a:rPr lang="en-US" sz="1300" dirty="0" smtClean="0">
                          <a:effectLst/>
                        </a:rPr>
                        <a:t>zero.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                                    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  <a:p>
            <a:r>
              <a:rPr lang="en-US" sz="1800" dirty="0" smtClean="0"/>
              <a:t>Blue Book pp 46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 bwMode="auto">
          <a:xfrm>
            <a:off x="6260342" y="1940253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CCR0-2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4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732" y="1378423"/>
            <a:ext cx="293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likely use mode 3 &amp; 7 for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90454"/>
            <a:ext cx="8557536" cy="5747330"/>
          </a:xfrm>
        </p:spPr>
        <p:txBody>
          <a:bodyPr/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90454"/>
            <a:ext cx="8557536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&lt;msp430.h&gt;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WDTCTL = WDTPW|WDTHOLD;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stop the watchdog timer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P2DIR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P2SEL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P2OUT &amp;= ~BIT1;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TA1CTL |= TASSEL_2|MC_1|ID_0;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configure for SMCLK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P1DIR |= BIT0;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//use LED to indicate duty cycle has toggled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P1REN |= BIT3;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P1OUT |= BIT3;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TA1CCR0 = 1000;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signal period to 1000 clock cycles (~1 millisecond)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TA1CCR1 = 250;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TA1CCTL0 |= CCIE;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enable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 CC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interrupts</a:t>
            </a:r>
            <a:endParaRPr lang="fr-FR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|= OUTMOD_7|CCIE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TACCTL1 to Set / Reset mode//enable CC interrupts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&amp;= ~CCIFG;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enable_interrupt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(1) {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//every time the button is pushed, toggle the duty cycle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1000;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1000/1000 (100%)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750;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750/1000 (75%)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500;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500/1000 (50%)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250;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100/1000 (10%)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20/1000 (2%)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vector = TIMER1_A0_VECTOR       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captureCompareInt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P1OUT |= BIT0;         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//Turn on 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vector = TIMER1_A1_VECTOR       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captureCompareInt2 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P1OUT &amp;= ~BIT0;         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//Turn off 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57150" indent="0">
              <a:buNone/>
            </a:pPr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448589"/>
            <a:ext cx="8897571" cy="323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7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87870" cy="6715125"/>
          </a:xfrm>
        </p:spPr>
      </p:pic>
      <p:sp>
        <p:nvSpPr>
          <p:cNvPr id="3" name="TextBox 2"/>
          <p:cNvSpPr txBox="1"/>
          <p:nvPr/>
        </p:nvSpPr>
        <p:spPr>
          <a:xfrm>
            <a:off x="0" y="0"/>
            <a:ext cx="3603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pp 109 of Blue 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6848" y="0"/>
            <a:ext cx="297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pp 11 of Device Specific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97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Tips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Drives like a tank?    How do you turn?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Motor Driver Chip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You cannot hook your MSP430 directly up to the motors - it can't supply enough current! We need to use a motor driver chip instead. It can only supply 1A per circuit! Do not exceed that! </a:t>
            </a:r>
            <a:r>
              <a:rPr lang="en-US" sz="2000" dirty="0">
                <a:hlinkClick r:id="rId2"/>
              </a:rPr>
              <a:t>Check out the datasheet for wiring details</a:t>
            </a:r>
            <a:r>
              <a:rPr lang="en-US" sz="2000" dirty="0" smtClean="0">
                <a:hlinkClick r:id="rId2"/>
              </a:rPr>
              <a:t>.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ece.ninja/382/datasheets/SN754410.pdf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Motor </a:t>
            </a:r>
            <a:r>
              <a:rPr lang="en-US" sz="2000" b="1" dirty="0"/>
              <a:t>Stall Current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This is the max current draw your motor might have - usually happens when it runs up against the wall or something. This better not exceed the 1A your motor driver chip can supply or you'll burn it!</a:t>
            </a:r>
          </a:p>
          <a:p>
            <a:r>
              <a:rPr lang="en-US" sz="2000" i="1" dirty="0"/>
              <a:t>[Show technique to measure stall current]</a:t>
            </a:r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On my robot, the stall current does not go below one amp until my motor is being driven at 8V or less - roughly 60% duty cycle. Exceed this at your own risk!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</p:txBody>
      </p:sp>
    </p:spTree>
    <p:extLst>
      <p:ext uri="{BB962C8B-B14F-4D97-AF65-F5344CB8AC3E}">
        <p14:creationId xmlns:p14="http://schemas.microsoft.com/office/powerpoint/2010/main" val="13206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Tips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Robot Guidance and Troubleshooting</a:t>
            </a:r>
            <a:endParaRPr lang="en-US" sz="2000" b="1" dirty="0"/>
          </a:p>
          <a:p>
            <a:r>
              <a:rPr lang="en-US" sz="2000" b="1" dirty="0">
                <a:hlinkClick r:id="rId2"/>
              </a:rPr>
              <a:t>http://</a:t>
            </a:r>
            <a:r>
              <a:rPr lang="en-US" sz="2000" b="1" dirty="0" smtClean="0">
                <a:hlinkClick r:id="rId2"/>
              </a:rPr>
              <a:t>ece.ninja/382/datasheets/robot_guide.html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MSP430 In-Circuit</a:t>
            </a:r>
          </a:p>
          <a:p>
            <a:r>
              <a:rPr lang="en-US" sz="2000" b="1" dirty="0" smtClean="0"/>
              <a:t>Supplying </a:t>
            </a:r>
            <a:r>
              <a:rPr lang="en-US" sz="2000" b="1" dirty="0"/>
              <a:t>Power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We have 3.3V regulators! Use them! If you try to give 5V to your MSP430, you will fry it! </a:t>
            </a:r>
            <a:r>
              <a:rPr lang="en-US" sz="1600" dirty="0">
                <a:hlinkClick r:id="rId3"/>
              </a:rPr>
              <a:t>Check out the datasheet for wiring details</a:t>
            </a:r>
            <a:r>
              <a:rPr lang="en-US" sz="1600" dirty="0" smtClean="0">
                <a:hlinkClick r:id="rId3"/>
              </a:rPr>
              <a:t>.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4"/>
              </a:rPr>
              <a:t>http://ece.ninja/382/datasheets/LD1117V33.pdf</a:t>
            </a:r>
            <a:endParaRPr lang="en-US" sz="1600" dirty="0" smtClean="0"/>
          </a:p>
          <a:p>
            <a:r>
              <a:rPr lang="en-US" sz="2000" b="1" dirty="0" smtClean="0"/>
              <a:t>Wiring it up</a:t>
            </a:r>
            <a:endParaRPr lang="en-US" sz="2000" dirty="0"/>
          </a:p>
          <a:p>
            <a:pPr lvl="1"/>
            <a:r>
              <a:rPr lang="en-US" sz="1600" dirty="0" smtClean="0">
                <a:hlinkClick r:id="rId5"/>
              </a:rPr>
              <a:t>http://ece.ninja/382/datasheets/robot.html</a:t>
            </a:r>
            <a:endParaRPr lang="en-US" sz="1600" dirty="0" smtClean="0"/>
          </a:p>
          <a:p>
            <a:r>
              <a:rPr lang="en-US" sz="2000" b="1" dirty="0" smtClean="0"/>
              <a:t>Programming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See the tutorial on the website! You can just jump the VCC / TEST / RESET signal over to the chip on the breadboard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  <a:hlinkClick r:id="rId6"/>
              </a:rPr>
              <a:t>http://ece.ninja/382/datasheets/in_circuit_programming.html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  <a:hlinkClick r:id="rId7"/>
              </a:rPr>
              <a:t>http://ece.ninja/382/datasheets/standalone.html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Chip </a:t>
            </a:r>
            <a:r>
              <a:rPr lang="en-US" sz="2000" b="1" dirty="0"/>
              <a:t>Reset Due to Current Fluctuation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If the motors draw a large amount of current (due to stall), there is a good chance it will interfere with the current provided to your MSP430. To combat this, you can put a large capacitor across the 5V rail (between power and ground). This will supplement the lost current and prevent your chip from being reset.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http://ece.ninja/382/labs/lab6/index.html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 (</a:t>
            </a:r>
            <a:r>
              <a:rPr lang="en-US" sz="2800" b="1" dirty="0" smtClean="0"/>
              <a:t>p 355 User’s Guide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661988"/>
            <a:ext cx="7314290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185863" y="661988"/>
            <a:ext cx="3319462" cy="2809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05688" y="1662113"/>
            <a:ext cx="1004887" cy="5095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43563" y="1647826"/>
            <a:ext cx="1004887" cy="5095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775" y="4133851"/>
            <a:ext cx="6924675" cy="9048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73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 action="ppaction://hlinkfile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4" y="233995"/>
            <a:ext cx="7913262" cy="568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5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87870" cy="6715125"/>
          </a:xfrm>
        </p:spPr>
      </p:pic>
    </p:spTree>
    <p:extLst>
      <p:ext uri="{BB962C8B-B14F-4D97-AF65-F5344CB8AC3E}">
        <p14:creationId xmlns:p14="http://schemas.microsoft.com/office/powerpoint/2010/main" val="11337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pic>
        <p:nvPicPr>
          <p:cNvPr id="1026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590550"/>
            <a:ext cx="4454525" cy="621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917575" y="1809749"/>
            <a:ext cx="1390650" cy="4762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890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</a:p>
        </p:txBody>
      </p:sp>
    </p:spTree>
    <p:extLst>
      <p:ext uri="{BB962C8B-B14F-4D97-AF65-F5344CB8AC3E}">
        <p14:creationId xmlns:p14="http://schemas.microsoft.com/office/powerpoint/2010/main" val="23198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</p:txBody>
      </p:sp>
    </p:spTree>
    <p:extLst>
      <p:ext uri="{BB962C8B-B14F-4D97-AF65-F5344CB8AC3E}">
        <p14:creationId xmlns:p14="http://schemas.microsoft.com/office/powerpoint/2010/main" val="30478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</a:t>
            </a:r>
            <a:r>
              <a:rPr lang="en-US" sz="20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[ motor demo ]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How to we control a DC motor with the </a:t>
            </a:r>
            <a:r>
              <a:rPr lang="en-US" sz="2000" dirty="0"/>
              <a:t>MSP430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Can we use the ADC converter?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9582</TotalTime>
  <Words>1914</Words>
  <Application>Microsoft Office PowerPoint</Application>
  <PresentationFormat>On-screen Show (4:3)</PresentationFormat>
  <Paragraphs>353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ECE 382  Lesson 32</vt:lpstr>
      <vt:lpstr>Lab#6: Robot Motion</vt:lpstr>
      <vt:lpstr>Using DC Motors</vt:lpstr>
      <vt:lpstr>Using DC Motors</vt:lpstr>
      <vt:lpstr>Using DC Motors</vt:lpstr>
      <vt:lpstr>Using DC Motors</vt:lpstr>
      <vt:lpstr>Using DC Motors</vt:lpstr>
      <vt:lpstr>Using DC Motors</vt:lpstr>
      <vt:lpstr>Using DC Motors</vt:lpstr>
      <vt:lpstr>Using DC Motors</vt:lpstr>
      <vt:lpstr>Using DC Motors</vt:lpstr>
      <vt:lpstr>Timer Block Diagram</vt:lpstr>
      <vt:lpstr>Backup Slides</vt:lpstr>
      <vt:lpstr>Timer Block Diagram</vt:lpstr>
      <vt:lpstr>Input Capture</vt:lpstr>
      <vt:lpstr>Backup Slides</vt:lpstr>
      <vt:lpstr>Timer Block Diagram</vt:lpstr>
      <vt:lpstr>Input Capture</vt:lpstr>
      <vt:lpstr>Input Capture</vt:lpstr>
      <vt:lpstr>Backup Slides</vt:lpstr>
      <vt:lpstr>Input Capture</vt:lpstr>
      <vt:lpstr>Output Compare</vt:lpstr>
      <vt:lpstr>Timer Block Diagram</vt:lpstr>
      <vt:lpstr>Output Compare</vt:lpstr>
      <vt:lpstr>Example</vt:lpstr>
      <vt:lpstr>Example with Interrupt</vt:lpstr>
      <vt:lpstr>Ports?</vt:lpstr>
      <vt:lpstr>PowerPoint Presentation</vt:lpstr>
      <vt:lpstr>Lab Tips</vt:lpstr>
      <vt:lpstr>Lab Tips</vt:lpstr>
      <vt:lpstr>Lab Details</vt:lpstr>
      <vt:lpstr>PowerPoint Presentation</vt:lpstr>
      <vt:lpstr>Timer  (p 355 User’s Guide)</vt:lpstr>
      <vt:lpstr>Multiplexing</vt:lpstr>
      <vt:lpstr>Pitfall !!!</vt:lpstr>
      <vt:lpstr>PowerPoint Presentation</vt:lpstr>
      <vt:lpstr>Interrupt Vector Table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564</cp:revision>
  <cp:lastPrinted>2014-10-27T22:00:58Z</cp:lastPrinted>
  <dcterms:created xsi:type="dcterms:W3CDTF">2001-06-27T14:08:57Z</dcterms:created>
  <dcterms:modified xsi:type="dcterms:W3CDTF">2016-11-11T15:09:05Z</dcterms:modified>
</cp:coreProperties>
</file>