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2" r:id="rId2"/>
    <p:sldId id="435" r:id="rId3"/>
    <p:sldId id="459" r:id="rId4"/>
    <p:sldId id="460" r:id="rId5"/>
    <p:sldId id="461" r:id="rId6"/>
    <p:sldId id="458" r:id="rId7"/>
    <p:sldId id="462" r:id="rId8"/>
    <p:sldId id="465" r:id="rId9"/>
    <p:sldId id="466" r:id="rId10"/>
    <p:sldId id="467" r:id="rId11"/>
    <p:sldId id="468" r:id="rId12"/>
    <p:sldId id="470" r:id="rId13"/>
    <p:sldId id="471" r:id="rId14"/>
    <p:sldId id="474" r:id="rId15"/>
    <p:sldId id="472" r:id="rId16"/>
    <p:sldId id="473" r:id="rId17"/>
    <p:sldId id="455" r:id="rId1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68891" autoAdjust="0"/>
  </p:normalViewPr>
  <p:slideViewPr>
    <p:cSldViewPr snapToGrid="0">
      <p:cViewPr varScale="1">
        <p:scale>
          <a:sx n="134" d="100"/>
          <a:sy n="134" d="100"/>
        </p:scale>
        <p:origin x="-9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64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cse.bd.psu.edu/cmpen352/lecture/lecture26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23" y="285441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</a:t>
            </a:r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504" y="139291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Interrupts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</a:t>
            </a:r>
            <a:r>
              <a:rPr lang="en-US" sz="2000" dirty="0" smtClean="0">
                <a:solidFill>
                  <a:srgbClr val="0070C0"/>
                </a:solidFill>
              </a:rPr>
              <a:t>#9 </a:t>
            </a:r>
            <a:r>
              <a:rPr lang="en-US" sz="2000" dirty="0">
                <a:solidFill>
                  <a:srgbClr val="0070C0"/>
                </a:solidFill>
              </a:rPr>
              <a:t>d</a:t>
            </a:r>
            <a:r>
              <a:rPr lang="en-US" sz="2000" dirty="0" smtClean="0">
                <a:solidFill>
                  <a:srgbClr val="0070C0"/>
                </a:solidFill>
              </a:rPr>
              <a:t>ue </a:t>
            </a:r>
            <a:r>
              <a:rPr lang="en-US" sz="2000" dirty="0" smtClean="0">
                <a:solidFill>
                  <a:srgbClr val="0070C0"/>
                </a:solidFill>
              </a:rPr>
              <a:t>next </a:t>
            </a:r>
            <a:r>
              <a:rPr lang="en-US" sz="2000" dirty="0" smtClean="0">
                <a:solidFill>
                  <a:srgbClr val="0070C0"/>
                </a:solidFill>
              </a:rPr>
              <a:t>lesson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Interrupt Service Routines (ISRs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500386" cy="5747330"/>
          </a:xfrm>
        </p:spPr>
        <p:txBody>
          <a:bodyPr/>
          <a:lstStyle/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pragma vector=XXXXX_VECTOR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__interrupt void XXXXX_ISR(void)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do some stuff in response to an interrupt</a:t>
            </a:r>
          </a:p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7150" indent="0">
              <a:buNone/>
            </a:pPr>
            <a:endParaRPr lang="en-US" sz="16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endParaRPr lang="en-US" sz="16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endParaRPr lang="en-US" sz="16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#pragma vector=PORT1_VECTOR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__interrupt void Port_1(void)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P1IFG &amp;= ~BIT3;                       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P1.3 IFG cleared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P1OUT ^= BIT0;                        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P1.0 = toggle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What if we didn’t clear P1IFG?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Caution:  Spend as little time as possible inside an ISR!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smtClean="0"/>
              <a:t>Interrupts: </a:t>
            </a:r>
            <a:r>
              <a:rPr lang="en-US" b="1" dirty="0"/>
              <a:t>Programmer's </a:t>
            </a:r>
            <a:r>
              <a:rPr lang="en-US" b="1" dirty="0" smtClean="0"/>
              <a:t>Job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239" y="666704"/>
            <a:ext cx="8500386" cy="5747330"/>
          </a:xfrm>
        </p:spPr>
        <p:txBody>
          <a:bodyPr/>
          <a:lstStyle/>
          <a:p>
            <a:r>
              <a:rPr lang="en-US" sz="2000" dirty="0"/>
              <a:t>Initialize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Configure subsystem</a:t>
            </a:r>
          </a:p>
          <a:p>
            <a:pPr lvl="2"/>
            <a:r>
              <a:rPr lang="en-US" sz="2000" dirty="0"/>
              <a:t>Set parameters to generate the interrupt you're interested in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Clear interrupt flag</a:t>
            </a:r>
          </a:p>
          <a:p>
            <a:pPr lvl="2"/>
            <a:r>
              <a:rPr lang="en-US" sz="2000" dirty="0"/>
              <a:t>Clear the flag for the interrupt you're interested in</a:t>
            </a:r>
          </a:p>
          <a:p>
            <a:pPr lvl="2"/>
            <a:r>
              <a:rPr lang="en-US" sz="2000" dirty="0"/>
              <a:t>Make sure an interrupt isn't generated immediately once you enable it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Turn on local switch</a:t>
            </a:r>
          </a:p>
          <a:p>
            <a:pPr lvl="2"/>
            <a:r>
              <a:rPr lang="en-US" sz="2000" dirty="0"/>
              <a:t>Set the interrupt enable bit for the interrupt you're interested in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Turn on global switch</a:t>
            </a:r>
          </a:p>
          <a:p>
            <a:pPr lvl="2"/>
            <a:r>
              <a:rPr lang="en-US" sz="2000" dirty="0"/>
              <a:t>Set the GIE bit in the SR</a:t>
            </a:r>
          </a:p>
          <a:p>
            <a:r>
              <a:rPr lang="en-US" sz="2000" dirty="0"/>
              <a:t>Write ISR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Include #pragma vector statement and subroutine itself</a:t>
            </a:r>
          </a:p>
          <a:p>
            <a:pPr lvl="2"/>
            <a:r>
              <a:rPr lang="en-US" sz="2000" dirty="0"/>
              <a:t>#pragma vector loads address into interrupt vector table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Clear interrupt flag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Accomplish task</a:t>
            </a:r>
          </a:p>
          <a:p>
            <a:r>
              <a:rPr lang="en-US" sz="2000" dirty="0"/>
              <a:t>Give interrupt opportunity to occur</a:t>
            </a:r>
          </a:p>
          <a:p>
            <a:pPr lvl="1"/>
            <a:r>
              <a:rPr lang="en-US" sz="2000" dirty="0"/>
              <a:t>It might take some time</a:t>
            </a:r>
            <a:r>
              <a:rPr lang="en-US" sz="2000" dirty="0" smtClean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89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 P1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239" y="666704"/>
            <a:ext cx="8500386" cy="5747330"/>
          </a:xfrm>
        </p:spPr>
        <p:txBody>
          <a:bodyPr/>
          <a:lstStyle/>
          <a:p>
            <a:r>
              <a:rPr lang="en-US" sz="2000" dirty="0"/>
              <a:t>Go to </a:t>
            </a:r>
            <a:r>
              <a:rPr lang="en-US" sz="2000" dirty="0" err="1"/>
              <a:t>pp</a:t>
            </a:r>
            <a:r>
              <a:rPr lang="en-US" sz="2000" dirty="0"/>
              <a:t> 331 of Family Users Guide.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P1IFG</a:t>
            </a:r>
          </a:p>
          <a:p>
            <a:pPr lvl="1"/>
            <a:r>
              <a:rPr lang="en-US" sz="2000" dirty="0"/>
              <a:t>Contains flags for each pin specifying whether or not an interrupt has occurred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P1IES</a:t>
            </a:r>
          </a:p>
          <a:p>
            <a:pPr lvl="1"/>
            <a:r>
              <a:rPr lang="en-US" sz="2000" dirty="0"/>
              <a:t>Selects the edge to trigger on</a:t>
            </a:r>
          </a:p>
          <a:p>
            <a:pPr lvl="2"/>
            <a:r>
              <a:rPr lang="en-US" sz="2000" dirty="0"/>
              <a:t>0 - low-to-high transition</a:t>
            </a:r>
          </a:p>
          <a:p>
            <a:pPr lvl="2"/>
            <a:r>
              <a:rPr lang="en-US" sz="2000" dirty="0"/>
              <a:t>1 - high-to-low transition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P1IE</a:t>
            </a:r>
          </a:p>
          <a:p>
            <a:pPr lvl="1"/>
            <a:r>
              <a:rPr lang="en-US" sz="2000" dirty="0"/>
              <a:t>Enables / disables the associated interrupt</a:t>
            </a:r>
          </a:p>
          <a:p>
            <a:pPr lvl="2"/>
            <a:r>
              <a:rPr lang="en-US" sz="2000" dirty="0"/>
              <a:t>0 - disabled</a:t>
            </a:r>
          </a:p>
          <a:p>
            <a:pPr lvl="2"/>
            <a:r>
              <a:rPr lang="en-US" sz="2000" dirty="0"/>
              <a:t>1 - enabled</a:t>
            </a:r>
          </a:p>
        </p:txBody>
      </p:sp>
    </p:spTree>
    <p:extLst>
      <p:ext uri="{BB962C8B-B14F-4D97-AF65-F5344CB8AC3E}">
        <p14:creationId xmlns:p14="http://schemas.microsoft.com/office/powerpoint/2010/main" val="26849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Push Button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39" y="609554"/>
            <a:ext cx="8557536" cy="5747330"/>
          </a:xfrm>
        </p:spPr>
        <p:txBody>
          <a:bodyPr/>
          <a:lstStyle/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interruptFlag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variable?  Bad or good?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main(void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|= BIT0|BIT6;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LEDs to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&amp;= ~BIT3;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button to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P1REN |= BIT3;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 internal pull-up/pull-down network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P1OUT |= BIT3;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configure as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pull-up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P1IES |= BIT3;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configure interrupt to sense falling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edges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P1IFG &amp;= ~BIT3;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clear P1.3 interrupt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flag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P1IE |= BIT3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 the interrupt for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P1.3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enable_interrupt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main program loop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 if (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interruptFlag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   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respond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715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#pragma vector=PORT1_VECTOR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__interrupt void Port_1_ISR(void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P1IFG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~BIT3;       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clear P1.3 interrupt flag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P1OUT ^= BIT0|BIT6;             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toggle LEDs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interruptFlag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 Push </a:t>
            </a:r>
            <a:r>
              <a:rPr lang="en-US" b="1" dirty="0"/>
              <a:t>Button </a:t>
            </a:r>
            <a:r>
              <a:rPr lang="en-US" b="1" dirty="0" smtClean="0"/>
              <a:t>Interrupts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118" y="757317"/>
            <a:ext cx="4618822" cy="574733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main(void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timer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|= BIT0|BIT6;    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LEDs to output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&amp;= ~(BIT1|BIT2|BIT3);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buttons to input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P1IE |= BIT1|BIT2|BIT3;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 the interrupts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P1IES |= BIT1|BIT2|BIT3;  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interrupt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falling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edges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|= BIT1|BIT2|BIT3;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pull-up/pull-down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network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P1OUT |= BIT1|BIT2|BIT3;  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configure as pull-up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P1IFG &amp;= ~(BIT1|BIT2|BIT3);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clear flags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enable_interrupt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(1) {}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83940" y="757317"/>
            <a:ext cx="4434054" cy="5747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pragma vector=PORT1_VECTOR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__interrupt void Port_1_ISR(void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(P1IFG &amp; BIT1)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P1IFG &amp;= ~BIT1; 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clear flag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P1OUT ^= BIT6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toggle LED 2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Tx/>
              <a:buNone/>
            </a:pP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(P1IFG &amp; BIT2)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P1IFG &amp;= ~BIT2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flag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P1OUT ^= BIT0; 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toggle LED 1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Tx/>
              <a:buNone/>
            </a:pP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(P1IFG &amp; BIT3)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P1IFG &amp;= ~BIT3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P1.3 </a:t>
            </a:r>
            <a:endParaRPr lang="en-US" sz="1400" b="1" kern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// interrupt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flag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P1OUT ^= BIT0|BIT6;                    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toggle both LEDs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kern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Timer Interrupt </a:t>
            </a:r>
            <a:r>
              <a:rPr lang="en-US" sz="2000" b="1" dirty="0" smtClean="0"/>
              <a:t>(see </a:t>
            </a:r>
            <a:r>
              <a:rPr lang="en-US" sz="2000" b="1" dirty="0" err="1" smtClean="0"/>
              <a:t>coulston</a:t>
            </a:r>
            <a:r>
              <a:rPr lang="en-US" sz="2000" b="1" dirty="0" smtClean="0"/>
              <a:t> lec26.c)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39" y="609554"/>
            <a:ext cx="8557536" cy="5747330"/>
          </a:xfrm>
        </p:spPr>
        <p:txBody>
          <a:bodyPr/>
          <a:lstStyle/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main(void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= BIT6;	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the green LED as an output</a:t>
            </a:r>
          </a:p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TA0CCR0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0xFFFF;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 a 16mS roll-over period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TACTL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~TAIFG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clear flag before enabling interrupts = good practice</a:t>
            </a:r>
          </a:p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TACTL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ID_3 | TASSEL_2 | MC_1 | TAIE;		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Use 1:8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presclar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off MCLK and enable interrupts</a:t>
            </a:r>
          </a:p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enable_interrupt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main program loop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 if (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interruptFlag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   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respond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715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#pragma vector = TIMER0_A1_VECTOR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from the MSP430G2553.h file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__interrupt 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timerOverflow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(void)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P1OUT ^= BIT6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provides some evidence that we were in the ISR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TACTL &amp;= ~TAIFG;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See what happens when you do not clear the flag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the Interrupt coding challenges at: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ecse.bd.psu.edu/cmpen352/lecture/lecture26.html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7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5" name="Picture 4" descr="http://ecse.bd.psu.edu/cmpen352/lecture/img/lec25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669288"/>
            <a:ext cx="7124700" cy="5588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2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What is an interrupt?</a:t>
            </a:r>
          </a:p>
          <a:p>
            <a:pPr marL="0" indent="0">
              <a:buNone/>
            </a:pPr>
            <a:r>
              <a:rPr lang="en-US" sz="2000" dirty="0" smtClean="0"/>
              <a:t>Why is it better than polling?</a:t>
            </a:r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What is an interrupt?</a:t>
            </a:r>
          </a:p>
          <a:p>
            <a:pPr marL="0" indent="0">
              <a:buNone/>
            </a:pPr>
            <a:r>
              <a:rPr lang="en-US" sz="2000" dirty="0" smtClean="0"/>
              <a:t>Why is it better than polling?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Polling is inefficient…  wastes CPU resources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Interrupts can free the processor to do more useful work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Interrupts can save power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For example:  In low-power mode, processor can go to sleep, until the time wakes it up to do something, and then go back to sleep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do interrupts work?</a:t>
            </a:r>
            <a:endParaRPr lang="en-US" sz="2000" dirty="0"/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interrupts work?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Initialize interrupt</a:t>
            </a:r>
          </a:p>
          <a:p>
            <a:pPr lvl="2"/>
            <a:r>
              <a:rPr lang="en-US" sz="2000" b="1" dirty="0" smtClean="0">
                <a:solidFill>
                  <a:schemeClr val="accent2"/>
                </a:solidFill>
              </a:rPr>
              <a:t>Interrupt Vector</a:t>
            </a:r>
          </a:p>
          <a:p>
            <a:pPr lvl="2"/>
            <a:r>
              <a:rPr lang="en-US" sz="2000" b="1" dirty="0" smtClean="0">
                <a:solidFill>
                  <a:schemeClr val="accent2"/>
                </a:solidFill>
              </a:rPr>
              <a:t>Interrupt Service Routine </a:t>
            </a:r>
            <a:r>
              <a:rPr lang="en-US" sz="2000" dirty="0" smtClean="0">
                <a:solidFill>
                  <a:schemeClr val="accent2"/>
                </a:solidFill>
              </a:rPr>
              <a:t>(ISR)</a:t>
            </a:r>
          </a:p>
          <a:p>
            <a:pPr lvl="2"/>
            <a:r>
              <a:rPr lang="en-US" sz="2000" b="1" dirty="0" smtClean="0">
                <a:solidFill>
                  <a:schemeClr val="accent2"/>
                </a:solidFill>
              </a:rPr>
              <a:t>Interrupt Flag </a:t>
            </a:r>
            <a:r>
              <a:rPr lang="en-US" sz="2000" dirty="0" smtClean="0">
                <a:solidFill>
                  <a:schemeClr val="accent2"/>
                </a:solidFill>
              </a:rPr>
              <a:t>(clear before use)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</a:rPr>
              <a:t>Interrupt Enable </a:t>
            </a:r>
            <a:r>
              <a:rPr lang="en-US" sz="2000" dirty="0" smtClean="0">
                <a:solidFill>
                  <a:schemeClr val="accent2"/>
                </a:solidFill>
              </a:rPr>
              <a:t>(turn it on)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Run normal program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Interrupt Occurs !!!!</a:t>
            </a:r>
          </a:p>
          <a:p>
            <a:pPr lvl="2"/>
            <a:r>
              <a:rPr lang="en-US" sz="2000" dirty="0" smtClean="0">
                <a:solidFill>
                  <a:schemeClr val="accent2"/>
                </a:solidFill>
              </a:rPr>
              <a:t>Processor saves its state </a:t>
            </a:r>
          </a:p>
          <a:p>
            <a:pPr lvl="2"/>
            <a:r>
              <a:rPr lang="en-US" sz="2000" dirty="0" smtClean="0">
                <a:solidFill>
                  <a:schemeClr val="accent2"/>
                </a:solidFill>
              </a:rPr>
              <a:t>Jumps to ISR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Do ISR work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Clear Flag?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Restores the state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Return to normal program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Have you used an interrupt yet?</a:t>
            </a:r>
            <a:endParaRPr lang="en-US" sz="2000" dirty="0"/>
          </a:p>
          <a:p>
            <a:pPr lvl="2"/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500386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Have you used an interrupt yet?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Yes….  RESET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RESET   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#__STACK_END,SP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stackpointer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StopWDT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#WDTPW|WDTHOLD,&amp;WDTCTL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Stop watchdog timer</a:t>
            </a:r>
          </a:p>
          <a:p>
            <a:pPr marL="57150" indent="0">
              <a:buNone/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          YOUR CODE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7150" indent="0">
              <a:buNone/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;------------------------------------------------------------------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          Interrupt Vectors</a:t>
            </a:r>
          </a:p>
          <a:p>
            <a:pPr marL="57150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;------------------------------------------------------------------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.sect   ".reset"            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MSP430 RESET Vector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.short 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RESET</a:t>
            </a:r>
          </a:p>
          <a:p>
            <a:pPr marL="57150" indent="0">
              <a:buNone/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What if we didn’t define this interrupt vector?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Where are these interrupt vector’s located?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2"/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pic>
        <p:nvPicPr>
          <p:cNvPr id="1026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590550"/>
            <a:ext cx="4454525" cy="621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917575" y="1809749"/>
            <a:ext cx="1390650" cy="4762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890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87870" cy="6715125"/>
          </a:xfrm>
        </p:spPr>
      </p:pic>
    </p:spTree>
    <p:extLst>
      <p:ext uri="{BB962C8B-B14F-4D97-AF65-F5344CB8AC3E}">
        <p14:creationId xmlns:p14="http://schemas.microsoft.com/office/powerpoint/2010/main" val="113374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48" y="4513901"/>
            <a:ext cx="4015602" cy="234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00" y="990599"/>
            <a:ext cx="42380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happens on an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500386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On Interrupt: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</a:rPr>
              <a:t>Currently </a:t>
            </a:r>
            <a:r>
              <a:rPr lang="en-US" sz="2000" dirty="0">
                <a:solidFill>
                  <a:schemeClr val="accent2"/>
                </a:solidFill>
              </a:rPr>
              <a:t>executing instruction is completed.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PC is pushed onto the stack.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SR is pushed onto the stack.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Selects highest priority interrupt.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If single interrupt, interrupt request flag reset.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     Multiple </a:t>
            </a:r>
            <a:r>
              <a:rPr lang="en-US" sz="2000" dirty="0">
                <a:solidFill>
                  <a:schemeClr val="accent2"/>
                </a:solidFill>
              </a:rPr>
              <a:t>interrupts, flag remains set.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>
                <a:solidFill>
                  <a:schemeClr val="accent2"/>
                </a:solidFill>
              </a:rPr>
              <a:t>SR is cleared - terminates low-power mode and disables </a:t>
            </a:r>
            <a:r>
              <a:rPr lang="en-US" sz="2000" dirty="0" err="1">
                <a:solidFill>
                  <a:schemeClr val="accent2"/>
                </a:solidFill>
              </a:rPr>
              <a:t>maskable</a:t>
            </a:r>
            <a:r>
              <a:rPr lang="en-US" sz="2000" dirty="0">
                <a:solidFill>
                  <a:schemeClr val="accent2"/>
                </a:solidFill>
              </a:rPr>
              <a:t> interrupts.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>
                <a:solidFill>
                  <a:schemeClr val="accent2"/>
                </a:solidFill>
              </a:rPr>
              <a:t>Interrupt vector content loaded into PC</a:t>
            </a:r>
            <a:r>
              <a:rPr lang="en-US" sz="2000" dirty="0" smtClean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rgbClr val="FF0000"/>
                </a:solidFill>
              </a:rPr>
              <a:t>What about preserving other registers?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On ISR Completion: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</a:rPr>
              <a:t>Pop </a:t>
            </a:r>
            <a:r>
              <a:rPr lang="en-US" sz="2000" dirty="0">
                <a:solidFill>
                  <a:schemeClr val="accent2"/>
                </a:solidFill>
              </a:rPr>
              <a:t>SR off stack - restoring </a:t>
            </a:r>
            <a:r>
              <a:rPr lang="en-US" sz="2000" dirty="0" smtClean="0">
                <a:solidFill>
                  <a:schemeClr val="accent2"/>
                </a:solidFill>
              </a:rPr>
              <a:t>previous </a:t>
            </a:r>
            <a:r>
              <a:rPr lang="en-US" sz="2000" dirty="0">
                <a:solidFill>
                  <a:schemeClr val="accent2"/>
                </a:solidFill>
              </a:rPr>
              <a:t>settings.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Pop PC off stack - resume </a:t>
            </a:r>
            <a:r>
              <a:rPr lang="en-US" sz="2000" dirty="0" smtClean="0">
                <a:solidFill>
                  <a:schemeClr val="accent2"/>
                </a:solidFill>
              </a:rPr>
              <a:t>execution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                                at </a:t>
            </a:r>
            <a:r>
              <a:rPr lang="en-US" sz="2000" dirty="0">
                <a:solidFill>
                  <a:schemeClr val="accent2"/>
                </a:solidFill>
              </a:rPr>
              <a:t>previous point</a:t>
            </a:r>
            <a:r>
              <a:rPr lang="en-US" sz="2000" dirty="0" smtClean="0">
                <a:solidFill>
                  <a:schemeClr val="accent2"/>
                </a:solidFill>
              </a:rPr>
              <a:t>.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Maskable</a:t>
            </a:r>
            <a:r>
              <a:rPr lang="en-US" b="1" dirty="0"/>
              <a:t> </a:t>
            </a:r>
            <a:r>
              <a:rPr lang="en-US" b="1" dirty="0" err="1"/>
              <a:t>vs</a:t>
            </a:r>
            <a:r>
              <a:rPr lang="en-US" b="1" dirty="0"/>
              <a:t> Non-</a:t>
            </a:r>
            <a:r>
              <a:rPr lang="en-US" b="1" dirty="0" err="1"/>
              <a:t>maskable</a:t>
            </a:r>
            <a:r>
              <a:rPr lang="en-US" b="1" dirty="0"/>
              <a:t>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500386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Remember the Status Register?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GIE:  General Interrupt Enable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2"/>
                </a:solidFill>
              </a:rPr>
              <a:t>Setting this bit Enables </a:t>
            </a:r>
            <a:r>
              <a:rPr lang="en-US" sz="2000" dirty="0" err="1" smtClean="0">
                <a:solidFill>
                  <a:schemeClr val="accent2"/>
                </a:solidFill>
              </a:rPr>
              <a:t>maskable</a:t>
            </a:r>
            <a:r>
              <a:rPr lang="en-US" sz="2000" dirty="0" smtClean="0">
                <a:solidFill>
                  <a:schemeClr val="accent2"/>
                </a:solidFill>
              </a:rPr>
              <a:t> interrupts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2"/>
                </a:solidFill>
              </a:rPr>
              <a:t>How to control in “C”?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enable_interrupt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00100" lvl="2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disable_interrupt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12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Char char="-"/>
            </a:pP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82191"/>
              </p:ext>
            </p:extLst>
          </p:nvPr>
        </p:nvGraphicFramePr>
        <p:xfrm>
          <a:off x="561975" y="1320465"/>
          <a:ext cx="8286752" cy="807120"/>
        </p:xfrm>
        <a:graphic>
          <a:graphicData uri="http://schemas.openxmlformats.org/drawingml/2006/table">
            <a:tbl>
              <a:tblPr/>
              <a:tblGrid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</a:tblGrid>
              <a:tr h="29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dirty="0">
                          <a:effectLst/>
                        </a:rPr>
                        <a:t>15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14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13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12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11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10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9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8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7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6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5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4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3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2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0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349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Reserved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SCG1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SCG0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OSCOFF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CPUOFF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GIE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Z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C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3330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8877</TotalTime>
  <Words>1012</Words>
  <Application>Microsoft Office PowerPoint</Application>
  <PresentationFormat>On-screen Show (4:3)</PresentationFormat>
  <Paragraphs>252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ECE 382  Lesson 26</vt:lpstr>
      <vt:lpstr>Interrupts</vt:lpstr>
      <vt:lpstr>Interrupts</vt:lpstr>
      <vt:lpstr>Interrupts</vt:lpstr>
      <vt:lpstr>Interrupts</vt:lpstr>
      <vt:lpstr>Interrupt Vector Table</vt:lpstr>
      <vt:lpstr>PowerPoint Presentation</vt:lpstr>
      <vt:lpstr>What happens on an Interrupt</vt:lpstr>
      <vt:lpstr>Maskable vs Non-maskable Interrupts</vt:lpstr>
      <vt:lpstr>Interrupt Service Routines (ISRs)</vt:lpstr>
      <vt:lpstr>Using Interrupts: Programmer's Job</vt:lpstr>
      <vt:lpstr>Example:  P1 Interrupt</vt:lpstr>
      <vt:lpstr>Example Push Button Interrupt</vt:lpstr>
      <vt:lpstr>Multiple Push Button Interrupts</vt:lpstr>
      <vt:lpstr>Example Timer Interrupt (see coulston lec26.c)</vt:lpstr>
      <vt:lpstr>In class exercise</vt:lpstr>
      <vt:lpstr>Timer Block Diagram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489</cp:revision>
  <cp:lastPrinted>2014-10-27T22:00:58Z</cp:lastPrinted>
  <dcterms:created xsi:type="dcterms:W3CDTF">2001-06-27T14:08:57Z</dcterms:created>
  <dcterms:modified xsi:type="dcterms:W3CDTF">2015-10-24T17:43:27Z</dcterms:modified>
</cp:coreProperties>
</file>