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2" r:id="rId2"/>
    <p:sldId id="480" r:id="rId3"/>
    <p:sldId id="482" r:id="rId4"/>
    <p:sldId id="483" r:id="rId5"/>
    <p:sldId id="484" r:id="rId6"/>
    <p:sldId id="481" r:id="rId7"/>
    <p:sldId id="485" r:id="rId8"/>
    <p:sldId id="486" r:id="rId9"/>
    <p:sldId id="488" r:id="rId10"/>
    <p:sldId id="487" r:id="rId11"/>
    <p:sldId id="489" r:id="rId1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68891" autoAdjust="0"/>
  </p:normalViewPr>
  <p:slideViewPr>
    <p:cSldViewPr snapToGrid="0">
      <p:cViewPr>
        <p:scale>
          <a:sx n="70" d="100"/>
          <a:sy n="70" d="100"/>
        </p:scale>
        <p:origin x="-2730" y="-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64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27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04" y="139291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In-class coding exercise (push to </a:t>
            </a:r>
            <a:r>
              <a:rPr lang="en-US" sz="2400" dirty="0" err="1" smtClean="0">
                <a:solidFill>
                  <a:srgbClr val="0070C0"/>
                </a:solidFill>
                <a:sym typeface="Wingdings" pitchFamily="2" charset="2"/>
              </a:rPr>
              <a:t>Bitbucket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)</a:t>
            </a:r>
          </a:p>
          <a:p>
            <a:pPr lvl="1" algn="l"/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Review Interrupts</a:t>
            </a:r>
          </a:p>
          <a:p>
            <a:pPr lvl="1" algn="l"/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Low Power Modes </a:t>
            </a:r>
          </a:p>
          <a:p>
            <a:pPr lvl="1" algn="l"/>
            <a:r>
              <a:rPr lang="en-US" sz="2400" dirty="0" smtClean="0">
                <a:solidFill>
                  <a:srgbClr val="0070C0"/>
                </a:solidFill>
              </a:rPr>
              <a:t>Lab 5 Introduction</a:t>
            </a:r>
            <a:endParaRPr lang="en-US" sz="2400" dirty="0">
              <a:solidFill>
                <a:srgbClr val="0070C0"/>
              </a:solidFill>
            </a:endParaRPr>
          </a:p>
          <a:p>
            <a:pPr algn="l"/>
            <a:r>
              <a:rPr lang="en-US" sz="2800" b="1" dirty="0" smtClean="0"/>
              <a:t>Admin</a:t>
            </a:r>
          </a:p>
          <a:p>
            <a:pPr lvl="1" algn="l"/>
            <a:r>
              <a:rPr lang="en-US" sz="2400" dirty="0" smtClean="0">
                <a:solidFill>
                  <a:srgbClr val="0070C0"/>
                </a:solidFill>
              </a:rPr>
              <a:t>Assignment #9 </a:t>
            </a:r>
            <a:r>
              <a:rPr lang="en-US" sz="2400" dirty="0">
                <a:solidFill>
                  <a:srgbClr val="0070C0"/>
                </a:solidFill>
              </a:rPr>
              <a:t>d</a:t>
            </a:r>
            <a:r>
              <a:rPr lang="en-US" sz="2400" dirty="0" smtClean="0">
                <a:solidFill>
                  <a:srgbClr val="0070C0"/>
                </a:solidFill>
              </a:rPr>
              <a:t>ue now</a:t>
            </a:r>
            <a:endParaRPr lang="en-US" sz="2400" dirty="0"/>
          </a:p>
          <a:p>
            <a:pPr lvl="1" algn="l"/>
            <a:r>
              <a:rPr lang="en-US" sz="2400" dirty="0" smtClean="0">
                <a:solidFill>
                  <a:srgbClr val="0070C0"/>
                </a:solidFill>
              </a:rPr>
              <a:t>Lab 5 Prelab Due next time</a:t>
            </a:r>
          </a:p>
          <a:p>
            <a:pPr lvl="1" algn="l"/>
            <a:r>
              <a:rPr lang="en-US" sz="2400" dirty="0" smtClean="0">
                <a:solidFill>
                  <a:srgbClr val="0070C0"/>
                </a:solidFill>
              </a:rPr>
              <a:t>	- Read Lab!</a:t>
            </a:r>
          </a:p>
          <a:p>
            <a:pPr lvl="1" algn="l"/>
            <a:r>
              <a:rPr lang="en-US" sz="2400" dirty="0" smtClean="0">
                <a:solidFill>
                  <a:srgbClr val="0070C0"/>
                </a:solidFill>
              </a:rPr>
              <a:t>	- Fill in Blank Sections on test5.c </a:t>
            </a:r>
          </a:p>
          <a:p>
            <a:pPr lvl="1" algn="l"/>
            <a:r>
              <a:rPr lang="en-US" sz="2400" dirty="0" smtClean="0">
                <a:solidFill>
                  <a:srgbClr val="0070C0"/>
                </a:solidFill>
              </a:rPr>
              <a:t>	- Work to Characterize 10 buttons</a:t>
            </a:r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141480" y="659685"/>
            <a:ext cx="286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(see </a:t>
            </a:r>
            <a:r>
              <a:rPr lang="en-US" dirty="0" err="1"/>
              <a:t>interruptTones.c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17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/>
              <a:t>Setup for the hooking up 3.5mm Audio Jack to the MSP430 Launchpad </a:t>
            </a:r>
            <a:r>
              <a:rPr lang="en-US" sz="2000" dirty="0" smtClean="0"/>
              <a:t>Board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/>
              <a:t>with Volume Control</a:t>
            </a:r>
            <a:endParaRPr 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1" y="1377857"/>
            <a:ext cx="8435498" cy="47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141480" y="659685"/>
            <a:ext cx="286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(see </a:t>
            </a:r>
            <a:r>
              <a:rPr lang="en-US" dirty="0" err="1"/>
              <a:t>interruptTones.c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17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/>
              <a:t>Setup for the hooking up 3.5mm Audio Jack to the MSP430 Launchpad </a:t>
            </a:r>
            <a:r>
              <a:rPr lang="en-US" sz="2000" dirty="0" smtClean="0"/>
              <a:t>Board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/>
              <a:t>with Volume Control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69" y="1660156"/>
            <a:ext cx="8367642" cy="427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3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5" y="1392064"/>
            <a:ext cx="7810072" cy="30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0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following six operating modes can be configured by software: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dirty="0" smtClean="0"/>
              <a:t> Active </a:t>
            </a:r>
            <a:r>
              <a:rPr lang="en-US" sz="2800" dirty="0"/>
              <a:t>mode (AM)</a:t>
            </a:r>
          </a:p>
          <a:p>
            <a:pPr lvl="1"/>
            <a:r>
              <a:rPr lang="en-US" sz="2400" dirty="0" smtClean="0"/>
              <a:t>All </a:t>
            </a:r>
            <a:r>
              <a:rPr lang="en-US" sz="2400" dirty="0"/>
              <a:t>clocks are </a:t>
            </a:r>
            <a:r>
              <a:rPr lang="en-US" sz="2400" dirty="0" smtClean="0"/>
              <a:t>active</a:t>
            </a:r>
          </a:p>
          <a:p>
            <a:r>
              <a:rPr lang="en-US" sz="2800" dirty="0" smtClean="0"/>
              <a:t>Low-power </a:t>
            </a:r>
            <a:r>
              <a:rPr lang="en-US" sz="2800" dirty="0"/>
              <a:t>mode 0 (LPM0)</a:t>
            </a:r>
          </a:p>
          <a:p>
            <a:pPr lvl="1"/>
            <a:r>
              <a:rPr lang="en-US" sz="2400" dirty="0" smtClean="0"/>
              <a:t>CPU </a:t>
            </a:r>
            <a:r>
              <a:rPr lang="en-US" sz="2400" dirty="0"/>
              <a:t>is disabled</a:t>
            </a:r>
          </a:p>
          <a:p>
            <a:pPr lvl="1"/>
            <a:r>
              <a:rPr lang="en-US" sz="2400" dirty="0" smtClean="0"/>
              <a:t>ACLK </a:t>
            </a:r>
            <a:r>
              <a:rPr lang="en-US" sz="2400" dirty="0"/>
              <a:t>and SMCLK remain active, MCLK is disabled</a:t>
            </a:r>
          </a:p>
          <a:p>
            <a:r>
              <a:rPr lang="en-US" sz="2800" dirty="0" smtClean="0"/>
              <a:t>Low-power </a:t>
            </a:r>
            <a:r>
              <a:rPr lang="en-US" sz="2800" dirty="0"/>
              <a:t>mode 1 (LPM1)</a:t>
            </a:r>
          </a:p>
          <a:p>
            <a:pPr lvl="1"/>
            <a:r>
              <a:rPr lang="en-US" sz="2400" dirty="0" smtClean="0"/>
              <a:t>CPU </a:t>
            </a:r>
            <a:r>
              <a:rPr lang="en-US" sz="2400" dirty="0"/>
              <a:t>is disabled</a:t>
            </a:r>
          </a:p>
          <a:p>
            <a:pPr lvl="1"/>
            <a:r>
              <a:rPr lang="en-US" sz="2400" dirty="0" smtClean="0"/>
              <a:t>ACLK </a:t>
            </a:r>
            <a:r>
              <a:rPr lang="en-US" sz="2400" dirty="0"/>
              <a:t>and SMCLK remain active, MCLK is disabled</a:t>
            </a:r>
          </a:p>
          <a:p>
            <a:pPr lvl="1"/>
            <a:r>
              <a:rPr lang="en-US" sz="2400" dirty="0" smtClean="0"/>
              <a:t>DCO's </a:t>
            </a:r>
            <a:r>
              <a:rPr lang="en-US" sz="2400" dirty="0"/>
              <a:t>dc generator is disabled if DCO not used in active </a:t>
            </a:r>
            <a:r>
              <a:rPr lang="en-US" sz="2400" dirty="0" smtClean="0"/>
              <a:t>mode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9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following six operating modes can be configured by software: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dirty="0" smtClean="0"/>
              <a:t> Low-power </a:t>
            </a:r>
            <a:r>
              <a:rPr lang="en-US" sz="2800" dirty="0"/>
              <a:t>mode 2 (LPM2)</a:t>
            </a:r>
          </a:p>
          <a:p>
            <a:pPr lvl="1"/>
            <a:r>
              <a:rPr lang="en-US" sz="2400" dirty="0" smtClean="0"/>
              <a:t>CPU </a:t>
            </a:r>
            <a:r>
              <a:rPr lang="en-US" sz="2400" dirty="0"/>
              <a:t>is disabled</a:t>
            </a:r>
          </a:p>
          <a:p>
            <a:pPr lvl="1"/>
            <a:r>
              <a:rPr lang="en-US" sz="2400" dirty="0" smtClean="0"/>
              <a:t>MCLK </a:t>
            </a:r>
            <a:r>
              <a:rPr lang="en-US" sz="2400" dirty="0"/>
              <a:t>and SMCLK are disabled</a:t>
            </a:r>
          </a:p>
          <a:p>
            <a:pPr lvl="1"/>
            <a:r>
              <a:rPr lang="en-US" sz="2400" dirty="0" smtClean="0"/>
              <a:t>DCO's </a:t>
            </a:r>
            <a:r>
              <a:rPr lang="en-US" sz="2400" dirty="0"/>
              <a:t>dc generator remains enabled</a:t>
            </a:r>
          </a:p>
          <a:p>
            <a:pPr lvl="1"/>
            <a:r>
              <a:rPr lang="en-US" sz="2400" dirty="0" smtClean="0"/>
              <a:t>ACLK </a:t>
            </a:r>
            <a:r>
              <a:rPr lang="en-US" sz="2400" dirty="0"/>
              <a:t>remains active</a:t>
            </a:r>
          </a:p>
          <a:p>
            <a:r>
              <a:rPr lang="en-US" sz="2800" dirty="0" smtClean="0"/>
              <a:t>Low-power </a:t>
            </a:r>
            <a:r>
              <a:rPr lang="en-US" sz="2800" dirty="0"/>
              <a:t>mode 3 (LPM3)</a:t>
            </a:r>
          </a:p>
          <a:p>
            <a:pPr lvl="1"/>
            <a:r>
              <a:rPr lang="en-US" sz="2400" dirty="0" smtClean="0"/>
              <a:t>CPU </a:t>
            </a:r>
            <a:r>
              <a:rPr lang="en-US" sz="2400" dirty="0"/>
              <a:t>is disabled</a:t>
            </a:r>
          </a:p>
          <a:p>
            <a:pPr lvl="1"/>
            <a:r>
              <a:rPr lang="en-US" sz="2400" dirty="0" smtClean="0"/>
              <a:t>MCLK </a:t>
            </a:r>
            <a:r>
              <a:rPr lang="en-US" sz="2400" dirty="0"/>
              <a:t>and SMCLK are disabled</a:t>
            </a:r>
          </a:p>
          <a:p>
            <a:pPr lvl="1"/>
            <a:r>
              <a:rPr lang="en-US" sz="2400" dirty="0" smtClean="0"/>
              <a:t>DCO's </a:t>
            </a:r>
            <a:r>
              <a:rPr lang="en-US" sz="2400" dirty="0"/>
              <a:t>dc generator is disabled</a:t>
            </a:r>
          </a:p>
          <a:p>
            <a:pPr lvl="1"/>
            <a:r>
              <a:rPr lang="en-US" sz="2400" dirty="0" smtClean="0"/>
              <a:t>ACLK </a:t>
            </a:r>
            <a:r>
              <a:rPr lang="en-US" sz="2400" dirty="0"/>
              <a:t>remains </a:t>
            </a:r>
            <a:r>
              <a:rPr lang="en-US" sz="2400" dirty="0" smtClean="0"/>
              <a:t>active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47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following six operating modes can be configured by software:</a:t>
            </a:r>
          </a:p>
          <a:p>
            <a:r>
              <a:rPr lang="en-US" sz="2800" dirty="0" smtClean="0"/>
              <a:t>Low-power </a:t>
            </a:r>
            <a:r>
              <a:rPr lang="en-US" sz="2800" dirty="0"/>
              <a:t>mode 4 (LPM4)</a:t>
            </a:r>
          </a:p>
          <a:p>
            <a:pPr lvl="1"/>
            <a:r>
              <a:rPr lang="en-US" sz="2400" dirty="0" smtClean="0"/>
              <a:t>CPU </a:t>
            </a:r>
            <a:r>
              <a:rPr lang="en-US" sz="2400" dirty="0"/>
              <a:t>is disabled</a:t>
            </a:r>
          </a:p>
          <a:p>
            <a:pPr lvl="1"/>
            <a:r>
              <a:rPr lang="en-US" sz="2400" dirty="0" smtClean="0"/>
              <a:t>ACLK </a:t>
            </a:r>
            <a:r>
              <a:rPr lang="en-US" sz="2400" dirty="0"/>
              <a:t>is disabled</a:t>
            </a:r>
          </a:p>
          <a:p>
            <a:pPr lvl="1"/>
            <a:r>
              <a:rPr lang="en-US" sz="2400" dirty="0" smtClean="0"/>
              <a:t>MCLK </a:t>
            </a:r>
            <a:r>
              <a:rPr lang="en-US" sz="2400" dirty="0"/>
              <a:t>and SMCLK are disabled</a:t>
            </a:r>
          </a:p>
          <a:p>
            <a:pPr lvl="1"/>
            <a:r>
              <a:rPr lang="en-US" sz="2400" dirty="0" smtClean="0"/>
              <a:t>DCO's </a:t>
            </a:r>
            <a:r>
              <a:rPr lang="en-US" sz="2400" dirty="0"/>
              <a:t>dc generator is disabled</a:t>
            </a:r>
          </a:p>
          <a:p>
            <a:pPr lvl="1"/>
            <a:r>
              <a:rPr lang="en-US" sz="2400" dirty="0" smtClean="0"/>
              <a:t>Crystal </a:t>
            </a:r>
            <a:r>
              <a:rPr lang="en-US" sz="2400" dirty="0"/>
              <a:t>oscillator is stopped</a:t>
            </a:r>
          </a:p>
        </p:txBody>
      </p:sp>
    </p:spTree>
    <p:extLst>
      <p:ext uri="{BB962C8B-B14F-4D97-AF65-F5344CB8AC3E}">
        <p14:creationId xmlns:p14="http://schemas.microsoft.com/office/powerpoint/2010/main" val="39494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These modes are configured using bits in the Status Register (SR) - namely CPUOFF, OSCOFF, SCG0, and SCG1. </a:t>
            </a:r>
            <a:endParaRPr lang="en-US" sz="2000" dirty="0" smtClean="0"/>
          </a:p>
          <a:p>
            <a:r>
              <a:rPr lang="en-US" sz="2000" dirty="0" smtClean="0"/>
              <a:t>What </a:t>
            </a:r>
            <a:r>
              <a:rPr lang="en-US" sz="2000" dirty="0"/>
              <a:t>happens to the bits of the SR once the ISR is triggered? They're cleared - so the MSP430 can 'wake up' from a low-power mode.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16914"/>
              </p:ext>
            </p:extLst>
          </p:nvPr>
        </p:nvGraphicFramePr>
        <p:xfrm>
          <a:off x="438150" y="2900141"/>
          <a:ext cx="8286752" cy="807120"/>
        </p:xfrm>
        <a:graphic>
          <a:graphicData uri="http://schemas.openxmlformats.org/drawingml/2006/table">
            <a:tbl>
              <a:tblPr/>
              <a:tblGrid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</a:tblGrid>
              <a:tr h="29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dirty="0">
                          <a:effectLst/>
                        </a:rPr>
                        <a:t>15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14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13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12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11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10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9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8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7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6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5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4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3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2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0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349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Reserved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SCG1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SCG0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OSCOFF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CPUOFF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GIE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Z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C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17" y="3998793"/>
            <a:ext cx="9173834" cy="28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2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project around </a:t>
            </a:r>
            <a:r>
              <a:rPr lang="en-US" sz="2400" dirty="0" err="1"/>
              <a:t>interruptTones.c</a:t>
            </a:r>
            <a:r>
              <a:rPr lang="en-US" sz="2400" dirty="0"/>
              <a:t>.  This C program utilizes interrupts to Blink the Green LED (P1.0 using Timer A at 440Hz  Modify the program to do the following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Put </a:t>
            </a:r>
            <a:r>
              <a:rPr lang="en-US" sz="1800" dirty="0"/>
              <a:t>a speaker or headphones on P1.6 to listen to the 440Hz 'A' Tone using the following schematic.</a:t>
            </a:r>
          </a:p>
          <a:p>
            <a:pPr lvl="1"/>
            <a:r>
              <a:rPr lang="en-US" sz="1800" dirty="0" smtClean="0"/>
              <a:t>Implement </a:t>
            </a:r>
            <a:r>
              <a:rPr lang="en-US" sz="1800" dirty="0"/>
              <a:t>another interrupt from a button press (P1.3) to toggle the Red LED (P1.0) and then increment through each tone in the counts array.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/>
              <a:t>the button interrupt to increment through the counts array to be output the different tones on a speaker.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1480" y="659685"/>
            <a:ext cx="286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(see </a:t>
            </a:r>
            <a:r>
              <a:rPr lang="en-US" dirty="0" err="1"/>
              <a:t>interruptTones.c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47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141480" y="659685"/>
            <a:ext cx="286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(see </a:t>
            </a:r>
            <a:r>
              <a:rPr lang="en-US" dirty="0" err="1"/>
              <a:t>interruptTones.c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17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/>
              <a:t>Setup for the hooking up 3.5mm Audio Jack to the MSP430 Launchpad Board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/>
              <a:t>without </a:t>
            </a:r>
            <a:r>
              <a:rPr lang="en-US" sz="2000" dirty="0"/>
              <a:t>Volume Control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1" y="1385334"/>
            <a:ext cx="8435498" cy="476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9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141480" y="659685"/>
            <a:ext cx="286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(see </a:t>
            </a:r>
            <a:r>
              <a:rPr lang="en-US" dirty="0" err="1"/>
              <a:t>interruptTones.c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17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/>
              <a:t>Setup for the hooking up 3.5mm Audio Jack to the MSP430 Launchpad Board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/>
              <a:t>without </a:t>
            </a:r>
            <a:r>
              <a:rPr lang="en-US" sz="2000" dirty="0"/>
              <a:t>Volume Control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50223"/>
            <a:ext cx="79248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1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9944</TotalTime>
  <Words>489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ECE 382  Lesson 27</vt:lpstr>
      <vt:lpstr>Low Power Modes</vt:lpstr>
      <vt:lpstr>Low Power Modes</vt:lpstr>
      <vt:lpstr>Low Power Modes</vt:lpstr>
      <vt:lpstr>Low Power Modes</vt:lpstr>
      <vt:lpstr>Low Power Modes</vt:lpstr>
      <vt:lpstr>In-Class Programming Exercise </vt:lpstr>
      <vt:lpstr>In-Class Programming Exercise </vt:lpstr>
      <vt:lpstr>In-Class Programming Exercise </vt:lpstr>
      <vt:lpstr>In-Class Programming Exercise </vt:lpstr>
      <vt:lpstr>In-Class Programming Exercise 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Capt Jeff Falkinburg</dc:creator>
  <cp:lastModifiedBy>Capt Jeff Falkinburg</cp:lastModifiedBy>
  <cp:revision>530</cp:revision>
  <cp:lastPrinted>2014-10-27T22:00:58Z</cp:lastPrinted>
  <dcterms:created xsi:type="dcterms:W3CDTF">2001-06-27T14:08:57Z</dcterms:created>
  <dcterms:modified xsi:type="dcterms:W3CDTF">2016-10-28T20:12:56Z</dcterms:modified>
</cp:coreProperties>
</file>