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8" r:id="rId4"/>
  </p:sldMasterIdLst>
  <p:notesMasterIdLst>
    <p:notesMasterId r:id="rId64"/>
  </p:notesMasterIdLst>
  <p:sldIdLst>
    <p:sldId id="415" r:id="rId5"/>
    <p:sldId id="387" r:id="rId6"/>
    <p:sldId id="406" r:id="rId7"/>
    <p:sldId id="373" r:id="rId8"/>
    <p:sldId id="407" r:id="rId9"/>
    <p:sldId id="374" r:id="rId10"/>
    <p:sldId id="368" r:id="rId11"/>
    <p:sldId id="369" r:id="rId12"/>
    <p:sldId id="370" r:id="rId13"/>
    <p:sldId id="375" r:id="rId14"/>
    <p:sldId id="386" r:id="rId15"/>
    <p:sldId id="366" r:id="rId16"/>
    <p:sldId id="376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77" r:id="rId27"/>
    <p:sldId id="378" r:id="rId28"/>
    <p:sldId id="379" r:id="rId29"/>
    <p:sldId id="380" r:id="rId30"/>
    <p:sldId id="397" r:id="rId31"/>
    <p:sldId id="398" r:id="rId32"/>
    <p:sldId id="399" r:id="rId33"/>
    <p:sldId id="400" r:id="rId34"/>
    <p:sldId id="401" r:id="rId35"/>
    <p:sldId id="402" r:id="rId36"/>
    <p:sldId id="405" r:id="rId37"/>
    <p:sldId id="408" r:id="rId38"/>
    <p:sldId id="409" r:id="rId39"/>
    <p:sldId id="410" r:id="rId40"/>
    <p:sldId id="413" r:id="rId41"/>
    <p:sldId id="411" r:id="rId42"/>
    <p:sldId id="412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7" r:id="rId59"/>
    <p:sldId id="432" r:id="rId60"/>
    <p:sldId id="436" r:id="rId61"/>
    <p:sldId id="414" r:id="rId62"/>
    <p:sldId id="416" r:id="rId6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FF0000"/>
    <a:srgbClr val="FFFF00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A6B0-8D87-4769-9E5A-AD2D6BC63B8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E1DC7-F7BC-4BC9-8C19-7BA361EA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1DC7-F7BC-4BC9-8C19-7BA361EAB8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baseline="0" dirty="0" smtClean="0"/>
              <a:t> 3 types of errors (aliasing, clipping, and Q.E.)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E1DC7-F7BC-4BC9-8C19-7BA361EAB8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Time between samples:  100 usec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sample:  500 mV</a:t>
            </a:r>
          </a:p>
          <a:p>
            <a:pPr>
              <a:spcBef>
                <a:spcPct val="0"/>
              </a:spcBef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sample:  -154.5 mV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Resolution = 250 mV/level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EL1 = 6</a:t>
            </a:r>
          </a:p>
          <a:p>
            <a:pPr>
              <a:spcBef>
                <a:spcPct val="0"/>
              </a:spcBef>
            </a:pPr>
            <a:r>
              <a:rPr lang="en-US" smtClean="0"/>
              <a:t>EL2 = 3.382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QL1 = 6 </a:t>
            </a:r>
            <a:r>
              <a:rPr lang="en-US" smtClean="0">
                <a:sym typeface="Wingdings" pitchFamily="2" charset="2"/>
              </a:rPr>
              <a:t>  Binary output = 110</a:t>
            </a: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QL2 = 3 </a:t>
            </a:r>
            <a:r>
              <a:rPr lang="en-US" smtClean="0">
                <a:sym typeface="Wingdings" pitchFamily="2" charset="2"/>
              </a:rPr>
              <a:t> Binary output = 011</a:t>
            </a: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52E699E-1264-4F47-9215-F79D5500A282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71BC1-A5DB-4FEB-A31F-B2845B45F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46D5-8663-453E-9F2B-412A15CAB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D2BC8-8F7A-4D2E-87BD-1E9465371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7" y="6356821"/>
            <a:ext cx="2133079" cy="365001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>
              <a:defRPr/>
            </a:pPr>
            <a:fld id="{7077EF18-153D-4ED1-A4CB-BFEAA45F6B21}" type="datetimeFigureOut">
              <a:rPr lang="en-US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5" y="6356821"/>
            <a:ext cx="2895451" cy="365001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F82D-6E7A-4419-8869-296B7C449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9398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2E6BC4E5-C517-43F2-870E-64EFEEF1198A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C7A53D6-9E1F-476B-811C-8B0D7D6C129D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2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6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EA175A4-5690-4F6B-983E-B173AF56C5D4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B5E55D-52CC-4139-85F7-657F2B75D194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C4DEF-968B-475D-B3AB-FC5A10DB9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5EA206-6CCF-4F3A-B44D-6D7AD10113F2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5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98E6776-D5C5-46E4-88B5-BCF57C743C82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9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44E03DF-8FF9-4CC1-81A9-7D65C03EA82B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0DCB877-6D3E-4BCA-8EC7-D4670F81984A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61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43D8F38-5EEC-4D31-B27F-2563D8A07911}" type="datetime3">
              <a:rPr lang="en-US">
                <a:solidFill>
                  <a:srgbClr val="000000"/>
                </a:solidFill>
              </a:rPr>
              <a:pPr>
                <a:defRPr/>
              </a:pPr>
              <a:t>28 November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47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76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7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28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40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0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D3905-977A-49DF-A0D5-D14D56422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976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58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6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313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6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9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6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4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0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A3C30-9836-4E84-8EB7-79DEF0873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27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94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06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00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848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61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449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382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464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725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850A-6CD6-4E04-8291-FCEF6C9FE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90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2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51D8-60C6-4296-BDE3-901144365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2FFBF-3E9D-4F6A-A480-4A6E67A53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6992E-D337-4745-99D7-216F523E7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FBF8-08AD-4FBD-AF3A-6EA58E075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D5BFF662-5CFC-4F2E-A076-58FAD88C4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I n t e g r </a:t>
            </a:r>
            <a:r>
              <a:rPr lang="en-US" sz="1600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 t y  -  S e r v </a:t>
            </a:r>
            <a:r>
              <a:rPr lang="en-US" sz="1600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 c e  -  E x c e l </a:t>
            </a:r>
            <a:r>
              <a:rPr lang="en-US" sz="1600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b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5F3C23-87B4-4153-89EB-3EAE9EF5085C}" type="datetime3">
              <a:rPr lang="en-US" sz="1800" b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November 2016</a:t>
            </a:fld>
            <a:endParaRPr lang="en-US" sz="1800" b="0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96369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46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 b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77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DpCsVVgPA" TargetMode="External"/><Relationship Id="rId2" Type="http://schemas.openxmlformats.org/officeDocument/2006/relationships/hyperlink" Target="https://www.youtube.com/watch?v=CaiIZI1oe40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stic.niu.edu/aliasing-movie.gi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Visio_Drawing2.vsdx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Visio_Drawing3.vsdx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aximintegrated.com/en/app-notes/index.mvp/id/1080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Analog to Digital Conversion (ADC)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Digital to Analog Conversion (DAC)</a:t>
            </a: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algn="l"/>
            <a:r>
              <a:rPr lang="en-US" sz="24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Lab#7 “prelab” due </a:t>
            </a:r>
            <a:r>
              <a:rPr lang="en-US" sz="2000" u="sng" dirty="0" smtClean="0">
                <a:solidFill>
                  <a:srgbClr val="FF0000"/>
                </a:solidFill>
              </a:rPr>
              <a:t>BOC</a:t>
            </a:r>
            <a:r>
              <a:rPr lang="en-US" sz="2000" dirty="0" smtClean="0">
                <a:solidFill>
                  <a:srgbClr val="0070C0"/>
                </a:solidFill>
              </a:rPr>
              <a:t> lesson 37 </a:t>
            </a:r>
          </a:p>
          <a:p>
            <a:pPr lvl="1" algn="l"/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Note ***Includes Schematic and </a:t>
            </a:r>
            <a:r>
              <a:rPr lang="en-US" sz="2000" b="1" dirty="0" err="1" smtClean="0">
                <a:solidFill>
                  <a:srgbClr val="0070C0"/>
                </a:solidFill>
              </a:rPr>
              <a:t>Flowgraph</a:t>
            </a:r>
            <a:r>
              <a:rPr lang="en-US" sz="2000" b="1" dirty="0" smtClean="0">
                <a:solidFill>
                  <a:srgbClr val="0070C0"/>
                </a:solidFill>
              </a:rPr>
              <a:t>! </a:t>
            </a: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5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42252" y="2613025"/>
            <a:ext cx="853900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How does Analog to Digital Conversion Happen?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3276600"/>
            <a:ext cx="86868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Sampling</a:t>
            </a:r>
            <a:r>
              <a:rPr lang="en-US" sz="2800" dirty="0"/>
              <a:t>: </a:t>
            </a:r>
            <a:r>
              <a:rPr lang="en-US" sz="2800" dirty="0" smtClean="0"/>
              <a:t>Snapshots at discrete </a:t>
            </a:r>
            <a:r>
              <a:rPr lang="en-US" sz="2800" i="1" u="sng" dirty="0" smtClean="0">
                <a:solidFill>
                  <a:srgbClr val="66FF33"/>
                </a:solidFill>
              </a:rPr>
              <a:t>times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Quantization</a:t>
            </a:r>
            <a:r>
              <a:rPr lang="en-US" sz="2800" dirty="0"/>
              <a:t>:  </a:t>
            </a:r>
            <a:r>
              <a:rPr lang="en-US" sz="2800" dirty="0" smtClean="0"/>
              <a:t>Round to discrete voltage </a:t>
            </a:r>
            <a:r>
              <a:rPr lang="en-US" sz="2800" i="1" u="sng" dirty="0" smtClean="0">
                <a:solidFill>
                  <a:srgbClr val="66FF33"/>
                </a:solidFill>
              </a:rPr>
              <a:t>levels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Encoding</a:t>
            </a:r>
            <a:r>
              <a:rPr lang="en-US" sz="2800" dirty="0"/>
              <a:t>:  convert decimal </a:t>
            </a:r>
            <a:r>
              <a:rPr lang="en-US" sz="2800" dirty="0" smtClean="0"/>
              <a:t>levels to </a:t>
            </a:r>
            <a:r>
              <a:rPr lang="en-US" sz="2800" i="1" u="sng" dirty="0">
                <a:solidFill>
                  <a:srgbClr val="66FF33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9742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class score </a:t>
            </a:r>
            <a:r>
              <a:rPr lang="en-US" u="sng" dirty="0" smtClean="0"/>
              <a:t>right now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Prog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Final?</a:t>
            </a:r>
          </a:p>
          <a:p>
            <a:endParaRPr lang="en-US" dirty="0"/>
          </a:p>
          <a:p>
            <a:r>
              <a:rPr lang="en-US" dirty="0" smtClean="0"/>
              <a:t>An example </a:t>
            </a:r>
            <a:r>
              <a:rPr lang="en-US" u="sng" dirty="0" smtClean="0"/>
              <a:t>sampling rate</a:t>
            </a:r>
            <a:r>
              <a:rPr lang="en-US" dirty="0" smtClean="0"/>
              <a:t> could be every 5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6" y="533400"/>
            <a:ext cx="8229600" cy="1143000"/>
          </a:xfrm>
        </p:spPr>
        <p:txBody>
          <a:bodyPr/>
          <a:lstStyle/>
          <a:p>
            <a:r>
              <a:rPr lang="en-US" b="1" dirty="0"/>
              <a:t>Quantize into discrete </a:t>
            </a:r>
            <a:r>
              <a:rPr lang="en-US" b="1" dirty="0" smtClean="0"/>
              <a:t>grade levels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41165"/>
            <a:ext cx="8562975" cy="333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6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Grade Levels into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905000"/>
            <a:ext cx="4781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200579" y="2613025"/>
            <a:ext cx="3222357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ADC – The device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72497"/>
              </p:ext>
            </p:extLst>
          </p:nvPr>
        </p:nvGraphicFramePr>
        <p:xfrm>
          <a:off x="1295400" y="3678238"/>
          <a:ext cx="6021388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3" imgW="3284287" imgH="3477638" progId="Visio.Drawing.11">
                  <p:embed/>
                </p:oleObj>
              </mc:Choice>
              <mc:Fallback>
                <p:oleObj name="Visio" r:id="rId3" imgW="3284287" imgH="34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78238"/>
                        <a:ext cx="6021388" cy="538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075173" y="25400"/>
            <a:ext cx="49936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 Steps of the </a:t>
            </a:r>
          </a:p>
          <a:p>
            <a:pPr algn="ctr"/>
            <a:r>
              <a:rPr lang="en-US" sz="54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ADC Process?</a:t>
            </a:r>
            <a:endParaRPr lang="en-US" sz="54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8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01819"/>
              </p:ext>
            </p:extLst>
          </p:nvPr>
        </p:nvGraphicFramePr>
        <p:xfrm>
          <a:off x="1600200" y="2362200"/>
          <a:ext cx="583088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Acrobat Document" r:id="rId3" imgW="4828680" imgH="3716640" progId="AcroExch.Document.7">
                  <p:embed/>
                </p:oleObj>
              </mc:Choice>
              <mc:Fallback>
                <p:oleObj name="Acrobat Document" r:id="rId3" imgW="4828680" imgH="371664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83088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11391" y="0"/>
            <a:ext cx="3600666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smtClean="0"/>
              <a:t>Analog Signal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8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840788"/>
              </p:ext>
            </p:extLst>
          </p:nvPr>
        </p:nvGraphicFramePr>
        <p:xfrm>
          <a:off x="1600200" y="2313432"/>
          <a:ext cx="5892497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Acrobat Document" r:id="rId3" imgW="3619474" imgH="2790619" progId="AcroExch.Document.7">
                  <p:embed/>
                </p:oleObj>
              </mc:Choice>
              <mc:Fallback>
                <p:oleObj name="Acrobat Document" r:id="rId3" imgW="3619474" imgH="279061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313432"/>
                        <a:ext cx="5892497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-127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1) </a:t>
            </a:r>
            <a:r>
              <a:rPr lang="en-US" u="sng" kern="0" dirty="0" smtClean="0"/>
              <a:t>Sample</a:t>
            </a:r>
            <a:r>
              <a:rPr lang="en-US" kern="0" dirty="0" smtClean="0"/>
              <a:t> at uniform intervals</a:t>
            </a:r>
            <a:endParaRPr lang="en-US" kern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27091" y="2362200"/>
            <a:ext cx="5471011" cy="2533710"/>
            <a:chOff x="2127091" y="2362200"/>
            <a:chExt cx="5471011" cy="2533710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2362200"/>
              <a:ext cx="39405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Capture Voltages at 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Sampled “snapshots”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27091" y="4495800"/>
              <a:ext cx="4172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</a:rPr>
                <a:t>T</a:t>
              </a:r>
              <a:r>
                <a:rPr lang="en-US" sz="2000" baseline="-25000" dirty="0" err="1" smtClean="0">
                  <a:solidFill>
                    <a:srgbClr val="0000FF"/>
                  </a:solidFill>
                </a:rPr>
                <a:t>s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04437" y="4495800"/>
              <a:ext cx="559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2T</a:t>
              </a:r>
              <a:r>
                <a:rPr lang="en-US" sz="2000" baseline="-25000" dirty="0" smtClean="0">
                  <a:solidFill>
                    <a:srgbClr val="0000FF"/>
                  </a:solidFill>
                </a:rPr>
                <a:t>s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4398" y="4495800"/>
              <a:ext cx="559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3T</a:t>
              </a:r>
              <a:r>
                <a:rPr lang="en-US" sz="2000" baseline="-25000" dirty="0" smtClean="0">
                  <a:solidFill>
                    <a:srgbClr val="0000FF"/>
                  </a:solidFill>
                </a:rPr>
                <a:t>s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568672" y="3591580"/>
            <a:ext cx="1499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err="1" smtClean="0"/>
              <a:t>T</a:t>
            </a:r>
            <a:r>
              <a:rPr lang="en-US" kern="0" baseline="-25000" dirty="0" err="1" smtClean="0"/>
              <a:t>s</a:t>
            </a:r>
            <a:r>
              <a:rPr lang="en-US" kern="0" dirty="0" smtClean="0"/>
              <a:t> = 1/</a:t>
            </a:r>
            <a:r>
              <a:rPr lang="en-US" kern="0" dirty="0" err="1" smtClean="0"/>
              <a:t>f</a:t>
            </a:r>
            <a:r>
              <a:rPr lang="en-US" kern="0" baseline="-25000" dirty="0" err="1" smtClean="0"/>
              <a:t>s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16539" y="5892800"/>
            <a:ext cx="4782078" cy="1004907"/>
            <a:chOff x="1916539" y="5892800"/>
            <a:chExt cx="4782078" cy="1004907"/>
          </a:xfrm>
        </p:grpSpPr>
        <p:sp>
          <p:nvSpPr>
            <p:cNvPr id="11" name="Rectangle 10"/>
            <p:cNvSpPr/>
            <p:nvPr/>
          </p:nvSpPr>
          <p:spPr>
            <a:xfrm>
              <a:off x="1916539" y="5943600"/>
              <a:ext cx="478207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FF0000"/>
                  </a:solidFill>
                </a:rPr>
                <a:t>Potential Error:  </a:t>
              </a:r>
            </a:p>
            <a:p>
              <a:pPr algn="l"/>
              <a:r>
                <a:rPr lang="en-US" dirty="0" smtClean="0">
                  <a:solidFill>
                    <a:srgbClr val="FF0000"/>
                  </a:solidFill>
                </a:rPr>
                <a:t>Changes between samples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5702300" y="5892800"/>
              <a:ext cx="457217" cy="546100"/>
            </a:xfrm>
            <a:custGeom>
              <a:avLst/>
              <a:gdLst>
                <a:gd name="connsiteX0" fmla="*/ 0 w 457217"/>
                <a:gd name="connsiteY0" fmla="*/ 419100 h 546100"/>
                <a:gd name="connsiteX1" fmla="*/ 63500 w 457217"/>
                <a:gd name="connsiteY1" fmla="*/ 444500 h 546100"/>
                <a:gd name="connsiteX2" fmla="*/ 101600 w 457217"/>
                <a:gd name="connsiteY2" fmla="*/ 469900 h 546100"/>
                <a:gd name="connsiteX3" fmla="*/ 139700 w 457217"/>
                <a:gd name="connsiteY3" fmla="*/ 482600 h 546100"/>
                <a:gd name="connsiteX4" fmla="*/ 254000 w 457217"/>
                <a:gd name="connsiteY4" fmla="*/ 546100 h 546100"/>
                <a:gd name="connsiteX5" fmla="*/ 279400 w 457217"/>
                <a:gd name="connsiteY5" fmla="*/ 469900 h 546100"/>
                <a:gd name="connsiteX6" fmla="*/ 292100 w 457217"/>
                <a:gd name="connsiteY6" fmla="*/ 431800 h 546100"/>
                <a:gd name="connsiteX7" fmla="*/ 330200 w 457217"/>
                <a:gd name="connsiteY7" fmla="*/ 406400 h 546100"/>
                <a:gd name="connsiteX8" fmla="*/ 368300 w 457217"/>
                <a:gd name="connsiteY8" fmla="*/ 292100 h 546100"/>
                <a:gd name="connsiteX9" fmla="*/ 381000 w 457217"/>
                <a:gd name="connsiteY9" fmla="*/ 254000 h 546100"/>
                <a:gd name="connsiteX10" fmla="*/ 406400 w 457217"/>
                <a:gd name="connsiteY10" fmla="*/ 139700 h 546100"/>
                <a:gd name="connsiteX11" fmla="*/ 431800 w 457217"/>
                <a:gd name="connsiteY11" fmla="*/ 101600 h 546100"/>
                <a:gd name="connsiteX12" fmla="*/ 444500 w 457217"/>
                <a:gd name="connsiteY12" fmla="*/ 63500 h 546100"/>
                <a:gd name="connsiteX13" fmla="*/ 457200 w 457217"/>
                <a:gd name="connsiteY13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17" h="546100">
                  <a:moveTo>
                    <a:pt x="0" y="419100"/>
                  </a:moveTo>
                  <a:cubicBezTo>
                    <a:pt x="21167" y="427567"/>
                    <a:pt x="43110" y="434305"/>
                    <a:pt x="63500" y="444500"/>
                  </a:cubicBezTo>
                  <a:cubicBezTo>
                    <a:pt x="77152" y="451326"/>
                    <a:pt x="87948" y="463074"/>
                    <a:pt x="101600" y="469900"/>
                  </a:cubicBezTo>
                  <a:cubicBezTo>
                    <a:pt x="113574" y="475887"/>
                    <a:pt x="127998" y="476099"/>
                    <a:pt x="139700" y="482600"/>
                  </a:cubicBezTo>
                  <a:cubicBezTo>
                    <a:pt x="270708" y="555382"/>
                    <a:pt x="167789" y="517363"/>
                    <a:pt x="254000" y="546100"/>
                  </a:cubicBezTo>
                  <a:lnTo>
                    <a:pt x="279400" y="469900"/>
                  </a:lnTo>
                  <a:cubicBezTo>
                    <a:pt x="283633" y="457200"/>
                    <a:pt x="280961" y="439226"/>
                    <a:pt x="292100" y="431800"/>
                  </a:cubicBezTo>
                  <a:lnTo>
                    <a:pt x="330200" y="406400"/>
                  </a:lnTo>
                  <a:lnTo>
                    <a:pt x="368300" y="292100"/>
                  </a:lnTo>
                  <a:cubicBezTo>
                    <a:pt x="372533" y="279400"/>
                    <a:pt x="378799" y="267205"/>
                    <a:pt x="381000" y="254000"/>
                  </a:cubicBezTo>
                  <a:cubicBezTo>
                    <a:pt x="385878" y="224734"/>
                    <a:pt x="390768" y="170964"/>
                    <a:pt x="406400" y="139700"/>
                  </a:cubicBezTo>
                  <a:cubicBezTo>
                    <a:pt x="413226" y="126048"/>
                    <a:pt x="424974" y="115252"/>
                    <a:pt x="431800" y="101600"/>
                  </a:cubicBezTo>
                  <a:cubicBezTo>
                    <a:pt x="437787" y="89626"/>
                    <a:pt x="440822" y="76372"/>
                    <a:pt x="444500" y="63500"/>
                  </a:cubicBezTo>
                  <a:cubicBezTo>
                    <a:pt x="458227" y="15456"/>
                    <a:pt x="457200" y="28490"/>
                    <a:pt x="457200" y="0"/>
                  </a:cubicBez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smtClean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6400" y="4508500"/>
            <a:ext cx="327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0</a:t>
            </a:r>
            <a:endParaRPr lang="en-US" sz="20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-711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2) </a:t>
            </a:r>
            <a:r>
              <a:rPr lang="en-US" u="sng" kern="0" dirty="0" smtClean="0"/>
              <a:t>Quantize</a:t>
            </a:r>
            <a:r>
              <a:rPr lang="en-US" kern="0" dirty="0" smtClean="0"/>
              <a:t> into discrete voltage levels</a:t>
            </a:r>
            <a:endParaRPr lang="en-US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219200" y="2286000"/>
            <a:ext cx="378676" cy="4347865"/>
            <a:chOff x="1232587" y="2590800"/>
            <a:chExt cx="378676" cy="4347865"/>
          </a:xfrm>
        </p:grpSpPr>
        <p:sp>
          <p:nvSpPr>
            <p:cNvPr id="8" name="TextBox 7"/>
            <p:cNvSpPr txBox="1"/>
            <p:nvPr/>
          </p:nvSpPr>
          <p:spPr>
            <a:xfrm>
              <a:off x="1232587" y="6477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8617" y="5922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2027" y="53614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2027" y="4800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5075" y="42672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5075" y="3657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5075" y="31197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5075" y="2590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05126"/>
              </p:ext>
            </p:extLst>
          </p:nvPr>
        </p:nvGraphicFramePr>
        <p:xfrm>
          <a:off x="1586813" y="2095500"/>
          <a:ext cx="6327775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Acrobat Document" r:id="rId3" imgW="5273280" imgH="3716640" progId="AcroExch.Document.7">
                  <p:embed/>
                </p:oleObj>
              </mc:Choice>
              <mc:Fallback>
                <p:oleObj name="Acrobat Document" r:id="rId3" imgW="5273280" imgH="371664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813" y="2095500"/>
                        <a:ext cx="6327775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7454213" y="1981200"/>
            <a:ext cx="609600" cy="45720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25213" y="2133600"/>
            <a:ext cx="2361544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Introduces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Quantization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91813" y="2449563"/>
            <a:ext cx="152400" cy="979437"/>
            <a:chOff x="3810000" y="2754363"/>
            <a:chExt cx="152400" cy="97943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3886200" y="2754363"/>
              <a:ext cx="0" cy="298102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810000" y="3052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3886200" y="3433465"/>
              <a:ext cx="0" cy="30033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810000" y="3433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094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10720"/>
              </p:ext>
            </p:extLst>
          </p:nvPr>
        </p:nvGraphicFramePr>
        <p:xfrm>
          <a:off x="1600200" y="2057400"/>
          <a:ext cx="6324600" cy="474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057400"/>
                        <a:ext cx="6324600" cy="474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40602" y="2232641"/>
            <a:ext cx="362646" cy="4347865"/>
            <a:chOff x="1240602" y="2590800"/>
            <a:chExt cx="362646" cy="4347865"/>
          </a:xfrm>
        </p:grpSpPr>
        <p:sp>
          <p:nvSpPr>
            <p:cNvPr id="7" name="TextBox 6"/>
            <p:cNvSpPr txBox="1"/>
            <p:nvPr/>
          </p:nvSpPr>
          <p:spPr>
            <a:xfrm>
              <a:off x="1240602" y="6477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46632" y="59222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042" y="53614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042" y="4800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3090" y="42672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63090" y="3657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090" y="31197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3090" y="25908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7</a:t>
              </a:r>
              <a:endParaRPr lang="en-US" sz="2400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513549" y="4225509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328" y="4225509"/>
            <a:ext cx="54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89052" y="4225509"/>
            <a:ext cx="54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8397" y="4225509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7344" y="42255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101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19449" y="3756641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7936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84516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82076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5912" y="375664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010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48017" y="3756641"/>
            <a:ext cx="55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011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b="1" kern="0" dirty="0" smtClean="0"/>
              <a:t>3) </a:t>
            </a:r>
            <a:r>
              <a:rPr lang="en-US" b="1" u="sng" kern="0" dirty="0" smtClean="0"/>
              <a:t>Encode</a:t>
            </a:r>
            <a:r>
              <a:rPr lang="en-US" b="1" kern="0" dirty="0" smtClean="0"/>
              <a:t> Levels as Binary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6724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from 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07786"/>
              </p:ext>
            </p:extLst>
          </p:nvPr>
        </p:nvGraphicFramePr>
        <p:xfrm>
          <a:off x="1566817" y="1676400"/>
          <a:ext cx="6205583" cy="465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6817" y="1676400"/>
                        <a:ext cx="6205583" cy="465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7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Analog to Digi Conversion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9" y="2514600"/>
            <a:ext cx="3657600" cy="40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7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DAC Output = Digital!</a:t>
            </a:r>
            <a:endParaRPr lang="en-US" kern="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29214"/>
              </p:ext>
            </p:extLst>
          </p:nvPr>
        </p:nvGraphicFramePr>
        <p:xfrm>
          <a:off x="1375569" y="1676400"/>
          <a:ext cx="6392862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Acrobat Document" r:id="rId3" imgW="4028834" imgH="2981183" progId="Acrobat.Document.11">
                  <p:embed/>
                </p:oleObj>
              </mc:Choice>
              <mc:Fallback>
                <p:oleObj name="Acrobat Document" r:id="rId3" imgW="4028834" imgH="2981183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69" y="1676400"/>
                        <a:ext cx="6392862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715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 bwMode="auto">
          <a:xfrm flipV="1">
            <a:off x="914400" y="2352020"/>
            <a:ext cx="0" cy="3210580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27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 smooth signal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03540"/>
              </p:ext>
            </p:extLst>
          </p:nvPr>
        </p:nvGraphicFramePr>
        <p:xfrm>
          <a:off x="1600200" y="1600200"/>
          <a:ext cx="6324600" cy="474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00200"/>
                        <a:ext cx="6324600" cy="4747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0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268605"/>
              </p:ext>
            </p:extLst>
          </p:nvPr>
        </p:nvGraphicFramePr>
        <p:xfrm>
          <a:off x="1600199" y="1600200"/>
          <a:ext cx="629416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Acrobat Document" r:id="rId3" imgW="3971896" imgH="2981183" progId="AcroExch.Document.7">
                  <p:embed/>
                </p:oleObj>
              </mc:Choice>
              <mc:Fallback>
                <p:oleObj name="Acrobat Document" r:id="rId3" imgW="3971896" imgH="29811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199" y="1600200"/>
                        <a:ext cx="6294169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7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frequency 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too slow</a:t>
            </a:r>
          </a:p>
          <a:p>
            <a:pPr lvl="1"/>
            <a:r>
              <a:rPr lang="en-US" b="1" u="sng" dirty="0" smtClean="0"/>
              <a:t>Aliasing</a:t>
            </a:r>
          </a:p>
          <a:p>
            <a:pPr lvl="1"/>
            <a:endParaRPr lang="en-US" b="1" u="sng" dirty="0" smtClean="0"/>
          </a:p>
          <a:p>
            <a:r>
              <a:rPr lang="en-US" dirty="0" smtClean="0"/>
              <a:t>Sample too fast???</a:t>
            </a:r>
          </a:p>
          <a:p>
            <a:pPr lvl="1"/>
            <a:r>
              <a:rPr lang="en-US" dirty="0" smtClean="0"/>
              <a:t>Hardware limitations</a:t>
            </a:r>
          </a:p>
          <a:p>
            <a:pPr lvl="2"/>
            <a:r>
              <a:rPr lang="en-US" dirty="0" smtClean="0"/>
              <a:t>max sampling rate of Real-time signal</a:t>
            </a:r>
          </a:p>
          <a:p>
            <a:pPr lvl="2"/>
            <a:r>
              <a:rPr lang="en-US" b="1" dirty="0" smtClean="0"/>
              <a:t>Available </a:t>
            </a:r>
            <a:r>
              <a:rPr lang="en-US" b="1" u="sng" dirty="0" smtClean="0"/>
              <a:t>memory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2"/>
              </a:rPr>
              <a:t>https://www.youtube.com/watch?v=CaiIZI1oe40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3"/>
              </a:rPr>
              <a:t>https://</a:t>
            </a:r>
            <a:r>
              <a:rPr lang="en-US" b="1" u="sng" dirty="0" smtClean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3"/>
              </a:rPr>
              <a:t>www.youtube.com/watch?v=smDpCsVVgPA</a:t>
            </a:r>
            <a:endParaRPr lang="en-US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exactly in step with blade rotation</a:t>
            </a:r>
          </a:p>
          <a:p>
            <a:r>
              <a:rPr lang="en-US" dirty="0" smtClean="0"/>
              <a:t>Car wheels going backward on TV</a:t>
            </a:r>
          </a:p>
          <a:p>
            <a:r>
              <a:rPr lang="en-US" dirty="0" smtClean="0"/>
              <a:t>Must sample “fast enough” to avoid this</a:t>
            </a:r>
          </a:p>
        </p:txBody>
      </p:sp>
    </p:spTree>
    <p:extLst>
      <p:ext uri="{BB962C8B-B14F-4D97-AF65-F5344CB8AC3E}">
        <p14:creationId xmlns:p14="http://schemas.microsoft.com/office/powerpoint/2010/main" val="56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aseline="-25000" dirty="0" smtClean="0"/>
              <a:t> </a:t>
            </a:r>
            <a:endParaRPr lang="en-US" sz="4800" baseline="-2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315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FFFF00"/>
                </a:solidFill>
              </a:rPr>
              <a:t>Nyquist</a:t>
            </a:r>
            <a:r>
              <a:rPr lang="en-US" dirty="0" smtClean="0">
                <a:solidFill>
                  <a:srgbClr val="FFFF00"/>
                </a:solidFill>
              </a:rPr>
              <a:t> Sampling Rate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err="1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 = 2 </a:t>
            </a:r>
            <a:r>
              <a:rPr lang="en-US" baseline="-6000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err="1" smtClean="0">
                <a:solidFill>
                  <a:srgbClr val="FFFF00"/>
                </a:solidFill>
              </a:rPr>
              <a:t>high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8100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To avoid aliasing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400" dirty="0" err="1" smtClean="0">
                <a:solidFill>
                  <a:srgbClr val="FFFF00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FFFF00"/>
                </a:solidFill>
              </a:rPr>
              <a:t>sample</a:t>
            </a:r>
            <a:r>
              <a:rPr lang="en-US" sz="4400" dirty="0" smtClean="0">
                <a:solidFill>
                  <a:srgbClr val="FFFF00"/>
                </a:solidFill>
              </a:rPr>
              <a:t> &gt; 2 </a:t>
            </a:r>
            <a:r>
              <a:rPr lang="en-US" sz="4400" baseline="-12000" dirty="0" smtClean="0">
                <a:solidFill>
                  <a:srgbClr val="FFFF00"/>
                </a:solidFill>
              </a:rPr>
              <a:t>*</a:t>
            </a:r>
            <a:r>
              <a:rPr lang="en-US" sz="4400" dirty="0" smtClean="0">
                <a:solidFill>
                  <a:srgbClr val="FFFF00"/>
                </a:solidFill>
              </a:rPr>
              <a:t> </a:t>
            </a:r>
            <a:r>
              <a:rPr lang="en-US" sz="4400" dirty="0" err="1" smtClean="0">
                <a:solidFill>
                  <a:srgbClr val="FFFF00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FFFF00"/>
                </a:solidFill>
              </a:rPr>
              <a:t>high</a:t>
            </a:r>
            <a:endParaRPr lang="en-US" sz="4400" baseline="-250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61722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://www.kostic.niu.edu/aliasing-movie.gif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-711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Quantize into discrete voltage levels</a:t>
            </a:r>
            <a:endParaRPr lang="en-US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1232587" y="2362200"/>
            <a:ext cx="378676" cy="4347865"/>
            <a:chOff x="1232587" y="2590800"/>
            <a:chExt cx="378676" cy="4347865"/>
          </a:xfrm>
        </p:grpSpPr>
        <p:sp>
          <p:nvSpPr>
            <p:cNvPr id="8" name="TextBox 7"/>
            <p:cNvSpPr txBox="1"/>
            <p:nvPr/>
          </p:nvSpPr>
          <p:spPr>
            <a:xfrm>
              <a:off x="1232587" y="64770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38617" y="59222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2027" y="53614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2027" y="4800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5075" y="42672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5075" y="36576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5075" y="31197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5075" y="2590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sz="2400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34490"/>
              </p:ext>
            </p:extLst>
          </p:nvPr>
        </p:nvGraphicFramePr>
        <p:xfrm>
          <a:off x="1600200" y="2400300"/>
          <a:ext cx="6327775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Acrobat Document" r:id="rId3" imgW="5273280" imgH="3716640" progId="AcroExch.Document.7">
                  <p:embed/>
                </p:oleObj>
              </mc:Choice>
              <mc:Fallback>
                <p:oleObj name="Acrobat Document" r:id="rId3" imgW="5273280" imgH="371664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00300"/>
                        <a:ext cx="6327775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7467600" y="2286000"/>
            <a:ext cx="609600" cy="45720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2438400"/>
            <a:ext cx="2361544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Introduces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Quantization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05200" y="2754363"/>
            <a:ext cx="152400" cy="979437"/>
            <a:chOff x="3810000" y="2754363"/>
            <a:chExt cx="152400" cy="97943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3886200" y="2754363"/>
              <a:ext cx="0" cy="298102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810000" y="3052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3886200" y="3433465"/>
              <a:ext cx="0" cy="300335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810000" y="3433465"/>
              <a:ext cx="152400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57200" y="6351787"/>
            <a:ext cx="797875" cy="46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V</a:t>
            </a:r>
            <a:r>
              <a:rPr lang="en-US" sz="2000" baseline="-25000" dirty="0">
                <a:latin typeface="Calibri"/>
                <a:ea typeface="Calibri"/>
                <a:cs typeface="Times New Roman"/>
              </a:rPr>
              <a:t>MIN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34712" y="2128143"/>
            <a:ext cx="797875" cy="46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Calibri"/>
                <a:ea typeface="Calibri"/>
                <a:cs typeface="Times New Roman"/>
              </a:rPr>
              <a:t>V</a:t>
            </a:r>
            <a:r>
              <a:rPr lang="en-US" sz="2000" baseline="-25000" dirty="0" smtClean="0">
                <a:latin typeface="Calibri"/>
                <a:ea typeface="Calibri"/>
                <a:cs typeface="Times New Roman"/>
              </a:rPr>
              <a:t>MAX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02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 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536700"/>
                <a:ext cx="8131175" cy="2501900"/>
              </a:xfrm>
            </p:spPr>
            <p:txBody>
              <a:bodyPr/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max</a:t>
                </a:r>
                <a:r>
                  <a:rPr lang="en-US" dirty="0" smtClean="0"/>
                  <a:t>: Largest input that can be correctly converted</a:t>
                </a:r>
              </a:p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min</a:t>
                </a:r>
                <a:r>
                  <a:rPr lang="en-US" dirty="0" smtClean="0"/>
                  <a:t>: Smallest input that can be correctly converted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: Number of binary bits that will be used to encode data</a:t>
                </a:r>
              </a:p>
              <a:p>
                <a:r>
                  <a:rPr lang="en-US" dirty="0" smtClean="0"/>
                  <a:t>Quantization levels: 2</a:t>
                </a:r>
                <a:r>
                  <a:rPr lang="en-US" baseline="30000" dirty="0" smtClean="0"/>
                  <a:t>b</a:t>
                </a:r>
              </a:p>
              <a:p>
                <a:r>
                  <a:rPr lang="en-US" dirty="0" smtClean="0"/>
                  <a:t>Resolution: Smallest signal change that can be measured by A/D conversion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536700"/>
                <a:ext cx="8131175" cy="2501900"/>
              </a:xfrm>
              <a:blipFill rotWithShape="1">
                <a:blip r:embed="rId2"/>
                <a:stretch>
                  <a:fillRect l="-525" t="-1703" r="-150" b="-4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562600"/>
            <a:ext cx="7620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Arial"/>
              </a:rPr>
              <a:t>Important Note: Quantization (y-axis) and sampling (x-axis) are independent processes</a:t>
            </a:r>
          </a:p>
        </p:txBody>
      </p:sp>
    </p:spTree>
    <p:extLst>
      <p:ext uri="{BB962C8B-B14F-4D97-AF65-F5344CB8AC3E}">
        <p14:creationId xmlns:p14="http://schemas.microsoft.com/office/powerpoint/2010/main" val="35409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Tradeoff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166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858000" y="6324600"/>
            <a:ext cx="1981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2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10000"/>
          </a:xfrm>
        </p:spPr>
        <p:txBody>
          <a:bodyPr/>
          <a:lstStyle/>
          <a:p>
            <a:pPr lvl="0"/>
            <a:r>
              <a:rPr lang="en-US" sz="2800" b="1" dirty="0" smtClean="0"/>
              <a:t>Advantages/disadvantages </a:t>
            </a:r>
            <a:r>
              <a:rPr lang="en-US" sz="2800" b="1" dirty="0"/>
              <a:t>of digital </a:t>
            </a:r>
            <a:r>
              <a:rPr lang="en-US" sz="2800" b="1" dirty="0" smtClean="0"/>
              <a:t>signals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2800" b="1" dirty="0" smtClean="0"/>
              <a:t>Understand the following parameters and impacts in ADC systems:</a:t>
            </a:r>
          </a:p>
          <a:p>
            <a:pPr lvl="1"/>
            <a:r>
              <a:rPr lang="en-US" sz="2400" dirty="0"/>
              <a:t>Sampling </a:t>
            </a:r>
            <a:r>
              <a:rPr lang="en-US" sz="2400" dirty="0" smtClean="0"/>
              <a:t>rate</a:t>
            </a:r>
            <a:r>
              <a:rPr lang="en-US" sz="2400" dirty="0"/>
              <a:t>, </a:t>
            </a:r>
            <a:r>
              <a:rPr lang="en-US" sz="2400" dirty="0" smtClean="0"/>
              <a:t>voltage range, bits, and </a:t>
            </a:r>
            <a:r>
              <a:rPr lang="en-US" sz="2400" dirty="0"/>
              <a:t>resolution</a:t>
            </a:r>
          </a:p>
          <a:p>
            <a:endParaRPr lang="en-US" sz="1600" b="1" dirty="0" smtClean="0"/>
          </a:p>
          <a:p>
            <a:r>
              <a:rPr lang="en-US" sz="2800" b="1" dirty="0" smtClean="0"/>
              <a:t>Understand the </a:t>
            </a:r>
            <a:r>
              <a:rPr lang="en-US" sz="2800" b="1" dirty="0" smtClean="0">
                <a:solidFill>
                  <a:srgbClr val="0000FF"/>
                </a:solidFill>
              </a:rPr>
              <a:t>3 steps of ADC process</a:t>
            </a:r>
          </a:p>
          <a:p>
            <a:endParaRPr lang="en-US" sz="1600" dirty="0" smtClean="0"/>
          </a:p>
          <a:p>
            <a:r>
              <a:rPr lang="en-US" sz="2800" dirty="0" smtClean="0"/>
              <a:t>Understand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0000FF"/>
                </a:solidFill>
              </a:rPr>
              <a:t>3 </a:t>
            </a:r>
            <a:r>
              <a:rPr lang="en-US" sz="2800" dirty="0" smtClean="0">
                <a:solidFill>
                  <a:srgbClr val="0000FF"/>
                </a:solidFill>
              </a:rPr>
              <a:t>common ADC errors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 lvl="0"/>
            <a:r>
              <a:rPr lang="en-US" sz="2800" dirty="0"/>
              <a:t>Understand how to use the ADC on </a:t>
            </a:r>
            <a:r>
              <a:rPr lang="en-US" sz="2800" dirty="0" smtClean="0"/>
              <a:t>the MSP430</a:t>
            </a:r>
            <a:endParaRPr lang="en-US" sz="2800" dirty="0"/>
          </a:p>
          <a:p>
            <a:endParaRPr lang="en-US" sz="2600" b="1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en-US" sz="3600" dirty="0" smtClean="0"/>
              <a:t>Smaller</a:t>
            </a:r>
            <a:r>
              <a:rPr lang="en-US" sz="4000" dirty="0" smtClean="0"/>
              <a:t> Resolution = </a:t>
            </a:r>
            <a:r>
              <a:rPr lang="en-US" sz="6000" dirty="0" smtClean="0"/>
              <a:t>More</a:t>
            </a:r>
            <a:r>
              <a:rPr lang="en-US" sz="4000" dirty="0" smtClean="0"/>
              <a:t>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289"/>
            <a:ext cx="9144000" cy="547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137400" y="6324600"/>
            <a:ext cx="1981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59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is determined by the Analog to Digital Converter (ADC) not the input signal</a:t>
            </a:r>
          </a:p>
          <a:p>
            <a:r>
              <a:rPr lang="en-US" dirty="0" smtClean="0"/>
              <a:t>Smaller </a:t>
            </a:r>
            <a:r>
              <a:rPr lang="en-US" smtClean="0"/>
              <a:t>resolution is </a:t>
            </a:r>
            <a:r>
              <a:rPr lang="en-US" dirty="0" smtClean="0"/>
              <a:t>generally better</a:t>
            </a:r>
          </a:p>
          <a:p>
            <a:r>
              <a:rPr lang="en-US" dirty="0" smtClean="0"/>
              <a:t>Resolution units are volts/level</a:t>
            </a:r>
          </a:p>
          <a:p>
            <a:r>
              <a:rPr lang="en-US" dirty="0" smtClean="0"/>
              <a:t>Quantization throws away data and therefore induces error</a:t>
            </a:r>
          </a:p>
          <a:p>
            <a:pPr lvl="1"/>
            <a:r>
              <a:rPr lang="en-US" dirty="0" smtClean="0"/>
              <a:t>Max quantization error is equal to resolution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Quantization “Clips” any values outside </a:t>
            </a:r>
            <a:r>
              <a:rPr lang="en-US" i="1" dirty="0" err="1" smtClean="0">
                <a:solidFill>
                  <a:srgbClr val="0000FF"/>
                </a:solidFill>
              </a:rPr>
              <a:t>V</a:t>
            </a:r>
            <a:r>
              <a:rPr lang="en-US" i="1" baseline="-25000" dirty="0" err="1" smtClean="0">
                <a:solidFill>
                  <a:srgbClr val="0000FF"/>
                </a:solidFill>
              </a:rPr>
              <a:t>min</a:t>
            </a:r>
            <a:r>
              <a:rPr lang="en-US" i="1" dirty="0" smtClean="0">
                <a:solidFill>
                  <a:srgbClr val="0000FF"/>
                </a:solidFill>
              </a:rPr>
              <a:t> &amp; V</a:t>
            </a:r>
            <a:r>
              <a:rPr lang="en-US" i="1" baseline="-25000" dirty="0" smtClean="0">
                <a:solidFill>
                  <a:srgbClr val="0000FF"/>
                </a:solidFill>
              </a:rPr>
              <a:t>max</a:t>
            </a:r>
          </a:p>
          <a:p>
            <a:pPr lvl="1"/>
            <a:r>
              <a:rPr lang="en-US" dirty="0" smtClean="0"/>
              <a:t>How can we avoid clipping? </a:t>
            </a:r>
            <a:r>
              <a:rPr lang="en-US" sz="2000" i="1" dirty="0">
                <a:solidFill>
                  <a:srgbClr val="0000FF"/>
                </a:solidFill>
                <a:ea typeface="+mn-ea"/>
                <a:cs typeface="+mn-cs"/>
              </a:rPr>
              <a:t>Transducer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200579" y="2613025"/>
            <a:ext cx="3222357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ADC – The device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1258"/>
              </p:ext>
            </p:extLst>
          </p:nvPr>
        </p:nvGraphicFramePr>
        <p:xfrm>
          <a:off x="1295400" y="3678238"/>
          <a:ext cx="6021388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Visio" r:id="rId3" imgW="3284287" imgH="3477638" progId="Visio.Drawing.11">
                  <p:embed/>
                </p:oleObj>
              </mc:Choice>
              <mc:Fallback>
                <p:oleObj name="Visio" r:id="rId3" imgW="3284287" imgH="34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78238"/>
                        <a:ext cx="6021388" cy="538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60750"/>
              </p:ext>
            </p:extLst>
          </p:nvPr>
        </p:nvGraphicFramePr>
        <p:xfrm>
          <a:off x="1468934" y="3657600"/>
          <a:ext cx="6020842" cy="539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Visio" r:id="rId4" imgW="3284287" imgH="3477638" progId="Visio.Drawing.11">
                  <p:embed/>
                </p:oleObj>
              </mc:Choice>
              <mc:Fallback>
                <p:oleObj name="Visio" r:id="rId4" imgW="3284287" imgH="34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934" y="3657600"/>
                        <a:ext cx="6020842" cy="539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295400"/>
                <a:ext cx="9372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66FF33"/>
                    </a:solidFill>
                  </a:rPr>
                  <a:t>Given: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  v</a:t>
                </a:r>
                <a:r>
                  <a:rPr lang="en-US" b="1" baseline="-25000" dirty="0" smtClean="0">
                    <a:solidFill>
                      <a:srgbClr val="66FF33"/>
                    </a:solidFill>
                  </a:rPr>
                  <a:t>in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(t) = 4 + 4 cos (360</a:t>
                </a:r>
                <a:r>
                  <a:rPr lang="en-US" b="1" baseline="30000" dirty="0" smtClean="0">
                    <a:solidFill>
                      <a:srgbClr val="66FF33"/>
                    </a:solidFill>
                  </a:rPr>
                  <a:t>◦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 2k t) V, </a:t>
                </a:r>
                <a:br>
                  <a:rPr lang="en-US" b="1" dirty="0" smtClean="0">
                    <a:solidFill>
                      <a:srgbClr val="66FF33"/>
                    </a:solidFill>
                  </a:rPr>
                </a:br>
                <a:r>
                  <a:rPr lang="en-US" b="1" dirty="0" smtClean="0">
                    <a:solidFill>
                      <a:srgbClr val="66FF33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𝟐𝟎𝟎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𝒎𝑽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66FF33"/>
                        </a:solidFill>
                        <a:latin typeface="Cambria Math"/>
                      </a:rPr>
                      <m:t>𝒍𝒆𝒗𝒆𝒍</m:t>
                    </m:r>
                  </m:oMath>
                </a14:m>
                <a:r>
                  <a:rPr lang="en-US" b="1" dirty="0" smtClean="0">
                    <a:solidFill>
                      <a:srgbClr val="66FF33"/>
                    </a:solidFill>
                  </a:rPr>
                  <a:t> or better</a:t>
                </a:r>
                <a:br>
                  <a:rPr lang="en-US" b="1" dirty="0" smtClean="0">
                    <a:solidFill>
                      <a:srgbClr val="66FF33"/>
                    </a:solidFill>
                  </a:rPr>
                </a:br>
                <a:endParaRPr lang="en-US" b="1" dirty="0" smtClean="0">
                  <a:solidFill>
                    <a:srgbClr val="66FF33"/>
                  </a:solidFill>
                </a:endParaRPr>
              </a:p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66FF33"/>
                    </a:solidFill>
                  </a:rPr>
                  <a:t>Find:</a:t>
                </a:r>
                <a:r>
                  <a:rPr lang="en-US" b="1" dirty="0" smtClean="0">
                    <a:solidFill>
                      <a:srgbClr val="66FF33"/>
                    </a:solidFill>
                  </a:rPr>
                  <a:t>  A</a:t>
                </a:r>
                <a:r>
                  <a:rPr lang="en-US" sz="2800" b="1" dirty="0" smtClean="0">
                    <a:solidFill>
                      <a:srgbClr val="66FF33"/>
                    </a:solidFill>
                  </a:rPr>
                  <a:t>ppropriate ADC Parameters</a:t>
                </a:r>
                <a:r>
                  <a:rPr lang="en-US" sz="2800" b="1" dirty="0">
                    <a:solidFill>
                      <a:srgbClr val="66FF33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66FF33"/>
                    </a:solidFill>
                  </a:rPr>
                  <a:t>and resultant 		   QE</a:t>
                </a:r>
                <a:r>
                  <a:rPr lang="en-US" sz="2800" b="1" baseline="-25000" dirty="0" smtClean="0">
                    <a:solidFill>
                      <a:srgbClr val="66FF33"/>
                    </a:solidFill>
                  </a:rPr>
                  <a:t>MAX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295400"/>
                <a:ext cx="9372600" cy="5135563"/>
              </a:xfrm>
              <a:blipFill rotWithShape="1">
                <a:blip r:embed="rId6"/>
                <a:stretch>
                  <a:fillRect l="-1625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2332037"/>
            <a:ext cx="92202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rgbClr val="66FF33"/>
                </a:solidFill>
              </a:rPr>
              <a:t>Given:</a:t>
            </a:r>
            <a:r>
              <a:rPr lang="en-US" dirty="0" smtClean="0">
                <a:solidFill>
                  <a:srgbClr val="66FF33"/>
                </a:solidFill>
              </a:rPr>
              <a:t> v</a:t>
            </a:r>
            <a:r>
              <a:rPr lang="en-US" baseline="-25000" dirty="0" smtClean="0">
                <a:solidFill>
                  <a:srgbClr val="66FF33"/>
                </a:solidFill>
              </a:rPr>
              <a:t>in</a:t>
            </a:r>
            <a:r>
              <a:rPr lang="en-US" dirty="0" smtClean="0">
                <a:solidFill>
                  <a:srgbClr val="66FF33"/>
                </a:solidFill>
              </a:rPr>
              <a:t>(t) = 50 </a:t>
            </a:r>
            <a:r>
              <a:rPr lang="en-US" dirty="0" err="1" smtClean="0">
                <a:solidFill>
                  <a:srgbClr val="66FF33"/>
                </a:solidFill>
              </a:rPr>
              <a:t>cos</a:t>
            </a:r>
            <a:r>
              <a:rPr lang="en-US" dirty="0" smtClean="0">
                <a:solidFill>
                  <a:srgbClr val="66FF33"/>
                </a:solidFill>
              </a:rPr>
              <a:t> (360</a:t>
            </a:r>
            <a:r>
              <a:rPr lang="en-US" baseline="30000" dirty="0" smtClean="0">
                <a:solidFill>
                  <a:srgbClr val="66FF33"/>
                </a:solidFill>
              </a:rPr>
              <a:t>◦</a:t>
            </a:r>
            <a:r>
              <a:rPr lang="en-US" dirty="0" smtClean="0">
                <a:solidFill>
                  <a:srgbClr val="66FF33"/>
                </a:solidFill>
              </a:rPr>
              <a:t> 3k t) mV</a:t>
            </a:r>
            <a:br>
              <a:rPr lang="en-US" dirty="0" smtClean="0">
                <a:solidFill>
                  <a:srgbClr val="66FF33"/>
                </a:solidFill>
              </a:rPr>
            </a:br>
            <a:r>
              <a:rPr lang="en-US" dirty="0" smtClean="0">
                <a:solidFill>
                  <a:srgbClr val="66FF33"/>
                </a:solidFill>
              </a:rPr>
              <a:t>What are the issues here? </a:t>
            </a:r>
            <a:br>
              <a:rPr lang="en-US" dirty="0" smtClean="0">
                <a:solidFill>
                  <a:srgbClr val="66FF33"/>
                </a:solidFill>
              </a:rPr>
            </a:br>
            <a:r>
              <a:rPr lang="en-US" dirty="0" smtClean="0">
                <a:solidFill>
                  <a:srgbClr val="66FF33"/>
                </a:solidFill>
              </a:rPr>
              <a:t>How would you fix it?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3411"/>
              </p:ext>
            </p:extLst>
          </p:nvPr>
        </p:nvGraphicFramePr>
        <p:xfrm>
          <a:off x="5541963" y="3962400"/>
          <a:ext cx="3144837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Visio" r:id="rId5" imgW="2847978" imgH="1962137" progId="Visio.Drawing.15">
                  <p:embed/>
                </p:oleObj>
              </mc:Choice>
              <mc:Fallback>
                <p:oleObj name="Visio" r:id="rId5" imgW="2847978" imgH="196213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3962400"/>
                        <a:ext cx="3144837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20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2332037"/>
            <a:ext cx="92202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66FF33"/>
                </a:solidFill>
              </a:rPr>
              <a:t>Given:</a:t>
            </a:r>
            <a:r>
              <a:rPr lang="en-US" b="1" dirty="0" smtClean="0">
                <a:solidFill>
                  <a:srgbClr val="66FF33"/>
                </a:solidFill>
              </a:rPr>
              <a:t> v</a:t>
            </a:r>
            <a:r>
              <a:rPr lang="en-US" b="1" baseline="-25000" dirty="0" smtClean="0">
                <a:solidFill>
                  <a:srgbClr val="66FF33"/>
                </a:solidFill>
              </a:rPr>
              <a:t>in</a:t>
            </a:r>
            <a:r>
              <a:rPr lang="en-US" b="1" dirty="0" smtClean="0">
                <a:solidFill>
                  <a:srgbClr val="66FF33"/>
                </a:solidFill>
              </a:rPr>
              <a:t>(t) = 50 </a:t>
            </a:r>
            <a:r>
              <a:rPr lang="en-US" b="1" dirty="0" err="1" smtClean="0">
                <a:solidFill>
                  <a:srgbClr val="66FF33"/>
                </a:solidFill>
              </a:rPr>
              <a:t>cos</a:t>
            </a:r>
            <a:r>
              <a:rPr lang="en-US" b="1" dirty="0" smtClean="0">
                <a:solidFill>
                  <a:srgbClr val="66FF33"/>
                </a:solidFill>
              </a:rPr>
              <a:t> (360</a:t>
            </a:r>
            <a:r>
              <a:rPr lang="en-US" b="1" baseline="30000" dirty="0" smtClean="0">
                <a:solidFill>
                  <a:srgbClr val="66FF33"/>
                </a:solidFill>
              </a:rPr>
              <a:t>◦</a:t>
            </a:r>
            <a:r>
              <a:rPr lang="en-US" b="1" dirty="0" smtClean="0">
                <a:solidFill>
                  <a:srgbClr val="66FF33"/>
                </a:solidFill>
              </a:rPr>
              <a:t> 3k t) mV</a:t>
            </a:r>
            <a:br>
              <a:rPr lang="en-US" b="1" dirty="0" smtClean="0">
                <a:solidFill>
                  <a:srgbClr val="66FF33"/>
                </a:solidFill>
              </a:rPr>
            </a:br>
            <a:r>
              <a:rPr lang="en-US" b="1" dirty="0" smtClean="0">
                <a:solidFill>
                  <a:srgbClr val="66FF33"/>
                </a:solidFill>
              </a:rPr>
              <a:t>What are the issues here? </a:t>
            </a:r>
            <a:br>
              <a:rPr lang="en-US" b="1" dirty="0" smtClean="0">
                <a:solidFill>
                  <a:srgbClr val="66FF33"/>
                </a:solidFill>
              </a:rPr>
            </a:br>
            <a:r>
              <a:rPr lang="en-US" b="1" dirty="0" smtClean="0">
                <a:solidFill>
                  <a:srgbClr val="66FF33"/>
                </a:solidFill>
              </a:rPr>
              <a:t>How would you fix it?</a:t>
            </a:r>
            <a:endParaRPr lang="en-US" b="1" dirty="0">
              <a:solidFill>
                <a:srgbClr val="66FF33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26599"/>
              </p:ext>
            </p:extLst>
          </p:nvPr>
        </p:nvGraphicFramePr>
        <p:xfrm>
          <a:off x="578820" y="3962400"/>
          <a:ext cx="810798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Visio" r:id="rId5" imgW="7267553" imgH="2047824" progId="Visio.Drawing.15">
                  <p:embed/>
                </p:oleObj>
              </mc:Choice>
              <mc:Fallback>
                <p:oleObj name="Visio" r:id="rId5" imgW="7267553" imgH="204782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20" y="3962400"/>
                        <a:ext cx="810798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508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 Errors??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89100"/>
            <a:ext cx="5449888" cy="431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errors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951288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Aliasing </a:t>
            </a:r>
            <a:r>
              <a:rPr lang="en-US" sz="2400" dirty="0" smtClean="0"/>
              <a:t>(due to inadequate sampling rate)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Clipping</a:t>
            </a:r>
            <a:r>
              <a:rPr lang="en-US" sz="2400" dirty="0" smtClean="0"/>
              <a:t> (voltage exceeds input range of ADC)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Quantization error </a:t>
            </a:r>
            <a:r>
              <a:rPr lang="en-US" sz="2400" dirty="0" smtClean="0"/>
              <a:t>(inherent – can only be minimized)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Analog to Digi Errors??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135563"/>
          </a:xfrm>
        </p:spPr>
        <p:txBody>
          <a:bodyPr/>
          <a:lstStyle/>
          <a:p>
            <a:r>
              <a:rPr lang="en-US" dirty="0" smtClean="0"/>
              <a:t>How do you prevent </a:t>
            </a:r>
            <a:r>
              <a:rPr lang="en-US" dirty="0" smtClean="0">
                <a:solidFill>
                  <a:srgbClr val="66FF33"/>
                </a:solidFill>
              </a:rPr>
              <a:t>aliasing</a:t>
            </a:r>
            <a:r>
              <a:rPr lang="en-US" dirty="0" smtClean="0"/>
              <a:t> when using ADC?</a:t>
            </a:r>
          </a:p>
          <a:p>
            <a:pPr lvl="1"/>
            <a:r>
              <a:rPr lang="en-US" dirty="0" smtClean="0"/>
              <a:t>Anti-Aliasing filter!</a:t>
            </a:r>
            <a:endParaRPr lang="en-US" dirty="0"/>
          </a:p>
          <a:p>
            <a:r>
              <a:rPr lang="en-US" dirty="0" smtClean="0"/>
              <a:t>How can we minimize </a:t>
            </a:r>
            <a:r>
              <a:rPr lang="en-US" dirty="0" smtClean="0">
                <a:solidFill>
                  <a:srgbClr val="66FF33"/>
                </a:solidFill>
              </a:rPr>
              <a:t>Q.E.</a:t>
            </a:r>
            <a:r>
              <a:rPr lang="en-US" dirty="0" smtClean="0"/>
              <a:t>?  Prevent </a:t>
            </a:r>
            <a:r>
              <a:rPr lang="en-US" dirty="0" smtClean="0">
                <a:solidFill>
                  <a:srgbClr val="66FF33"/>
                </a:solidFill>
              </a:rPr>
              <a:t>Clipping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Fit the signal to the window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T</a:t>
            </a:r>
            <a:r>
              <a:rPr lang="en-US" dirty="0" smtClean="0"/>
              <a:t>rue or </a:t>
            </a:r>
            <a:r>
              <a:rPr lang="en-US" b="1" dirty="0" smtClean="0"/>
              <a:t>F</a:t>
            </a:r>
            <a:r>
              <a:rPr lang="en-US" dirty="0" smtClean="0"/>
              <a:t>alse?</a:t>
            </a:r>
          </a:p>
          <a:p>
            <a:pPr lvl="1"/>
            <a:r>
              <a:rPr lang="en-US" dirty="0" smtClean="0"/>
              <a:t>Quantization error can be eliminated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057400" y="4724400"/>
            <a:ext cx="1752600" cy="91440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4479355" y="-184664"/>
            <a:ext cx="184720" cy="3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 anchor="ctr">
            <a:spAutoFit/>
          </a:bodyPr>
          <a:lstStyle/>
          <a:p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2332037"/>
            <a:ext cx="92202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66FF33"/>
                </a:solidFill>
              </a:rPr>
              <a:t>Given:</a:t>
            </a:r>
            <a:r>
              <a:rPr lang="en-US" b="1" dirty="0" smtClean="0">
                <a:solidFill>
                  <a:srgbClr val="66FF33"/>
                </a:solidFill>
              </a:rPr>
              <a:t> v</a:t>
            </a:r>
            <a:r>
              <a:rPr lang="en-US" b="1" baseline="-25000" dirty="0" smtClean="0">
                <a:solidFill>
                  <a:srgbClr val="66FF33"/>
                </a:solidFill>
              </a:rPr>
              <a:t>in</a:t>
            </a:r>
            <a:r>
              <a:rPr lang="en-US" b="1" dirty="0" smtClean="0">
                <a:solidFill>
                  <a:srgbClr val="66FF33"/>
                </a:solidFill>
              </a:rPr>
              <a:t>(t) = 50 cos (360</a:t>
            </a:r>
            <a:r>
              <a:rPr lang="en-US" b="1" baseline="30000" dirty="0" smtClean="0">
                <a:solidFill>
                  <a:srgbClr val="66FF33"/>
                </a:solidFill>
              </a:rPr>
              <a:t>◦</a:t>
            </a:r>
            <a:r>
              <a:rPr lang="en-US" b="1" dirty="0" smtClean="0">
                <a:solidFill>
                  <a:srgbClr val="66FF33"/>
                </a:solidFill>
              </a:rPr>
              <a:t> 3k t) mV</a:t>
            </a:r>
            <a:br>
              <a:rPr lang="en-US" b="1" dirty="0" smtClean="0">
                <a:solidFill>
                  <a:srgbClr val="66FF33"/>
                </a:solidFill>
              </a:rPr>
            </a:br>
            <a:r>
              <a:rPr lang="en-US" b="1" dirty="0" smtClean="0">
                <a:solidFill>
                  <a:srgbClr val="66FF33"/>
                </a:solidFill>
              </a:rPr>
              <a:t>How to prevent aliasing???</a:t>
            </a:r>
            <a:endParaRPr lang="en-US" b="1" dirty="0">
              <a:solidFill>
                <a:srgbClr val="66FF33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42641"/>
              </p:ext>
            </p:extLst>
          </p:nvPr>
        </p:nvGraphicFramePr>
        <p:xfrm>
          <a:off x="578820" y="3962400"/>
          <a:ext cx="810798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Visio" r:id="rId5" imgW="7267618" imgH="2047986" progId="Visio.Drawing.15">
                  <p:embed/>
                </p:oleObj>
              </mc:Choice>
              <mc:Fallback>
                <p:oleObj name="Visio" r:id="rId5" imgW="7267618" imgH="204798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20" y="3962400"/>
                        <a:ext cx="810798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Anti-Aliasing filter to the rescue!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 rot="5400000">
            <a:off x="4397375" y="3718718"/>
            <a:ext cx="1143000" cy="609600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63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steps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951288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Sample</a:t>
            </a:r>
            <a:r>
              <a:rPr lang="en-US" sz="2400" dirty="0" smtClean="0"/>
              <a:t> (snapshot in time)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Quantize</a:t>
            </a:r>
            <a:r>
              <a:rPr lang="en-US" sz="2400" dirty="0" smtClean="0"/>
              <a:t> (assign voltage level)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Encode</a:t>
            </a:r>
            <a:r>
              <a:rPr lang="en-US" sz="2400" dirty="0" smtClean="0"/>
              <a:t> (convert to bits)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Sampling (time) and Resolution (voltage) are </a:t>
            </a:r>
            <a:r>
              <a:rPr lang="en-US" sz="2800" u="sng" dirty="0" smtClean="0">
                <a:solidFill>
                  <a:srgbClr val="0000FF"/>
                </a:solidFill>
              </a:rPr>
              <a:t>independent</a:t>
            </a:r>
            <a:endParaRPr lang="en-US" sz="2800" u="sng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36 TI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TI example code</a:t>
            </a:r>
          </a:p>
          <a:p>
            <a:pPr marL="0" indent="0">
              <a:buNone/>
            </a:pPr>
            <a:endParaRPr lang="en-US" sz="800" dirty="0">
              <a:latin typeface="Consolas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&lt;msp430g2553.h&gt;</a:t>
            </a:r>
          </a:p>
          <a:p>
            <a:pPr marL="0" indent="0">
              <a:buNone/>
            </a:pPr>
            <a:endParaRPr lang="en-US" sz="800" dirty="0">
              <a:latin typeface="Consolas"/>
            </a:endParaRPr>
          </a:p>
          <a:p>
            <a:pPr marL="0" indent="0">
              <a:buNone/>
            </a:pP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WDTCTL = WDTPW + WDTHOLD;              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Stop WDT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ADC10CTL0 = ADC10SHT_3 + ADC10ON + ADC10IE;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ADC10ON, interrupt enabled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ADC10CTL1 = INCH_4;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input A4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ADC10AE0 |= BIT4; 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P1.4 ADC Analog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enable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ADC10CTL1 |= ADC10SSEL1|ADC10SSEL0;               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Select SMCLK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P1DIR |= 0x01;    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Set P1.0 to output direction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800" dirty="0"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(1)</a:t>
            </a:r>
            <a:endParaRPr lang="en-US" sz="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ADC10CTL0 |= ENC + ADC10SC;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Sampling and conversion start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800" b="1" dirty="0" err="1">
                <a:solidFill>
                  <a:srgbClr val="642880"/>
                </a:solidFill>
                <a:latin typeface="Consolas"/>
              </a:rPr>
              <a:t>bis_SR_register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(CPUOFF + GIE);       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LPM0, ADC10_ISR will force exit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(ADC10MEM &lt; 0x1FF)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P1OUT &amp;= ~0x01;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Clear P1.0 LED off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P1OUT |= 0x01;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Set P1.0 LED 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endParaRPr lang="en-US" sz="800" dirty="0"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ADC10 interrupt service routine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vector=ADC10_VECTOR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ADC10_ISR(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800" b="1" dirty="0" err="1">
                <a:solidFill>
                  <a:srgbClr val="642880"/>
                </a:solidFill>
                <a:latin typeface="Consolas"/>
              </a:rPr>
              <a:t>bic_SR_register_on_exit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(CPUOFF);       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Clear CPUOFF bit from 0(SR)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10667" y="2006600"/>
            <a:ext cx="2988733" cy="1371600"/>
            <a:chOff x="4910667" y="2006600"/>
            <a:chExt cx="2988733" cy="1371600"/>
          </a:xfrm>
        </p:grpSpPr>
        <p:sp>
          <p:nvSpPr>
            <p:cNvPr id="4" name="Line Callout 1 3"/>
            <p:cNvSpPr/>
            <p:nvPr/>
          </p:nvSpPr>
          <p:spPr bwMode="auto">
            <a:xfrm>
              <a:off x="6485467" y="2468036"/>
              <a:ext cx="1413933" cy="461665"/>
            </a:xfrm>
            <a:prstGeom prst="borderCallout1">
              <a:avLst>
                <a:gd name="adj1" fmla="val 49185"/>
                <a:gd name="adj2" fmla="val 50"/>
                <a:gd name="adj3" fmla="val 48732"/>
                <a:gd name="adj4" fmla="val -61685"/>
              </a:avLst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Setup</a:t>
              </a:r>
            </a:p>
          </p:txBody>
        </p:sp>
        <p:sp>
          <p:nvSpPr>
            <p:cNvPr id="6" name="Right Brace 5"/>
            <p:cNvSpPr/>
            <p:nvPr/>
          </p:nvSpPr>
          <p:spPr bwMode="auto">
            <a:xfrm>
              <a:off x="4910667" y="2006600"/>
              <a:ext cx="711200" cy="13716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2400" b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</p:grpSp>
      <p:sp>
        <p:nvSpPr>
          <p:cNvPr id="7" name="Line Callout 1 6"/>
          <p:cNvSpPr/>
          <p:nvPr/>
        </p:nvSpPr>
        <p:spPr bwMode="auto">
          <a:xfrm>
            <a:off x="6155266" y="3255437"/>
            <a:ext cx="2768599" cy="830997"/>
          </a:xfrm>
          <a:prstGeom prst="borderCallout1">
            <a:avLst>
              <a:gd name="adj1" fmla="val 49185"/>
              <a:gd name="adj2" fmla="val 50"/>
              <a:gd name="adj3" fmla="val 49751"/>
              <a:gd name="adj4" fmla="val -39972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Sample, Quantize, and Encode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155265" y="4086434"/>
            <a:ext cx="2768599" cy="461665"/>
          </a:xfrm>
          <a:prstGeom prst="borderCallout1">
            <a:avLst>
              <a:gd name="adj1" fmla="val 49185"/>
              <a:gd name="adj2" fmla="val 50"/>
              <a:gd name="adj3" fmla="val -23607"/>
              <a:gd name="adj4" fmla="val -139666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Read Encoded Value</a:t>
            </a:r>
          </a:p>
        </p:txBody>
      </p:sp>
    </p:spTree>
    <p:extLst>
      <p:ext uri="{BB962C8B-B14F-4D97-AF65-F5344CB8AC3E}">
        <p14:creationId xmlns:p14="http://schemas.microsoft.com/office/powerpoint/2010/main" val="79250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ADC10CTL0 </a:t>
            </a:r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3" y="603348"/>
            <a:ext cx="5350934" cy="62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90169" y="3047999"/>
            <a:ext cx="6053632" cy="645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11421" y="5538906"/>
            <a:ext cx="760782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72203" y="5538906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14067" y="5538906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6051625"/>
            <a:ext cx="6053632" cy="4377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216401" y="5649920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490169" y="6489341"/>
            <a:ext cx="6053632" cy="3686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99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ADC10CTL0 Register Cont</a:t>
            </a:r>
            <a:r>
              <a:rPr lang="en-US" dirty="0"/>
              <a:t>.</a:t>
            </a:r>
          </a:p>
        </p:txBody>
      </p:sp>
      <p:pic>
        <p:nvPicPr>
          <p:cNvPr id="6146" name="Picture 2" descr="C:\Users\Jeffrey.Falkinburg\Documents\Courses\ECE382\Fall16\ECE382_Website_Fall_2016\notes\L36\ADC10CTL0-co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1549"/>
            <a:ext cx="7772400" cy="21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8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490169" y="1794935"/>
            <a:ext cx="6062098" cy="2057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16201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4487" y="5674378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216401" y="580232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317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 Cont</a:t>
            </a:r>
            <a:r>
              <a:rPr lang="en-US" dirty="0"/>
              <a:t>.</a:t>
            </a:r>
          </a:p>
        </p:txBody>
      </p:sp>
      <p:pic>
        <p:nvPicPr>
          <p:cNvPr id="7172" name="Picture 4" descr="C:\Users\Jeffrey.Falkinburg\Documents\Courses\ECE382\Fall16\ECE382_Website_Fall_2016\notes\L36\ADC10CTL1-co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4401"/>
            <a:ext cx="7772400" cy="157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" y="3953932"/>
            <a:ext cx="7910035" cy="28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827867" y="5446725"/>
            <a:ext cx="592667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1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ADC10AE0 Register</a:t>
            </a:r>
            <a:endParaRPr lang="en-US" dirty="0"/>
          </a:p>
        </p:txBody>
      </p:sp>
      <p:pic>
        <p:nvPicPr>
          <p:cNvPr id="8194" name="Picture 2" descr="C:\Users\Jeffrey.Falkinburg\Documents\Courses\ECE382\Fall16\ECE382_Website_Fall_2016\notes\L36\ADC10AE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73353"/>
            <a:ext cx="7772400" cy="19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P1.4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ADC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Analog enable</a:t>
            </a:r>
            <a:endParaRPr lang="en-US" sz="800" b="0" kern="0" dirty="0">
              <a:solidFill>
                <a:srgbClr val="3F7F5F"/>
              </a:solidFill>
              <a:latin typeface="Consolas"/>
              <a:sym typeface="Wingdings" pitchFamily="2" charset="2"/>
            </a:endParaRP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94487" y="5818317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216401" y="5946265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36618" y="3776132"/>
            <a:ext cx="7569182" cy="8466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67288" y="3124200"/>
            <a:ext cx="752312" cy="7130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64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8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481685" y="6138332"/>
            <a:ext cx="6062115" cy="6926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16201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4487" y="5970723"/>
            <a:ext cx="1497380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216401" y="6098671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53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(Sample, Quantize, &amp; Encode) 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04"/>
          <a:stretch/>
        </p:blipFill>
        <p:spPr bwMode="auto">
          <a:xfrm>
            <a:off x="1896533" y="603348"/>
            <a:ext cx="5350934" cy="13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791200" y="3904838"/>
            <a:ext cx="60113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78319" y="403278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Picture 2" descr="C:\Users\Jeffrey.Falkinburg\Documents\Courses\ECE382\Fall16\ECE382_Website_Fall_2016\notes\L36\ADC10CTL0-c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33" y="2102417"/>
            <a:ext cx="5300134" cy="146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90169" y="3048000"/>
            <a:ext cx="6053631" cy="5167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2675467"/>
            <a:ext cx="6053632" cy="37253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411421" y="3904838"/>
            <a:ext cx="379779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5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6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 Block Diagram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632640"/>
            <a:ext cx="5124450" cy="62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3352800" y="3027498"/>
            <a:ext cx="1424517" cy="89680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Successive-approximation-register(SAR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www.maximintegrated.com/en/app-notes/index.mvp/id/1080</a:t>
            </a:r>
            <a:endParaRPr lang="en-US" dirty="0" smtClean="0"/>
          </a:p>
          <a:p>
            <a:r>
              <a:rPr lang="en-US" sz="2000" dirty="0"/>
              <a:t>As the name implies, the SAR ADC basically implements a binary search algorithm. Therefore, while the internal circuitry may be running at several megahertz (MHz), the ADC sample rate is a fraction of that number due to the successive-approximation algorithm.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981450"/>
            <a:ext cx="4333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910012"/>
            <a:ext cx="3486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6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More </a:t>
            </a:r>
            <a:r>
              <a:rPr lang="en-US" dirty="0" smtClean="0"/>
              <a:t>BLUF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errors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951288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Aliasing </a:t>
            </a:r>
            <a:r>
              <a:rPr lang="en-US" sz="2400" dirty="0" smtClean="0"/>
              <a:t>(due to inadequate sampling rate)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Clipping</a:t>
            </a:r>
            <a:r>
              <a:rPr lang="en-US" sz="2400" dirty="0" smtClean="0"/>
              <a:t> (voltage exceeds input range of ADC)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Quantization error </a:t>
            </a:r>
            <a:r>
              <a:rPr lang="en-US" sz="2400" dirty="0" smtClean="0"/>
              <a:t>(inherent – can only be minimized)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(Disable CPU for Low Power)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pic>
        <p:nvPicPr>
          <p:cNvPr id="9218" name="Picture 2" descr="C:\Users\Jeffrey.Falkinburg\Documents\Courses\ECE382\Fall16\ECE382_Website_Fall_2016\notes\L36\ADC10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8" y="1888391"/>
            <a:ext cx="66484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135986" y="4227520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40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(Read Encoded Input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pic>
        <p:nvPicPr>
          <p:cNvPr id="9218" name="Picture 2" descr="C:\Users\Jeffrey.Falkinburg\Documents\Courses\ECE382\Fall16\ECE382_Website_Fall_2016\notes\L36\ADC10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8" y="1888391"/>
            <a:ext cx="66484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135986" y="4405327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98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LM34 </a:t>
            </a:r>
            <a:r>
              <a:rPr lang="en-US" smtClean="0"/>
              <a:t>Temperature Sensor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7812"/>
            <a:ext cx="7772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4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Temperature Schematic</a:t>
            </a:r>
            <a:endParaRPr lang="en-US" dirty="0"/>
          </a:p>
        </p:txBody>
      </p:sp>
      <p:pic>
        <p:nvPicPr>
          <p:cNvPr id="2052" name="Picture 4" descr="V:\Courses\ECE382\Fall 15\MSP430Thermome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47" y="629887"/>
            <a:ext cx="4764506" cy="62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ADC10CTL0 Register for LM34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3" y="603348"/>
            <a:ext cx="5350934" cy="62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90169" y="3047999"/>
            <a:ext cx="6053632" cy="645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6051625"/>
            <a:ext cx="6053632" cy="4377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90169" y="6489341"/>
            <a:ext cx="6053632" cy="3686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7518" y="1843206"/>
            <a:ext cx="528531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33363" algn="l"/>
                <a:tab pos="457200" algn="l"/>
                <a:tab pos="690563" algn="l"/>
                <a:tab pos="2398713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ADC10CTL0 |= SREF_1 | ADC10SHT_3 | ADC10ON | REFON | ADC10IE;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075930" y="1826510"/>
            <a:ext cx="760782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36712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26251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252260" y="1941054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0417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90169" y="1862256"/>
            <a:ext cx="6053631" cy="11762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336407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90170" y="5334000"/>
            <a:ext cx="6053632" cy="717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6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8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490170" y="5093491"/>
            <a:ext cx="6062098" cy="10787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16201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39734" y="6274046"/>
            <a:ext cx="450426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0" algn="l"/>
                <a:tab pos="2398713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ADC10CTL1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|= INCH_4 | ADC10DIV_7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input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A4,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Div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by 8</a:t>
            </a:r>
            <a:endParaRPr lang="en-US" sz="8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46800" y="6257278"/>
            <a:ext cx="838200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343400" y="638522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490169" y="1794935"/>
            <a:ext cx="6062098" cy="2057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638800" y="6248400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07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</a:t>
            </a:r>
            <a:endParaRPr lang="en-US" dirty="0"/>
          </a:p>
        </p:txBody>
      </p:sp>
      <p:pic>
        <p:nvPicPr>
          <p:cNvPr id="3075" name="Picture 3" descr="C:\Users\Jeffrey.Falkinburg\Documents\Courses\ECE382\Fall16\ECE382_Website_Fall_2016\notes\L36\AT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1893"/>
            <a:ext cx="7772400" cy="43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50" y="2409825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1.5V=</a:t>
            </a:r>
            <a:endParaRPr lang="en-US" sz="2400" b="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50" y="3023890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0V=</a:t>
            </a:r>
            <a:endParaRPr lang="en-US" sz="2400" b="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</a:t>
            </a:r>
            <a:endParaRPr lang="en-US" dirty="0"/>
          </a:p>
        </p:txBody>
      </p:sp>
      <p:pic>
        <p:nvPicPr>
          <p:cNvPr id="4100" name="Picture 4" descr="C:\Users\Jeffrey.Falkinburg\Documents\Courses\ECE382\Fall16\ECE382_Website_Fall_2016\notes\L36\D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2879"/>
            <a:ext cx="7772400" cy="44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10000"/>
          </a:xfrm>
        </p:spPr>
        <p:txBody>
          <a:bodyPr/>
          <a:lstStyle/>
          <a:p>
            <a:pPr lvl="0"/>
            <a:r>
              <a:rPr lang="en-US" sz="2800" b="1" dirty="0" smtClean="0"/>
              <a:t>Advantages/disadvantages of digital signals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2800" b="1" dirty="0" smtClean="0"/>
              <a:t>Understand the following parameters and impacts in ADC systems:</a:t>
            </a:r>
          </a:p>
          <a:p>
            <a:pPr lvl="1"/>
            <a:r>
              <a:rPr lang="en-US" sz="2400" dirty="0" smtClean="0"/>
              <a:t>Sampling rate, voltage range, bits, and resolution</a:t>
            </a:r>
          </a:p>
          <a:p>
            <a:endParaRPr lang="en-US" sz="1600" b="1" dirty="0" smtClean="0"/>
          </a:p>
          <a:p>
            <a:r>
              <a:rPr lang="en-US" sz="2800" b="1" dirty="0" smtClean="0"/>
              <a:t>Understand the </a:t>
            </a:r>
            <a:r>
              <a:rPr lang="en-US" sz="2800" b="1" dirty="0" smtClean="0">
                <a:solidFill>
                  <a:srgbClr val="0000FF"/>
                </a:solidFill>
              </a:rPr>
              <a:t>3 steps of ADC process</a:t>
            </a:r>
          </a:p>
          <a:p>
            <a:endParaRPr lang="en-US" sz="1600" dirty="0" smtClean="0"/>
          </a:p>
          <a:p>
            <a:r>
              <a:rPr lang="en-US" sz="2800" dirty="0" smtClean="0"/>
              <a:t>Understand the </a:t>
            </a:r>
            <a:r>
              <a:rPr lang="en-US" sz="2800" dirty="0" smtClean="0">
                <a:solidFill>
                  <a:srgbClr val="0000FF"/>
                </a:solidFill>
              </a:rPr>
              <a:t>3 common ADC errors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 lvl="0"/>
            <a:r>
              <a:rPr lang="en-US" sz="2800" dirty="0" smtClean="0"/>
              <a:t>Understand </a:t>
            </a:r>
            <a:r>
              <a:rPr lang="en-US" sz="2800" dirty="0"/>
              <a:t>how to use the ADC on the </a:t>
            </a:r>
            <a:r>
              <a:rPr lang="en-US" sz="2800" dirty="0" smtClean="0"/>
              <a:t>MSP430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10000"/>
          </a:xfrm>
        </p:spPr>
        <p:txBody>
          <a:bodyPr/>
          <a:lstStyle/>
          <a:p>
            <a:pPr lvl="0"/>
            <a:r>
              <a:rPr lang="en-US" sz="2800" b="1" dirty="0" smtClean="0"/>
              <a:t>Advantages/disadvantages </a:t>
            </a:r>
            <a:r>
              <a:rPr lang="en-US" sz="2800" b="1" dirty="0"/>
              <a:t>of digital </a:t>
            </a:r>
            <a:r>
              <a:rPr lang="en-US" sz="2800" b="1" dirty="0" smtClean="0"/>
              <a:t>signals</a:t>
            </a:r>
          </a:p>
          <a:p>
            <a:pPr lvl="0"/>
            <a:endParaRPr lang="en-US" sz="1600" b="1" dirty="0" smtClean="0"/>
          </a:p>
          <a:p>
            <a:pPr lvl="0"/>
            <a:r>
              <a:rPr lang="en-US" sz="2800" b="1" dirty="0" smtClean="0"/>
              <a:t>Understand the following parameters and impacts in ADC systems:</a:t>
            </a:r>
          </a:p>
          <a:p>
            <a:pPr lvl="1"/>
            <a:r>
              <a:rPr lang="en-US" sz="2400" dirty="0"/>
              <a:t>Sampling </a:t>
            </a:r>
            <a:r>
              <a:rPr lang="en-US" sz="2400" dirty="0" smtClean="0"/>
              <a:t>rate</a:t>
            </a:r>
            <a:r>
              <a:rPr lang="en-US" sz="2400" dirty="0"/>
              <a:t>, </a:t>
            </a:r>
            <a:r>
              <a:rPr lang="en-US" sz="2400" dirty="0" smtClean="0"/>
              <a:t>voltage range, bits, and </a:t>
            </a:r>
            <a:r>
              <a:rPr lang="en-US" sz="2400" dirty="0"/>
              <a:t>resolution</a:t>
            </a:r>
          </a:p>
          <a:p>
            <a:endParaRPr lang="en-US" sz="1600" b="1" dirty="0" smtClean="0"/>
          </a:p>
          <a:p>
            <a:r>
              <a:rPr lang="en-US" sz="2800" b="1" dirty="0" smtClean="0"/>
              <a:t>Understand the </a:t>
            </a:r>
            <a:r>
              <a:rPr lang="en-US" sz="2800" b="1" dirty="0" smtClean="0">
                <a:solidFill>
                  <a:srgbClr val="0000FF"/>
                </a:solidFill>
              </a:rPr>
              <a:t>3 steps of ADC process</a:t>
            </a:r>
          </a:p>
          <a:p>
            <a:endParaRPr lang="en-US" sz="1600" dirty="0" smtClean="0"/>
          </a:p>
          <a:p>
            <a:r>
              <a:rPr lang="en-US" sz="2800" dirty="0" smtClean="0"/>
              <a:t>Understand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0000FF"/>
                </a:solidFill>
              </a:rPr>
              <a:t>3 </a:t>
            </a:r>
            <a:r>
              <a:rPr lang="en-US" sz="2800" dirty="0" smtClean="0">
                <a:solidFill>
                  <a:srgbClr val="0000FF"/>
                </a:solidFill>
              </a:rPr>
              <a:t>common ADC errors</a:t>
            </a: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pPr lvl="0"/>
            <a:r>
              <a:rPr lang="en-US" sz="2800" dirty="0"/>
              <a:t>Understand how to use the ADC on </a:t>
            </a:r>
            <a:r>
              <a:rPr lang="en-US" sz="2800" dirty="0" smtClean="0"/>
              <a:t>the MSP430</a:t>
            </a:r>
            <a:endParaRPr lang="en-US" sz="2800" dirty="0"/>
          </a:p>
          <a:p>
            <a:endParaRPr lang="en-US" sz="2600" b="1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vs </a:t>
            </a:r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 smtClean="0"/>
              <a:t>What’s the difference?</a:t>
            </a:r>
            <a:br>
              <a:rPr lang="en-US" sz="3200" kern="0" dirty="0" smtClean="0"/>
            </a:br>
            <a:endParaRPr lang="en-US" sz="3200" kern="0" dirty="0" smtClean="0"/>
          </a:p>
          <a:p>
            <a:r>
              <a:rPr lang="en-US" sz="3200" kern="0" dirty="0" smtClean="0"/>
              <a:t>What are  the advantages?</a:t>
            </a:r>
            <a:br>
              <a:rPr lang="en-US" sz="3200" kern="0" dirty="0" smtClean="0"/>
            </a:br>
            <a:endParaRPr lang="en-US" sz="3200" kern="0" dirty="0" smtClean="0"/>
          </a:p>
          <a:p>
            <a:r>
              <a:rPr lang="en-US" sz="3200" kern="0" dirty="0" smtClean="0"/>
              <a:t>Disadvantages?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2296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vs Digital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i="1" dirty="0"/>
              <a:t>I</a:t>
            </a:r>
            <a:r>
              <a:rPr lang="en-US" sz="2000" b="0" i="1" dirty="0" smtClean="0"/>
              <a:t>nformation </a:t>
            </a:r>
            <a:r>
              <a:rPr lang="en-US" sz="2000" b="0" i="1" dirty="0"/>
              <a:t>represented by a </a:t>
            </a:r>
            <a:r>
              <a:rPr lang="en-US" sz="2000" i="1" u="sng" dirty="0" smtClean="0">
                <a:solidFill>
                  <a:srgbClr val="0000FF"/>
                </a:solidFill>
              </a:rPr>
              <a:t>continuous</a:t>
            </a:r>
            <a:r>
              <a:rPr lang="en-US" sz="2000" b="0" i="1" dirty="0" smtClean="0"/>
              <a:t>ly </a:t>
            </a:r>
            <a:r>
              <a:rPr lang="en-US" sz="2000" b="0" i="1" dirty="0"/>
              <a:t>variable physical quantity </a:t>
            </a:r>
            <a:endParaRPr lang="en-US" sz="2000" b="0" i="1" dirty="0" smtClean="0"/>
          </a:p>
          <a:p>
            <a:r>
              <a:rPr lang="en-US" sz="2000" dirty="0" smtClean="0"/>
              <a:t>No discontinuities in time or amplitude</a:t>
            </a:r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i="1" dirty="0"/>
              <a:t>Information represented by </a:t>
            </a:r>
            <a:r>
              <a:rPr lang="en-US" sz="2000" i="1" u="sng" dirty="0">
                <a:solidFill>
                  <a:srgbClr val="0000FF"/>
                </a:solidFill>
              </a:rPr>
              <a:t>discrete</a:t>
            </a:r>
            <a:r>
              <a:rPr lang="en-US" sz="2000" b="0" i="1" dirty="0"/>
              <a:t> valued </a:t>
            </a:r>
            <a:r>
              <a:rPr lang="en-US" sz="2000" b="0" i="1" dirty="0" smtClean="0"/>
              <a:t>variables</a:t>
            </a:r>
          </a:p>
          <a:p>
            <a:r>
              <a:rPr lang="en-US" sz="2000" dirty="0" smtClean="0"/>
              <a:t>Time axis is sampled</a:t>
            </a:r>
          </a:p>
          <a:p>
            <a:r>
              <a:rPr lang="en-US" sz="2000" dirty="0" smtClean="0"/>
              <a:t>Amplitude axis is quantized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Noise resistant</a:t>
            </a:r>
          </a:p>
          <a:p>
            <a:r>
              <a:rPr lang="en-US" b="0" dirty="0" smtClean="0"/>
              <a:t>Easy to store and recover data</a:t>
            </a:r>
          </a:p>
          <a:p>
            <a:r>
              <a:rPr lang="en-US" b="0" dirty="0" smtClean="0"/>
              <a:t>Easy to encrypt and process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 smtClean="0"/>
              <a:t>Lost data (</a:t>
            </a:r>
            <a:r>
              <a:rPr lang="en-US" b="0" dirty="0" smtClean="0">
                <a:solidFill>
                  <a:srgbClr val="0000FF"/>
                </a:solidFill>
              </a:rPr>
              <a:t>important?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Sampling errors may exist – aliasing</a:t>
            </a:r>
          </a:p>
          <a:p>
            <a:r>
              <a:rPr lang="en-US" b="0" dirty="0" smtClean="0"/>
              <a:t>Quantization errors always exist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Sampling:</a:t>
            </a:r>
          </a:p>
          <a:p>
            <a:pPr lvl="1"/>
            <a:r>
              <a:rPr lang="en-US" b="0" i="1" dirty="0" smtClean="0"/>
              <a:t>Taking measurements of a continuous time signal at discrete time instances</a:t>
            </a:r>
          </a:p>
          <a:p>
            <a:pPr lvl="1"/>
            <a:r>
              <a:rPr lang="en-US" b="0" i="1" dirty="0" smtClean="0"/>
              <a:t>Time axis</a:t>
            </a:r>
          </a:p>
          <a:p>
            <a:r>
              <a:rPr lang="en-US" dirty="0" smtClean="0"/>
              <a:t>Quantization</a:t>
            </a:r>
          </a:p>
          <a:p>
            <a:pPr lvl="1"/>
            <a:r>
              <a:rPr lang="en-US" b="0" i="1" dirty="0" smtClean="0"/>
              <a:t>Assigning sampled measurements values from a discrete set of allowable values</a:t>
            </a:r>
          </a:p>
          <a:p>
            <a:pPr lvl="1"/>
            <a:r>
              <a:rPr lang="en-US" b="0" i="1" dirty="0" smtClean="0"/>
              <a:t>Amplitude axis</a:t>
            </a:r>
          </a:p>
          <a:p>
            <a:r>
              <a:rPr lang="en-US" dirty="0" smtClean="0"/>
              <a:t>Encoding</a:t>
            </a:r>
          </a:p>
          <a:p>
            <a:pPr lvl="1"/>
            <a:r>
              <a:rPr lang="en-US" b="0" i="1" dirty="0" smtClean="0"/>
              <a:t>Convert a quantized measurement to a binary string</a:t>
            </a:r>
            <a:endParaRPr lang="en-US" b="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1907</Words>
  <Application>Microsoft Office PowerPoint</Application>
  <PresentationFormat>On-screen Show (4:3)</PresentationFormat>
  <Paragraphs>423</Paragraphs>
  <Slides>59</Slides>
  <Notes>6</Notes>
  <HiddenSlides>2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Default Design</vt:lpstr>
      <vt:lpstr>Blank Presentation</vt:lpstr>
      <vt:lpstr>1_Default Design</vt:lpstr>
      <vt:lpstr>2_Default Design</vt:lpstr>
      <vt:lpstr>Visio</vt:lpstr>
      <vt:lpstr>Acrobat Document</vt:lpstr>
      <vt:lpstr>ECE 382  Lesson 36</vt:lpstr>
      <vt:lpstr>Analog to Digi Conversion</vt:lpstr>
      <vt:lpstr>Lesson Outcomes</vt:lpstr>
      <vt:lpstr>BLUF</vt:lpstr>
      <vt:lpstr>More BLUF</vt:lpstr>
      <vt:lpstr>Digital vs Analog</vt:lpstr>
      <vt:lpstr>Analog vs Digital</vt:lpstr>
      <vt:lpstr>Digital Signals</vt:lpstr>
      <vt:lpstr>Key Definitions</vt:lpstr>
      <vt:lpstr>PowerPoint Presentation</vt:lpstr>
      <vt:lpstr>Sampling</vt:lpstr>
      <vt:lpstr>Quantize into discrete grade levels </vt:lpstr>
      <vt:lpstr>Encoding Grade Levels into decimal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Reconstruction from bits</vt:lpstr>
      <vt:lpstr>PowerPoint Presentation</vt:lpstr>
      <vt:lpstr>Reform smooth signal</vt:lpstr>
      <vt:lpstr>Compare</vt:lpstr>
      <vt:lpstr>Sampling frequency trade-offs</vt:lpstr>
      <vt:lpstr>Aliasing Examples</vt:lpstr>
      <vt:lpstr>Aliasing</vt:lpstr>
      <vt:lpstr> </vt:lpstr>
      <vt:lpstr>PowerPoint Presentation</vt:lpstr>
      <vt:lpstr>Quantization Definitions</vt:lpstr>
      <vt:lpstr>Resolution Tradeoff Example</vt:lpstr>
      <vt:lpstr>Smaller Resolution = More Details</vt:lpstr>
      <vt:lpstr>Key Points</vt:lpstr>
      <vt:lpstr>PowerPoint Presentation</vt:lpstr>
      <vt:lpstr>PowerPoint Presentation</vt:lpstr>
      <vt:lpstr>PowerPoint Presentation</vt:lpstr>
      <vt:lpstr>PowerPoint Presentation</vt:lpstr>
      <vt:lpstr>Analog to Digi Errors??</vt:lpstr>
      <vt:lpstr>Analog to Digi Errors??</vt:lpstr>
      <vt:lpstr>Signal Conditioning</vt:lpstr>
      <vt:lpstr>Anti-Aliasing filter to the rescue!</vt:lpstr>
      <vt:lpstr>Lesson 36 TI Example code</vt:lpstr>
      <vt:lpstr>ADC10CTL0 Register</vt:lpstr>
      <vt:lpstr>ADC10CTL0 Register Cont.</vt:lpstr>
      <vt:lpstr>ADC10CTL1 Register</vt:lpstr>
      <vt:lpstr>ADC10CTL1 Register Cont.</vt:lpstr>
      <vt:lpstr>ADC10AE0 Register</vt:lpstr>
      <vt:lpstr>ADC10CTL1 Register</vt:lpstr>
      <vt:lpstr>While Loop (Sample, Quantize, &amp; Encode) </vt:lpstr>
      <vt:lpstr>ADC10 Block Diagram</vt:lpstr>
      <vt:lpstr>Successive-approximation-register(SAR)</vt:lpstr>
      <vt:lpstr>While Loop (Disable CPU for Low Power)</vt:lpstr>
      <vt:lpstr>While Loop (Read Encoded Input Memory)</vt:lpstr>
      <vt:lpstr>LM34 Temperature Sensor</vt:lpstr>
      <vt:lpstr>ADC Temperature Schematic</vt:lpstr>
      <vt:lpstr>Changes to ADC10CTL0 Register for LM34</vt:lpstr>
      <vt:lpstr>ADC10CTL1 Register</vt:lpstr>
      <vt:lpstr>ADC</vt:lpstr>
      <vt:lpstr>DAC</vt:lpstr>
      <vt:lpstr>Lesson Outcomes</vt:lpstr>
      <vt:lpstr>Lesson Outcomes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Falkinburg, Jeffrey L Capt USAF USAFA USAFA/DFEC</dc:creator>
  <cp:lastModifiedBy>Capt Jeff Falkinburg</cp:lastModifiedBy>
  <cp:revision>205</cp:revision>
  <dcterms:created xsi:type="dcterms:W3CDTF">2005-08-17T23:26:43Z</dcterms:created>
  <dcterms:modified xsi:type="dcterms:W3CDTF">2016-11-28T15:07:14Z</dcterms:modified>
</cp:coreProperties>
</file>