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82" r:id="rId2"/>
    <p:sldId id="305" r:id="rId3"/>
    <p:sldId id="306" r:id="rId4"/>
    <p:sldId id="307" r:id="rId5"/>
    <p:sldId id="335" r:id="rId6"/>
    <p:sldId id="321" r:id="rId7"/>
    <p:sldId id="336" r:id="rId8"/>
    <p:sldId id="337" r:id="rId9"/>
    <p:sldId id="338" r:id="rId10"/>
    <p:sldId id="308" r:id="rId11"/>
    <p:sldId id="309" r:id="rId12"/>
    <p:sldId id="310" r:id="rId13"/>
    <p:sldId id="311" r:id="rId14"/>
    <p:sldId id="312" r:id="rId15"/>
    <p:sldId id="313" r:id="rId16"/>
    <p:sldId id="301" r:id="rId17"/>
    <p:sldId id="303" r:id="rId18"/>
    <p:sldId id="314" r:id="rId19"/>
    <p:sldId id="315" r:id="rId20"/>
    <p:sldId id="340" r:id="rId21"/>
    <p:sldId id="322" r:id="rId22"/>
    <p:sldId id="330" r:id="rId23"/>
    <p:sldId id="333" r:id="rId24"/>
    <p:sldId id="331" r:id="rId25"/>
    <p:sldId id="341" r:id="rId26"/>
    <p:sldId id="324" r:id="rId27"/>
    <p:sldId id="342" r:id="rId28"/>
    <p:sldId id="326" r:id="rId29"/>
    <p:sldId id="328" r:id="rId30"/>
    <p:sldId id="334" r:id="rId31"/>
    <p:sldId id="316" r:id="rId32"/>
    <p:sldId id="297" r:id="rId33"/>
  </p:sldIdLst>
  <p:sldSz cx="9144000" cy="6858000" type="screen4x3"/>
  <p:notesSz cx="6985000" cy="9283700"/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1pPr>
    <a:lvl2pPr marL="4572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2pPr>
    <a:lvl3pPr marL="9144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3pPr>
    <a:lvl4pPr marL="13716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4pPr>
    <a:lvl5pPr marL="18288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1374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-20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282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8378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8378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0FCD54C7-7181-400D-9449-EBC4D4A203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536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8378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93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756" y="4410076"/>
            <a:ext cx="5121488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8378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B521704A-D1DF-485C-B173-B5BBD5DDB5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3557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21704A-D1DF-485C-B173-B5BBD5DDB5B9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4498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21704A-D1DF-485C-B173-B5BBD5DDB5B9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4498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21704A-D1DF-485C-B173-B5BBD5DDB5B9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4498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21704A-D1DF-485C-B173-B5BBD5DDB5B9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4498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The source and destination of an instruction are defined by the following fields: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	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src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	The source operand defined by As and S-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reg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	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dst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	The destination operand defined by Ad and D-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reg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	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	As 	The addressing bits responsible for the addressing mode used for the source (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src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)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	S-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reg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	The working register used for the source (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src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)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	Ad 	The addressing bits responsible for the addressing mode used for the destination (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dst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)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	D-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reg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	The working register used for the destination (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dst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)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	B/W 	Byte or word operation: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		0: word operation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		1: byte operation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21704A-D1DF-485C-B173-B5BBD5DDB5B9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449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300789AD-077F-478F-BA91-4026ECB15B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78BE1B9E-7810-4DC0-98F1-B5E91A5F9F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52400"/>
            <a:ext cx="194310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676900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D4956635-316B-48E9-B54E-059C0C92A9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45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A12BF82E-ADAD-49ED-A77A-ED5DF0B655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45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371600"/>
            <a:ext cx="7772400" cy="47244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F546C83E-D34C-4426-95F6-2654480D3C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7529EA55-24E0-47FE-9525-85722F17A7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6409C543-53D8-46CD-B3EE-6497E95712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13F22054-8C62-4088-A050-DEA6934301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28889C48-89AD-4887-A779-AFCE75A852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BEF648AD-7E68-4E64-B5E8-4FFE6B57A1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4FC795F6-C5F7-438C-85C7-B4E8406E83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5D2A924E-FC12-4018-B09E-073E603860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7772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192338" y="6494463"/>
            <a:ext cx="4764087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 smtClean="0"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EB713571-4EB9-41EE-B6BB-443A0F662C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Debugger" TargetMode="External"/><Relationship Id="rId2" Type="http://schemas.openxmlformats.org/officeDocument/2006/relationships/hyperlink" Target="http://ece.ninja/382/index.html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ece.ninja/382/notes/L2/ucorrupt1.html" TargetMode="External"/><Relationship Id="rId5" Type="http://schemas.openxmlformats.org/officeDocument/2006/relationships/hyperlink" Target="http://ece.ninja/382/notes/L3/L3_execution.html" TargetMode="External"/><Relationship Id="rId4" Type="http://schemas.openxmlformats.org/officeDocument/2006/relationships/hyperlink" Target="http://mspgcc.sourceforge.net/manual/x223.html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mspgcc.sourceforge.net/manual/x223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mspgcc.sourceforge.net/manual/x223.html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7247" y="738595"/>
            <a:ext cx="7772400" cy="1470025"/>
          </a:xfrm>
        </p:spPr>
        <p:txBody>
          <a:bodyPr/>
          <a:lstStyle/>
          <a:p>
            <a:r>
              <a:rPr lang="en-US" dirty="0" smtClean="0"/>
              <a:t>ECE 382  Lesson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5320" y="1951263"/>
            <a:ext cx="6660656" cy="1752600"/>
          </a:xfrm>
        </p:spPr>
        <p:txBody>
          <a:bodyPr/>
          <a:lstStyle/>
          <a:p>
            <a:pPr algn="l"/>
            <a:r>
              <a:rPr lang="en-US" sz="2400" b="1" dirty="0" smtClean="0"/>
              <a:t>ECE 382Website:</a:t>
            </a:r>
          </a:p>
          <a:p>
            <a:pPr algn="l"/>
            <a:r>
              <a:rPr lang="en-US" sz="2400" b="1" dirty="0"/>
              <a:t>	</a:t>
            </a:r>
            <a:r>
              <a:rPr lang="en-US" sz="2000" dirty="0" smtClean="0">
                <a:hlinkClick r:id="rId2"/>
              </a:rPr>
              <a:t>http://ece.ninja/382/index.html</a:t>
            </a:r>
            <a:endParaRPr lang="en-US" sz="2000" dirty="0" smtClean="0"/>
          </a:p>
          <a:p>
            <a:pPr algn="l"/>
            <a:r>
              <a:rPr lang="en-US" sz="2400" b="1" dirty="0" smtClean="0"/>
              <a:t>Readings</a:t>
            </a:r>
            <a:endParaRPr lang="en-US" sz="2400" b="1" dirty="0"/>
          </a:p>
          <a:p>
            <a:pPr lvl="1" algn="l"/>
            <a:r>
              <a:rPr lang="en-US" sz="2000" dirty="0">
                <a:hlinkClick r:id="rId3"/>
              </a:rPr>
              <a:t>Debuggers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>
                <a:hlinkClick r:id="rId4"/>
              </a:rPr>
              <a:t>MSP430 Instruction Set</a:t>
            </a:r>
            <a:endParaRPr lang="en-US" sz="2000" b="1" dirty="0" smtClean="0"/>
          </a:p>
          <a:p>
            <a:pPr algn="l"/>
            <a:r>
              <a:rPr lang="en-US" sz="2400" b="1" dirty="0" smtClean="0"/>
              <a:t>Lesson Outline</a:t>
            </a:r>
            <a:endParaRPr lang="en-US" sz="2400" b="1" dirty="0" smtClean="0">
              <a:solidFill>
                <a:srgbClr val="0070C0"/>
              </a:solidFill>
            </a:endParaRPr>
          </a:p>
          <a:p>
            <a:pPr lvl="1" algn="l"/>
            <a:r>
              <a:rPr lang="en-US" sz="2000" dirty="0">
                <a:solidFill>
                  <a:srgbClr val="0070C0"/>
                </a:solidFill>
              </a:rPr>
              <a:t>MSP430 Execution Model</a:t>
            </a:r>
          </a:p>
          <a:p>
            <a:pPr lvl="1" algn="l"/>
            <a:r>
              <a:rPr lang="en-US" sz="2000" dirty="0">
                <a:solidFill>
                  <a:srgbClr val="0070C0"/>
                </a:solidFill>
              </a:rPr>
              <a:t>MSP430 Instruction Set</a:t>
            </a:r>
          </a:p>
          <a:p>
            <a:pPr lvl="1" algn="l"/>
            <a:r>
              <a:rPr lang="en-US" sz="2000" dirty="0">
                <a:solidFill>
                  <a:srgbClr val="0070C0"/>
                </a:solidFill>
              </a:rPr>
              <a:t>Converting Assembly to Machine </a:t>
            </a:r>
            <a:r>
              <a:rPr lang="en-US" sz="2000" dirty="0" smtClean="0">
                <a:solidFill>
                  <a:srgbClr val="0070C0"/>
                </a:solidFill>
              </a:rPr>
              <a:t>Code</a:t>
            </a:r>
            <a:endParaRPr lang="en-US" sz="2000" dirty="0" smtClean="0">
              <a:solidFill>
                <a:srgbClr val="FF0000"/>
              </a:solidFill>
            </a:endParaRPr>
          </a:p>
          <a:p>
            <a:pPr algn="l"/>
            <a:r>
              <a:rPr lang="en-US" sz="2000" b="1" dirty="0" smtClean="0"/>
              <a:t>Admin</a:t>
            </a:r>
            <a:endParaRPr lang="en-US" sz="2000" b="1" dirty="0"/>
          </a:p>
          <a:p>
            <a:pPr lvl="1" algn="l"/>
            <a:r>
              <a:rPr lang="en-US" sz="2000" dirty="0" smtClean="0">
                <a:solidFill>
                  <a:srgbClr val="0070C0"/>
                </a:solidFill>
              </a:rPr>
              <a:t>Skills </a:t>
            </a:r>
            <a:r>
              <a:rPr lang="en-US" sz="2000" dirty="0">
                <a:solidFill>
                  <a:srgbClr val="0070C0"/>
                </a:solidFill>
              </a:rPr>
              <a:t>Review due </a:t>
            </a:r>
            <a:r>
              <a:rPr lang="en-US" sz="2000" dirty="0" smtClean="0">
                <a:solidFill>
                  <a:srgbClr val="0070C0"/>
                </a:solidFill>
              </a:rPr>
              <a:t>today!</a:t>
            </a:r>
          </a:p>
          <a:p>
            <a:pPr lvl="1" algn="l"/>
            <a:r>
              <a:rPr lang="en-US" sz="2000" dirty="0" smtClean="0">
                <a:solidFill>
                  <a:srgbClr val="0070C0"/>
                </a:solidFill>
                <a:hlinkClick r:id="rId5"/>
              </a:rPr>
              <a:t>Assignment 1 due next lesson</a:t>
            </a:r>
            <a:endParaRPr lang="en-US" sz="2000" dirty="0" smtClean="0">
              <a:solidFill>
                <a:srgbClr val="0070C0"/>
              </a:solidFill>
            </a:endParaRPr>
          </a:p>
          <a:p>
            <a:pPr lvl="1" algn="l"/>
            <a:r>
              <a:rPr lang="en-US" sz="2000" dirty="0" smtClean="0">
                <a:solidFill>
                  <a:srgbClr val="0070C0"/>
                </a:solidFill>
                <a:hlinkClick r:id="rId6"/>
              </a:rPr>
              <a:t>uCorrupt1 due next lesson</a:t>
            </a:r>
            <a:endParaRPr lang="en-US" sz="2000" dirty="0" smtClean="0">
              <a:solidFill>
                <a:srgbClr val="0070C0"/>
              </a:solidFill>
            </a:endParaRPr>
          </a:p>
          <a:p>
            <a:pPr lvl="1" algn="l"/>
            <a:endParaRPr lang="en-US" sz="2000" dirty="0">
              <a:solidFill>
                <a:srgbClr val="0070C0"/>
              </a:solidFill>
            </a:endParaRPr>
          </a:p>
          <a:p>
            <a:pPr algn="l"/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036830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MSP430 Instruction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708" y="805157"/>
            <a:ext cx="7772400" cy="4724400"/>
          </a:xfrm>
        </p:spPr>
        <p:txBody>
          <a:bodyPr/>
          <a:lstStyle/>
          <a:p>
            <a:pPr marL="0" lvl="1" indent="0">
              <a:buNone/>
            </a:pPr>
            <a:r>
              <a:rPr lang="en-US" sz="2400" dirty="0">
                <a:hlinkClick r:id="rId2"/>
              </a:rPr>
              <a:t>MSP430 Instruction </a:t>
            </a:r>
            <a:r>
              <a:rPr lang="en-US" sz="2400" dirty="0" smtClean="0">
                <a:hlinkClick r:id="rId2"/>
              </a:rPr>
              <a:t>Set</a:t>
            </a:r>
            <a:endParaRPr lang="en-US" sz="2400" dirty="0"/>
          </a:p>
          <a:p>
            <a:pPr marL="0" lvl="1" indent="0"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/>
              <a:t>All instructions are 16 bits long. Their binary format looks like this: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	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2896907"/>
              </p:ext>
            </p:extLst>
          </p:nvPr>
        </p:nvGraphicFramePr>
        <p:xfrm>
          <a:off x="372227" y="1846201"/>
          <a:ext cx="8478007" cy="2447752"/>
        </p:xfrm>
        <a:graphic>
          <a:graphicData uri="http://schemas.openxmlformats.org/drawingml/2006/table">
            <a:tbl>
              <a:tblPr/>
              <a:tblGrid>
                <a:gridCol w="529523"/>
                <a:gridCol w="529523"/>
                <a:gridCol w="529523"/>
                <a:gridCol w="529523"/>
                <a:gridCol w="529523"/>
                <a:gridCol w="529523"/>
                <a:gridCol w="529523"/>
                <a:gridCol w="529523"/>
                <a:gridCol w="529523"/>
                <a:gridCol w="621142"/>
                <a:gridCol w="496067"/>
                <a:gridCol w="476999"/>
                <a:gridCol w="529523"/>
                <a:gridCol w="529523"/>
                <a:gridCol w="529523"/>
                <a:gridCol w="529523"/>
              </a:tblGrid>
              <a:tr h="37082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15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14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13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12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11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10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9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8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7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6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5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4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3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2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0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4759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US" sz="1600" dirty="0" err="1">
                          <a:effectLst/>
                        </a:rPr>
                        <a:t>Opcode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W=0</a:t>
                      </a:r>
                      <a:r>
                        <a:rPr lang="en-US" sz="1600" dirty="0" smtClean="0">
                          <a:effectLst/>
                        </a:rPr>
                        <a:t>/ B=1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Ad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Dest reg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Condition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PC offset (10 bit)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47598"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Opcode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Source </a:t>
                      </a:r>
                      <a:r>
                        <a:rPr lang="en-US" sz="1600" dirty="0" err="1">
                          <a:effectLst/>
                        </a:rPr>
                        <a:t>reg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Ad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W=0/B=1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As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 dirty="0" err="1">
                          <a:effectLst/>
                        </a:rPr>
                        <a:t>Dest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reg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115556" y="4767183"/>
            <a:ext cx="2199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  <a:cs typeface="Arial" pitchFamily="34" charset="0"/>
              </a:rPr>
              <a:t>: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49399" y="5029243"/>
            <a:ext cx="55287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Double-Operand (</a:t>
            </a:r>
            <a:r>
              <a:rPr lang="en-US" dirty="0">
                <a:solidFill>
                  <a:srgbClr val="0070C0"/>
                </a:solidFill>
              </a:rPr>
              <a:t>Format </a:t>
            </a:r>
            <a:r>
              <a:rPr lang="en-US" dirty="0" smtClean="0">
                <a:solidFill>
                  <a:srgbClr val="0070C0"/>
                </a:solidFill>
              </a:rPr>
              <a:t>I)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Single-Operand</a:t>
            </a:r>
            <a:r>
              <a:rPr lang="en-US" dirty="0">
                <a:solidFill>
                  <a:srgbClr val="7030A0"/>
                </a:solidFill>
              </a:rPr>
              <a:t> (Format </a:t>
            </a:r>
            <a:r>
              <a:rPr lang="en-US" dirty="0" smtClean="0">
                <a:solidFill>
                  <a:srgbClr val="7030A0"/>
                </a:solidFill>
              </a:rPr>
              <a:t>II)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Jumps (Format III)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07533" y="4576045"/>
            <a:ext cx="55033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Which row corresponds to each format?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 bwMode="auto">
          <a:xfrm>
            <a:off x="364067" y="3486077"/>
            <a:ext cx="8492066" cy="840390"/>
          </a:xfrm>
          <a:prstGeom prst="rect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64067" y="2182211"/>
            <a:ext cx="8492066" cy="840390"/>
          </a:xfrm>
          <a:prstGeom prst="rect">
            <a:avLst/>
          </a:prstGeom>
          <a:noFill/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364067" y="3109783"/>
            <a:ext cx="8492066" cy="285349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698937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9" grpId="0" animBg="1"/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One Operand Instructions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115556" y="4767183"/>
            <a:ext cx="2199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  <a:cs typeface="Arial" pitchFamily="34" charset="0"/>
              </a:rPr>
              <a:t>: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4574046"/>
              </p:ext>
            </p:extLst>
          </p:nvPr>
        </p:nvGraphicFramePr>
        <p:xfrm>
          <a:off x="337000" y="748514"/>
          <a:ext cx="8297202" cy="5263900"/>
        </p:xfrm>
        <a:graphic>
          <a:graphicData uri="http://schemas.openxmlformats.org/drawingml/2006/table">
            <a:tbl>
              <a:tblPr/>
              <a:tblGrid>
                <a:gridCol w="634044"/>
                <a:gridCol w="1140977"/>
                <a:gridCol w="6522181"/>
              </a:tblGrid>
              <a:tr h="146981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dirty="0">
                          <a:effectLst/>
                        </a:rPr>
                        <a:t>Opcode</a:t>
                      </a:r>
                    </a:p>
                  </a:txBody>
                  <a:tcPr marL="26247" marR="26247" marT="26247" marB="26247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>
                          <a:effectLst/>
                        </a:rPr>
                        <a:t>Assembly Instruction</a:t>
                      </a:r>
                    </a:p>
                  </a:txBody>
                  <a:tcPr marL="26247" marR="26247" marT="26247" marB="26247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>
                          <a:effectLst/>
                        </a:rPr>
                        <a:t>Description</a:t>
                      </a:r>
                    </a:p>
                  </a:txBody>
                  <a:tcPr marL="26247" marR="26247" marT="26247" marB="26247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30445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000</a:t>
                      </a:r>
                    </a:p>
                  </a:txBody>
                  <a:tcPr marL="26247" marR="26247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RRC(.B)</a:t>
                      </a:r>
                    </a:p>
                  </a:txBody>
                  <a:tcPr marL="26247" marR="26247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9-bit rotate right through carry. C-&gt;msbit-&gt;...-&gt;lsbit-&gt;C. Clear the carry bit beforehand to do a logical right shift.</a:t>
                      </a:r>
                    </a:p>
                  </a:txBody>
                  <a:tcPr marL="26247" marR="26247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41469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001</a:t>
                      </a:r>
                    </a:p>
                  </a:txBody>
                  <a:tcPr marL="26247" marR="26247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SWPB</a:t>
                      </a:r>
                    </a:p>
                  </a:txBody>
                  <a:tcPr marL="26247" marR="26247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Swap 8-bit register halves. No byte form.</a:t>
                      </a:r>
                    </a:p>
                  </a:txBody>
                  <a:tcPr marL="26247" marR="26247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30445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010</a:t>
                      </a:r>
                    </a:p>
                  </a:txBody>
                  <a:tcPr marL="26247" marR="26247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RRA(.B)</a:t>
                      </a:r>
                    </a:p>
                  </a:txBody>
                  <a:tcPr marL="26247" marR="26247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Badly named, this is an arithmetic right shift - meaning the most significant bit is preserved.</a:t>
                      </a:r>
                    </a:p>
                  </a:txBody>
                  <a:tcPr marL="26247" marR="26247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41469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011</a:t>
                      </a:r>
                    </a:p>
                  </a:txBody>
                  <a:tcPr marL="26247" marR="26247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SXT</a:t>
                      </a:r>
                    </a:p>
                  </a:txBody>
                  <a:tcPr marL="26247" marR="26247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Sign extend 8 bits to 16. No byte form.</a:t>
                      </a:r>
                    </a:p>
                  </a:txBody>
                  <a:tcPr marL="26247" marR="26247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97373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100</a:t>
                      </a:r>
                    </a:p>
                  </a:txBody>
                  <a:tcPr marL="26247" marR="26247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PUSH(.B)</a:t>
                      </a:r>
                    </a:p>
                  </a:txBody>
                  <a:tcPr marL="26247" marR="26247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Push operand on stack. Push byte decrements SP by 2. Most significant byte not overwritten. CPU BUG: PUSH #4 and PUSH #8 do not work when the short encoding using @r2 and @r2+ is used. The workaround, to use a 16-bit immediate, is trivial, so TI do not plan to fix this bug.</a:t>
                      </a:r>
                    </a:p>
                  </a:txBody>
                  <a:tcPr marL="26247" marR="26247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997373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101</a:t>
                      </a:r>
                    </a:p>
                  </a:txBody>
                  <a:tcPr marL="26247" marR="26247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CALL</a:t>
                      </a:r>
                    </a:p>
                  </a:txBody>
                  <a:tcPr marL="26247" marR="26247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Fetch operand, push PC, then assign operand value to PC. Note the immediate form is the most commonly used. There is no easy way to perform a PC-relative call; the PC-relative addressing mode fetches a word and uses it as an absolute address. This has no byte form.</a:t>
                      </a:r>
                    </a:p>
                  </a:txBody>
                  <a:tcPr marL="26247" marR="26247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91861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110</a:t>
                      </a:r>
                    </a:p>
                  </a:txBody>
                  <a:tcPr marL="26247" marR="26247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RETI</a:t>
                      </a:r>
                    </a:p>
                  </a:txBody>
                  <a:tcPr marL="26247" marR="26247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Pop </a:t>
                      </a:r>
                      <a:r>
                        <a:rPr lang="en-US" sz="1600" dirty="0" smtClean="0">
                          <a:effectLst/>
                        </a:rPr>
                        <a:t>S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effectLst/>
                        </a:rPr>
                        <a:t>R</a:t>
                      </a:r>
                      <a:r>
                        <a:rPr lang="en-US" sz="1600" dirty="0" smtClean="0">
                          <a:effectLst/>
                        </a:rPr>
                        <a:t>, </a:t>
                      </a:r>
                      <a:r>
                        <a:rPr lang="en-US" sz="1600" dirty="0">
                          <a:effectLst/>
                        </a:rPr>
                        <a:t>then pop PC. Note that because flags like CPUOFF are in the stored status register, the CPU will normally return to the low-power mode it was previously in. This can be changed by adjusting the SR value stored on the stack before invoking RETI (see below). The operand field is unused.</a:t>
                      </a:r>
                    </a:p>
                  </a:txBody>
                  <a:tcPr marL="26247" marR="26247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146981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111</a:t>
                      </a:r>
                    </a:p>
                  </a:txBody>
                  <a:tcPr marL="26247" marR="26247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Unused</a:t>
                      </a:r>
                    </a:p>
                  </a:txBody>
                  <a:tcPr marL="26247" marR="26247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31496" marR="31496" marT="15748" marB="1574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480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Relative Jumps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115556" y="4767183"/>
            <a:ext cx="2199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  <a:cs typeface="Arial" pitchFamily="34" charset="0"/>
              </a:rPr>
              <a:t>: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1681895"/>
              </p:ext>
            </p:extLst>
          </p:nvPr>
        </p:nvGraphicFramePr>
        <p:xfrm>
          <a:off x="499683" y="777652"/>
          <a:ext cx="7772400" cy="3630342"/>
        </p:xfrm>
        <a:graphic>
          <a:graphicData uri="http://schemas.openxmlformats.org/drawingml/2006/table">
            <a:tbl>
              <a:tblPr/>
              <a:tblGrid>
                <a:gridCol w="2590800"/>
                <a:gridCol w="2590800"/>
                <a:gridCol w="2590800"/>
              </a:tblGrid>
              <a:tr h="37082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Condition Code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Assembly Instruction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Description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000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JNE/JNZ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Jump if Z==0 (if !=)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001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JEQ/Z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Jump if Z==1 (if ==)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010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JNC/JLO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Jump if C==0 (</a:t>
                      </a:r>
                      <a:r>
                        <a:rPr lang="en-US" sz="1600" b="1" dirty="0">
                          <a:effectLst/>
                        </a:rPr>
                        <a:t>if </a:t>
                      </a:r>
                      <a:r>
                        <a:rPr lang="en-US" sz="1600" b="1" u="sng" dirty="0">
                          <a:effectLst/>
                        </a:rPr>
                        <a:t>unsigned</a:t>
                      </a:r>
                      <a:r>
                        <a:rPr lang="en-US" sz="1600" b="1" dirty="0">
                          <a:effectLst/>
                        </a:rPr>
                        <a:t> &lt;</a:t>
                      </a:r>
                      <a:r>
                        <a:rPr lang="en-US" sz="1600" dirty="0">
                          <a:effectLst/>
                        </a:rPr>
                        <a:t>)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011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JC/JHS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Jump if C==1 (</a:t>
                      </a:r>
                      <a:r>
                        <a:rPr lang="en-US" sz="1600" b="1" dirty="0">
                          <a:effectLst/>
                        </a:rPr>
                        <a:t>if </a:t>
                      </a:r>
                      <a:r>
                        <a:rPr lang="en-US" sz="1600" b="1" u="sng" dirty="0">
                          <a:effectLst/>
                        </a:rPr>
                        <a:t>unsigned</a:t>
                      </a:r>
                      <a:r>
                        <a:rPr lang="en-US" sz="1600" b="1" dirty="0">
                          <a:effectLst/>
                        </a:rPr>
                        <a:t> &gt;</a:t>
                      </a:r>
                      <a:r>
                        <a:rPr lang="en-US" sz="1600" dirty="0">
                          <a:effectLst/>
                        </a:rPr>
                        <a:t>)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0921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100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JN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Jump if N==1 - Note there is no jump if N==0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101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JGE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Jump if N==V (</a:t>
                      </a:r>
                      <a:r>
                        <a:rPr lang="en-US" sz="1600" b="1" dirty="0">
                          <a:effectLst/>
                        </a:rPr>
                        <a:t>if </a:t>
                      </a:r>
                      <a:r>
                        <a:rPr lang="en-US" sz="1600" b="1" u="sng" dirty="0">
                          <a:effectLst/>
                        </a:rPr>
                        <a:t>signed</a:t>
                      </a:r>
                      <a:r>
                        <a:rPr lang="en-US" sz="1600" b="1" dirty="0">
                          <a:effectLst/>
                        </a:rPr>
                        <a:t> &gt;=</a:t>
                      </a:r>
                      <a:r>
                        <a:rPr lang="en-US" sz="1600" dirty="0">
                          <a:effectLst/>
                        </a:rPr>
                        <a:t>)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110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JL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Jump if N!=V (</a:t>
                      </a:r>
                      <a:r>
                        <a:rPr lang="en-US" sz="1600" b="1" dirty="0">
                          <a:effectLst/>
                        </a:rPr>
                        <a:t>if </a:t>
                      </a:r>
                      <a:r>
                        <a:rPr lang="en-US" sz="1600" b="1" u="sng" dirty="0">
                          <a:effectLst/>
                        </a:rPr>
                        <a:t>signed</a:t>
                      </a:r>
                      <a:r>
                        <a:rPr lang="en-US" sz="1600" b="1" dirty="0">
                          <a:effectLst/>
                        </a:rPr>
                        <a:t> &lt;</a:t>
                      </a:r>
                      <a:r>
                        <a:rPr lang="en-US" sz="1600" dirty="0">
                          <a:effectLst/>
                        </a:rPr>
                        <a:t>)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111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JMP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Jump unconditionally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548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Two Operand Instructions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115556" y="4767183"/>
            <a:ext cx="2199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  <a:cs typeface="Arial" pitchFamily="34" charset="0"/>
              </a:rPr>
              <a:t>: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62394" y="6056247"/>
            <a:ext cx="735970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These are generally of the form OP </a:t>
            </a:r>
            <a:r>
              <a:rPr lang="en-US" sz="1600" dirty="0" err="1">
                <a:solidFill>
                  <a:srgbClr val="0070C0"/>
                </a:solidFill>
              </a:rPr>
              <a:t>src</a:t>
            </a:r>
            <a:r>
              <a:rPr lang="en-US" sz="1600" dirty="0">
                <a:solidFill>
                  <a:srgbClr val="0070C0"/>
                </a:solidFill>
              </a:rPr>
              <a:t>, </a:t>
            </a:r>
            <a:r>
              <a:rPr lang="en-US" sz="1600" dirty="0" err="1">
                <a:solidFill>
                  <a:srgbClr val="0070C0"/>
                </a:solidFill>
              </a:rPr>
              <a:t>dst</a:t>
            </a:r>
            <a:r>
              <a:rPr lang="en-US" sz="1600" dirty="0">
                <a:solidFill>
                  <a:srgbClr val="0070C0"/>
                </a:solidFill>
              </a:rPr>
              <a:t> which actually means </a:t>
            </a:r>
            <a:r>
              <a:rPr lang="en-US" sz="1600" dirty="0" err="1">
                <a:solidFill>
                  <a:srgbClr val="FF0000"/>
                </a:solidFill>
              </a:rPr>
              <a:t>dest</a:t>
            </a:r>
            <a:r>
              <a:rPr lang="en-US" sz="1600" dirty="0">
                <a:solidFill>
                  <a:srgbClr val="FF0000"/>
                </a:solidFill>
              </a:rPr>
              <a:t> = </a:t>
            </a:r>
            <a:r>
              <a:rPr lang="en-US" sz="1600" dirty="0" err="1">
                <a:solidFill>
                  <a:srgbClr val="FF0000"/>
                </a:solidFill>
              </a:rPr>
              <a:t>src</a:t>
            </a:r>
            <a:r>
              <a:rPr lang="en-US" sz="1600" dirty="0">
                <a:solidFill>
                  <a:srgbClr val="FF0000"/>
                </a:solidFill>
              </a:rPr>
              <a:t> OP </a:t>
            </a:r>
            <a:r>
              <a:rPr lang="en-US" sz="1600" dirty="0" err="1">
                <a:solidFill>
                  <a:srgbClr val="FF0000"/>
                </a:solidFill>
              </a:rPr>
              <a:t>dest</a:t>
            </a:r>
            <a:r>
              <a:rPr lang="en-US" sz="1600" dirty="0">
                <a:solidFill>
                  <a:srgbClr val="FF0000"/>
                </a:solidFill>
              </a:rPr>
              <a:t>.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0005971"/>
              </p:ext>
            </p:extLst>
          </p:nvPr>
        </p:nvGraphicFramePr>
        <p:xfrm>
          <a:off x="705324" y="654577"/>
          <a:ext cx="7953156" cy="5288227"/>
        </p:xfrm>
        <a:graphic>
          <a:graphicData uri="http://schemas.openxmlformats.org/drawingml/2006/table">
            <a:tbl>
              <a:tblPr/>
              <a:tblGrid>
                <a:gridCol w="589402"/>
                <a:gridCol w="1416106"/>
                <a:gridCol w="3034513"/>
                <a:gridCol w="2913135"/>
              </a:tblGrid>
              <a:tr h="38669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dirty="0">
                          <a:effectLst/>
                        </a:rPr>
                        <a:t>Opcode</a:t>
                      </a:r>
                    </a:p>
                  </a:txBody>
                  <a:tcPr marL="42032" marR="42032" marT="42032" marB="42032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>
                          <a:effectLst/>
                        </a:rPr>
                        <a:t>Assembly Instruction</a:t>
                      </a:r>
                    </a:p>
                  </a:txBody>
                  <a:tcPr marL="42032" marR="42032" marT="42032" marB="42032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>
                          <a:effectLst/>
                        </a:rPr>
                        <a:t>Description</a:t>
                      </a:r>
                    </a:p>
                  </a:txBody>
                  <a:tcPr marL="42032" marR="42032" marT="42032" marB="42032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>
                          <a:effectLst/>
                        </a:rPr>
                        <a:t>Notes</a:t>
                      </a:r>
                    </a:p>
                  </a:txBody>
                  <a:tcPr marL="42032" marR="42032" marT="42032" marB="42032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6695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0100</a:t>
                      </a: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MOV src, dest</a:t>
                      </a: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dest = src</a:t>
                      </a: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The status flags are NOT set.</a:t>
                      </a: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35379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0101</a:t>
                      </a: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ADD src, dest</a:t>
                      </a: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dest += src</a:t>
                      </a: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600">
                        <a:effectLst/>
                      </a:endParaRP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5379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0110</a:t>
                      </a: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ADDC src, dest</a:t>
                      </a: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dest += src + C</a:t>
                      </a: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600">
                        <a:effectLst/>
                      </a:endParaRP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35379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0111</a:t>
                      </a: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SUBC src, dest</a:t>
                      </a: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dest += ~src + C</a:t>
                      </a: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600">
                        <a:effectLst/>
                      </a:endParaRP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6695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1000</a:t>
                      </a: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SUB src, dest</a:t>
                      </a: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dest -= src</a:t>
                      </a: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Implemented as dest += ~src + 1</a:t>
                      </a: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53801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1001</a:t>
                      </a: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CMP src, dest</a:t>
                      </a: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dest - src</a:t>
                      </a: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Sets status only; the destination is not written.</a:t>
                      </a: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3801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1010</a:t>
                      </a: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DADD src, dest</a:t>
                      </a: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dest += src + C, BCD (Binary Coded Decimal)</a:t>
                      </a: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600">
                        <a:effectLst/>
                      </a:endParaRP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53801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1011</a:t>
                      </a: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BIT src, dest</a:t>
                      </a: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dest &amp; src</a:t>
                      </a: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Sets status only; the destination is not written.</a:t>
                      </a: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6695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1100</a:t>
                      </a: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BIC src, dest</a:t>
                      </a: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dest &amp;= ~src</a:t>
                      </a: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The status flags are NOT set.</a:t>
                      </a: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86695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1101</a:t>
                      </a: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BIS src, dest</a:t>
                      </a: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dest |=src</a:t>
                      </a: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The status flags are NOT set.</a:t>
                      </a: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5379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1110</a:t>
                      </a: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XOR src, dest</a:t>
                      </a: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dest ^= src</a:t>
                      </a: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600">
                        <a:effectLst/>
                      </a:endParaRP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35379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1111</a:t>
                      </a: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AND src, dest</a:t>
                      </a: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dest &amp;= src</a:t>
                      </a: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50438" marR="50438" marT="25219" marB="25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5949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Emulated Instructions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115556" y="4767183"/>
            <a:ext cx="2199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  <a:cs typeface="Arial" pitchFamily="34" charset="0"/>
              </a:rPr>
              <a:t>: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6037024"/>
              </p:ext>
            </p:extLst>
          </p:nvPr>
        </p:nvGraphicFramePr>
        <p:xfrm>
          <a:off x="356047" y="655454"/>
          <a:ext cx="7772400" cy="5628966"/>
        </p:xfrm>
        <a:graphic>
          <a:graphicData uri="http://schemas.openxmlformats.org/drawingml/2006/table">
            <a:tbl>
              <a:tblPr/>
              <a:tblGrid>
                <a:gridCol w="2590800"/>
                <a:gridCol w="2590800"/>
                <a:gridCol w="2590800"/>
              </a:tblGrid>
              <a:tr h="2112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Emulated Instruction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Assembly Instruction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Notes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0921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NOP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MOV r3, r3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POP dst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MOV @SP+, dst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79462" marR="79462" marT="39731" marB="3973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BR </a:t>
                      </a:r>
                      <a:r>
                        <a:rPr lang="en-US" dirty="0" err="1">
                          <a:effectLst/>
                        </a:rPr>
                        <a:t>dst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MOV </a:t>
                      </a:r>
                      <a:r>
                        <a:rPr lang="en-US" dirty="0" err="1">
                          <a:effectLst/>
                        </a:rPr>
                        <a:t>dst</a:t>
                      </a:r>
                      <a:r>
                        <a:rPr lang="en-US" dirty="0">
                          <a:effectLst/>
                        </a:rPr>
                        <a:t>, PC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BR </a:t>
                      </a:r>
                      <a:r>
                        <a:rPr lang="en-US" dirty="0" err="1">
                          <a:effectLst/>
                        </a:rPr>
                        <a:t>dst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RET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MOV @SP+, PC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RET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CLRC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BIC #1, SR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SETC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BIS #1, SR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CLRZ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BIC #2, SR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SETZ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BIS #2, SR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CLRN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BIC #4, SR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SETN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BIS #4, SR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DINT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BIC #8, SR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EINT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BIS #8, SR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6400" y="5754776"/>
            <a:ext cx="4927600" cy="1010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 bwMode="auto">
          <a:xfrm>
            <a:off x="7128933" y="6002867"/>
            <a:ext cx="2015067" cy="76252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924156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More Emulated </a:t>
            </a:r>
            <a:r>
              <a:rPr lang="en-US" b="1" dirty="0"/>
              <a:t>Instructions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115556" y="4767183"/>
            <a:ext cx="2199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  <a:cs typeface="Arial" pitchFamily="34" charset="0"/>
              </a:rPr>
              <a:t>: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2246014"/>
              </p:ext>
            </p:extLst>
          </p:nvPr>
        </p:nvGraphicFramePr>
        <p:xfrm>
          <a:off x="564419" y="806508"/>
          <a:ext cx="7772400" cy="5396034"/>
        </p:xfrm>
        <a:graphic>
          <a:graphicData uri="http://schemas.openxmlformats.org/drawingml/2006/table">
            <a:tbl>
              <a:tblPr/>
              <a:tblGrid>
                <a:gridCol w="3886200"/>
                <a:gridCol w="3886200"/>
              </a:tblGrid>
              <a:tr h="37082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Emulated Instruction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Assembly Instruction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RLA(.B)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ADD(.B) dst, dst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RLC(.B)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ADDC(.B) </a:t>
                      </a:r>
                      <a:r>
                        <a:rPr lang="en-US" sz="1600" dirty="0" err="1">
                          <a:effectLst/>
                        </a:rPr>
                        <a:t>dst</a:t>
                      </a:r>
                      <a:r>
                        <a:rPr lang="en-US" sz="1600" dirty="0">
                          <a:effectLst/>
                        </a:rPr>
                        <a:t>, </a:t>
                      </a:r>
                      <a:r>
                        <a:rPr lang="en-US" sz="1600" dirty="0" err="1">
                          <a:effectLst/>
                        </a:rPr>
                        <a:t>dst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INV(.B) </a:t>
                      </a:r>
                      <a:r>
                        <a:rPr lang="en-US" dirty="0" err="1">
                          <a:effectLst/>
                        </a:rPr>
                        <a:t>dst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XOR(.B) #-1, dst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CLR(.B) dst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MOV(.B) #0, dst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TST(.B) </a:t>
                      </a:r>
                      <a:r>
                        <a:rPr lang="en-US" dirty="0" err="1">
                          <a:effectLst/>
                        </a:rPr>
                        <a:t>dst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CMP(.B) #0, </a:t>
                      </a:r>
                      <a:r>
                        <a:rPr lang="en-US" dirty="0" err="1">
                          <a:effectLst/>
                        </a:rPr>
                        <a:t>dst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DEC(.B) </a:t>
                      </a:r>
                      <a:r>
                        <a:rPr lang="en-US" dirty="0" err="1">
                          <a:effectLst/>
                        </a:rPr>
                        <a:t>dst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SUB(.B) #1, dst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DECD(.B) dst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SUB(.B) #2, dst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INC(.B) dst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ADD(.B) #1, dst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INCD(.B) </a:t>
                      </a:r>
                      <a:r>
                        <a:rPr lang="en-US" dirty="0" err="1">
                          <a:effectLst/>
                        </a:rPr>
                        <a:t>dst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ADD(.B) #2, </a:t>
                      </a:r>
                      <a:r>
                        <a:rPr lang="en-US" dirty="0" err="1">
                          <a:effectLst/>
                        </a:rPr>
                        <a:t>dst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ADC(.B) </a:t>
                      </a:r>
                      <a:r>
                        <a:rPr lang="en-US" dirty="0" err="1">
                          <a:effectLst/>
                        </a:rPr>
                        <a:t>dst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ADDC(.B) #0, dst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DADC(.B) dst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DADD(.B) #0, dst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SBC(.B) dst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SUBC(.B) #0, </a:t>
                      </a:r>
                      <a:r>
                        <a:rPr lang="en-US" dirty="0" err="1">
                          <a:effectLst/>
                        </a:rPr>
                        <a:t>dst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2481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Let's write </a:t>
            </a:r>
            <a:r>
              <a:rPr lang="en-US" b="1" dirty="0" smtClean="0"/>
              <a:t>a MSP430 </a:t>
            </a:r>
            <a:r>
              <a:rPr lang="en-US" b="1" dirty="0"/>
              <a:t>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708" y="805157"/>
            <a:ext cx="7772400" cy="4724400"/>
          </a:xfrm>
        </p:spPr>
        <p:txBody>
          <a:bodyPr/>
          <a:lstStyle/>
          <a:p>
            <a:pPr marL="0" lvl="1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Our chip version: </a:t>
            </a:r>
            <a:r>
              <a:rPr lang="en-US" sz="2400" b="1" dirty="0" smtClean="0"/>
              <a:t>Msp430g2553  </a:t>
            </a:r>
            <a:r>
              <a:rPr lang="en-US" sz="2400" b="1" dirty="0" smtClean="0">
                <a:solidFill>
                  <a:srgbClr val="0070C0"/>
                </a:solidFill>
                <a:sym typeface="Wingdings" pitchFamily="2" charset="2"/>
              </a:rPr>
              <a:t> open CCS</a:t>
            </a:r>
            <a:endParaRPr lang="en-US" sz="24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This program sets all pins on Port 1 to output and high.  Since LEDs 1 and 2 are connected to P1.0 and P1.6 respectively, they will light up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 This program turns the LEDs on and off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.text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;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turning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off watchdog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timer NOT shown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#0xFF, &amp;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P1DIR    ; set port1 direction to output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Turn_on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#0xFF, &amp;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P1OUT    ; turn on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leds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at port1,  </a:t>
            </a:r>
            <a:r>
              <a:rPr lang="en-US" sz="14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bis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  ; alternatively:    </a:t>
            </a:r>
            <a:r>
              <a:rPr lang="en-US" sz="14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____ ,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&amp;P1OUT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???</a:t>
            </a:r>
            <a:endParaRPr lang="en-US" sz="14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Turn_off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bic.b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#0xFF, &amp;P1OUT    ; turn on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leds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at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port1,  </a:t>
            </a:r>
            <a:r>
              <a:rPr lang="en-US" sz="14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bic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endParaRPr lang="en-US" sz="14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                 ; alternatively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    </a:t>
            </a:r>
            <a:r>
              <a:rPr lang="en-US" sz="14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____ , &amp;P1OUT 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???</a:t>
            </a:r>
            <a:endParaRPr lang="en-US" sz="14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Turn_on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; loop forever</a:t>
            </a: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	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08014" y="2330506"/>
            <a:ext cx="12971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 what?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2198" y="5557879"/>
            <a:ext cx="19511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Stack pointer?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0167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22332"/>
            <a:ext cx="7772400" cy="457200"/>
          </a:xfrm>
        </p:spPr>
        <p:txBody>
          <a:bodyPr/>
          <a:lstStyle/>
          <a:p>
            <a:r>
              <a:rPr lang="en-US" b="1" dirty="0" smtClean="0"/>
              <a:t>Debugging Example</a:t>
            </a:r>
            <a:br>
              <a:rPr lang="en-US" b="1" dirty="0" smtClean="0"/>
            </a:br>
            <a:r>
              <a:rPr lang="en-US" b="1" dirty="0" smtClean="0"/>
              <a:t>Using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9616" y="1274496"/>
            <a:ext cx="7772400" cy="1695282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example program to </a:t>
            </a:r>
            <a:r>
              <a:rPr lang="en-US" sz="1400" dirty="0">
                <a:solidFill>
                  <a:srgbClr val="0070C0"/>
                </a:solidFill>
              </a:rPr>
              <a:t>add the numbers 10+9+8+...+</a:t>
            </a:r>
            <a:r>
              <a:rPr lang="en-US" sz="1400" dirty="0" smtClean="0">
                <a:solidFill>
                  <a:srgbClr val="0070C0"/>
                </a:solidFill>
              </a:rPr>
              <a:t>1 and put result into 0x0200</a:t>
            </a:r>
            <a:endParaRPr lang="en-US" sz="14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#10, r6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#0, r5</a:t>
            </a: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ummation: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add.w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r6, r5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r6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jnz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summation</a:t>
            </a: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r5,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&amp;0x0200</a:t>
            </a: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orever: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forever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6822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Program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79886" y="666572"/>
            <a:ext cx="8174978" cy="1695282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repeat: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mov.b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#0x75, r10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add.b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#0xC7, r10</a:t>
            </a:r>
          </a:p>
          <a:p>
            <a:pPr marL="0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;result should be 0x13c, so we should see 3c in r10 and carry bit set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adc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r10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;since carry bit was set, this should increment r10 to 3d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endParaRPr lang="en-US" sz="140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inv.b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r10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;invert, so r10 should be c2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endParaRPr lang="en-US" sz="140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#0x00aa, r10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sxt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r10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;sign extend should clear upper 8 bits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endParaRPr lang="en-US" sz="140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inv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r10 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swpb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r10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r10, r9</a:t>
            </a: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repeat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555061" y="4055495"/>
            <a:ext cx="6588939" cy="281198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c010:    7a 40 75 00     mov.b    #117,    r10    ;#0x0075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c014:    7a 50 c7 00     add.b    #199,    r10    ;#0x00c7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c018:    0a 63           adc      r10        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c01a:    7a e3           xor.b    #-1,    r10    ;r3 As==11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c01c:    3a 40 aa 00     mov      #170,    r10    ;#0x00aa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c020:    8a 11           sxt      r10        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c022:    3a e3           inv      r10        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c024:    8a 10           swpb     r10        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c026:    09 4a           mov      r10,    r9    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c028:    f3 3f           jmp      $-24         ;abs 0xc010</a:t>
            </a:r>
            <a:endParaRPr lang="en-US" sz="1400" kern="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Rounded Rectangular Callout 2"/>
          <p:cNvSpPr/>
          <p:nvPr/>
        </p:nvSpPr>
        <p:spPr bwMode="auto">
          <a:xfrm>
            <a:off x="1418602" y="5691499"/>
            <a:ext cx="931491" cy="510778"/>
          </a:xfrm>
          <a:prstGeom prst="wedgeRoundRectCallout">
            <a:avLst>
              <a:gd name="adj1" fmla="val 79167"/>
              <a:gd name="adj2" fmla="val 111020"/>
              <a:gd name="adj3" fmla="val 16667"/>
            </a:avLst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rPr>
              <a:t>Hex</a:t>
            </a: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7766702" y="5681090"/>
            <a:ext cx="1377298" cy="510778"/>
          </a:xfrm>
          <a:prstGeom prst="wedgeRoundRectCallout">
            <a:avLst>
              <a:gd name="adj1" fmla="val -111319"/>
              <a:gd name="adj2" fmla="val 112693"/>
              <a:gd name="adj3" fmla="val 16667"/>
            </a:avLst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rPr>
              <a:t>Decimal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2555061" y="6400800"/>
            <a:ext cx="658158" cy="239282"/>
          </a:xfrm>
          <a:prstGeom prst="rect">
            <a:avLst/>
          </a:prstGeom>
          <a:noFill/>
          <a:ln>
            <a:solidFill>
              <a:srgbClr val="FFFF00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117233" y="6400800"/>
            <a:ext cx="658158" cy="239282"/>
          </a:xfrm>
          <a:prstGeom prst="rect">
            <a:avLst/>
          </a:prstGeom>
          <a:noFill/>
          <a:ln>
            <a:solidFill>
              <a:srgbClr val="FFFF00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393764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5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Program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54027" y="724237"/>
            <a:ext cx="8174978" cy="2811982"/>
          </a:xfrm>
        </p:spPr>
        <p:txBody>
          <a:bodyPr/>
          <a:lstStyle/>
          <a:p>
            <a:pPr marL="0" indent="0">
              <a:buNone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c010:    7a 40 75 00     mov.b    #117,    r10    ;#0x0075</a:t>
            </a:r>
          </a:p>
          <a:p>
            <a:pPr marL="0" indent="0">
              <a:buNone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c014:    7a 50 c7 00     add.b    #199,    r10    ;#0x00c7</a:t>
            </a:r>
          </a:p>
          <a:p>
            <a:pPr marL="0" indent="0">
              <a:buNone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c018:    0a 63           adc    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 r10        </a:t>
            </a:r>
            <a:endParaRPr lang="pt-BR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c01a:    7a e3           xor.b    #-1,    r10    ;r3 As==11</a:t>
            </a:r>
          </a:p>
          <a:p>
            <a:pPr marL="0" indent="0">
              <a:buNone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c01c:    3a 40 aa 00     mov    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 #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170,    r10    ;#0x00aa</a:t>
            </a:r>
          </a:p>
          <a:p>
            <a:pPr marL="0" indent="0">
              <a:buNone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c020:    8a 11           sxt    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 r10        </a:t>
            </a:r>
            <a:endParaRPr lang="pt-BR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c022:    3a e3           inv    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 r10        </a:t>
            </a:r>
            <a:endParaRPr lang="pt-BR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c024:    8a 10           swpb    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r10        </a:t>
            </a:r>
            <a:endParaRPr lang="pt-BR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c026:    09 4a           mov    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 r10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,    r9    </a:t>
            </a:r>
          </a:p>
          <a:p>
            <a:pPr marL="0" indent="0">
              <a:buNone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c028:    f3 3f           jmp    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 $-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24         ;abs 0xc010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1320800" y="3048000"/>
            <a:ext cx="3242733" cy="296333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320799" y="2743200"/>
            <a:ext cx="3903134" cy="296333"/>
          </a:xfrm>
          <a:prstGeom prst="rect">
            <a:avLst/>
          </a:prstGeom>
          <a:noFill/>
          <a:ln w="190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320799" y="1998133"/>
            <a:ext cx="3242733" cy="296333"/>
          </a:xfrm>
          <a:prstGeom prst="rect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320800" y="1016000"/>
            <a:ext cx="4131733" cy="296333"/>
          </a:xfrm>
          <a:prstGeom prst="rect">
            <a:avLst/>
          </a:prstGeom>
          <a:noFill/>
          <a:ln w="1905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90600" y="1977022"/>
            <a:ext cx="321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2"/>
                </a:solidFill>
              </a:rPr>
              <a:t>1</a:t>
            </a:r>
            <a:endParaRPr lang="en-US" sz="1600" dirty="0">
              <a:solidFill>
                <a:schemeClr val="accent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90600" y="3039533"/>
            <a:ext cx="321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90598" y="994889"/>
            <a:ext cx="321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</a:rPr>
              <a:t>4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90599" y="2722089"/>
            <a:ext cx="321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C000"/>
                </a:solidFill>
              </a:rPr>
              <a:t>3</a:t>
            </a:r>
            <a:endParaRPr lang="en-US" sz="1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933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  <p:bldP spid="8" grpId="0"/>
      <p:bldP spid="9" grpId="0"/>
      <p:bldP spid="10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MSP430’s ISA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971" y="837526"/>
            <a:ext cx="7956493" cy="4724400"/>
          </a:xfrm>
        </p:spPr>
        <p:txBody>
          <a:bodyPr/>
          <a:lstStyle/>
          <a:p>
            <a:r>
              <a:rPr lang="en-US" dirty="0" smtClean="0"/>
              <a:t>Types of Instructions</a:t>
            </a:r>
            <a:endParaRPr lang="en-US" dirty="0"/>
          </a:p>
          <a:p>
            <a:pPr lvl="2"/>
            <a:r>
              <a:rPr lang="en-US" dirty="0" smtClean="0">
                <a:solidFill>
                  <a:srgbClr val="0070C0"/>
                </a:solidFill>
              </a:rPr>
              <a:t>Single-operand </a:t>
            </a:r>
            <a:endParaRPr lang="en-US" dirty="0">
              <a:solidFill>
                <a:srgbClr val="0070C0"/>
              </a:solidFill>
            </a:endParaRPr>
          </a:p>
          <a:p>
            <a:pPr lvl="3"/>
            <a:r>
              <a:rPr lang="en-US" dirty="0" smtClean="0"/>
              <a:t>SWPB </a:t>
            </a:r>
            <a:r>
              <a:rPr lang="en-US" dirty="0"/>
              <a:t>r12</a:t>
            </a:r>
          </a:p>
          <a:p>
            <a:pPr lvl="2"/>
            <a:r>
              <a:rPr lang="en-US" dirty="0" smtClean="0">
                <a:solidFill>
                  <a:srgbClr val="0070C0"/>
                </a:solidFill>
              </a:rPr>
              <a:t>Jump</a:t>
            </a:r>
            <a:endParaRPr lang="en-US" dirty="0">
              <a:solidFill>
                <a:srgbClr val="0070C0"/>
              </a:solidFill>
            </a:endParaRPr>
          </a:p>
          <a:p>
            <a:pPr lvl="3"/>
            <a:r>
              <a:rPr lang="en-US" dirty="0" smtClean="0"/>
              <a:t>JMP loop</a:t>
            </a:r>
            <a:endParaRPr lang="en-US" dirty="0"/>
          </a:p>
          <a:p>
            <a:pPr lvl="2"/>
            <a:r>
              <a:rPr lang="en-US" dirty="0">
                <a:solidFill>
                  <a:srgbClr val="0070C0"/>
                </a:solidFill>
              </a:rPr>
              <a:t>Two-operand </a:t>
            </a:r>
          </a:p>
          <a:p>
            <a:pPr lvl="3"/>
            <a:r>
              <a:rPr lang="en-US" dirty="0"/>
              <a:t>add r5, r6</a:t>
            </a:r>
          </a:p>
          <a:p>
            <a:pPr lvl="3"/>
            <a:r>
              <a:rPr lang="en-US" dirty="0"/>
              <a:t>add </a:t>
            </a:r>
            <a:r>
              <a:rPr lang="en-US" dirty="0" err="1"/>
              <a:t>src</a:t>
            </a:r>
            <a:r>
              <a:rPr lang="en-US" dirty="0"/>
              <a:t>, </a:t>
            </a:r>
            <a:r>
              <a:rPr lang="en-US" dirty="0" err="1"/>
              <a:t>dst</a:t>
            </a:r>
            <a:endParaRPr lang="en-US" dirty="0"/>
          </a:p>
          <a:p>
            <a:pPr lvl="3"/>
            <a:r>
              <a:rPr lang="en-US" dirty="0" err="1"/>
              <a:t>dst</a:t>
            </a:r>
            <a:r>
              <a:rPr lang="en-US" dirty="0"/>
              <a:t> = </a:t>
            </a:r>
            <a:r>
              <a:rPr lang="en-US" dirty="0" err="1"/>
              <a:t>dst</a:t>
            </a:r>
            <a:r>
              <a:rPr lang="en-US" dirty="0"/>
              <a:t> + </a:t>
            </a:r>
            <a:r>
              <a:rPr lang="en-US" dirty="0" err="1"/>
              <a:t>src</a:t>
            </a:r>
            <a:endParaRPr lang="en-US" dirty="0"/>
          </a:p>
          <a:p>
            <a:pPr lvl="3"/>
            <a:r>
              <a:rPr lang="en-US" dirty="0" err="1"/>
              <a:t>dst</a:t>
            </a:r>
            <a:r>
              <a:rPr lang="en-US" dirty="0"/>
              <a:t> += </a:t>
            </a:r>
            <a:r>
              <a:rPr lang="en-US" dirty="0" err="1" smtClean="0"/>
              <a:t>src</a:t>
            </a:r>
            <a:endParaRPr lang="en-US" dirty="0" smtClean="0"/>
          </a:p>
          <a:p>
            <a:pPr lvl="2"/>
            <a:endParaRPr lang="en-US" dirty="0" smtClean="0">
              <a:solidFill>
                <a:srgbClr val="0070C0"/>
              </a:solidFill>
            </a:endParaRPr>
          </a:p>
          <a:p>
            <a:pPr lvl="2"/>
            <a:r>
              <a:rPr lang="en-US" dirty="0" smtClean="0">
                <a:solidFill>
                  <a:srgbClr val="0070C0"/>
                </a:solidFill>
              </a:rPr>
              <a:t>Three-operand</a:t>
            </a:r>
            <a:r>
              <a:rPr lang="en-US" dirty="0" smtClean="0">
                <a:solidFill>
                  <a:srgbClr val="0070C0"/>
                </a:solidFill>
              </a:rPr>
              <a:t>? </a:t>
            </a:r>
            <a:endParaRPr lang="en-US" dirty="0">
              <a:solidFill>
                <a:srgbClr val="0070C0"/>
              </a:solidFill>
            </a:endParaRPr>
          </a:p>
          <a:p>
            <a:pPr lvl="3"/>
            <a:r>
              <a:rPr lang="en-US" dirty="0"/>
              <a:t>add r5, </a:t>
            </a:r>
            <a:r>
              <a:rPr lang="en-US" dirty="0" smtClean="0"/>
              <a:t>r6, r7</a:t>
            </a:r>
            <a:endParaRPr lang="en-US" dirty="0"/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033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MSP430 Instruction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708" y="805157"/>
            <a:ext cx="7772400" cy="4724400"/>
          </a:xfrm>
        </p:spPr>
        <p:txBody>
          <a:bodyPr/>
          <a:lstStyle/>
          <a:p>
            <a:pPr marL="0" lvl="1" indent="0">
              <a:buNone/>
            </a:pPr>
            <a:r>
              <a:rPr lang="en-US" sz="2400" dirty="0">
                <a:hlinkClick r:id="rId2"/>
              </a:rPr>
              <a:t>MSP430 Instruction </a:t>
            </a:r>
            <a:r>
              <a:rPr lang="en-US" sz="2400" dirty="0" smtClean="0">
                <a:hlinkClick r:id="rId2"/>
              </a:rPr>
              <a:t>Set</a:t>
            </a:r>
            <a:endParaRPr lang="en-US" sz="2400" dirty="0"/>
          </a:p>
          <a:p>
            <a:pPr marL="0" lvl="1" indent="0"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/>
              <a:t>All instructions are 16 bits long. Their binary format looks like this: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	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2723272"/>
              </p:ext>
            </p:extLst>
          </p:nvPr>
        </p:nvGraphicFramePr>
        <p:xfrm>
          <a:off x="372227" y="1846201"/>
          <a:ext cx="8478007" cy="2447752"/>
        </p:xfrm>
        <a:graphic>
          <a:graphicData uri="http://schemas.openxmlformats.org/drawingml/2006/table">
            <a:tbl>
              <a:tblPr/>
              <a:tblGrid>
                <a:gridCol w="529523"/>
                <a:gridCol w="529523"/>
                <a:gridCol w="529523"/>
                <a:gridCol w="529523"/>
                <a:gridCol w="529523"/>
                <a:gridCol w="529523"/>
                <a:gridCol w="529523"/>
                <a:gridCol w="529523"/>
                <a:gridCol w="529523"/>
                <a:gridCol w="621142"/>
                <a:gridCol w="496067"/>
                <a:gridCol w="476999"/>
                <a:gridCol w="529523"/>
                <a:gridCol w="529523"/>
                <a:gridCol w="529523"/>
                <a:gridCol w="529523"/>
              </a:tblGrid>
              <a:tr h="37082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15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14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13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12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11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10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9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8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7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6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5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4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3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2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0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4759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US" sz="1600" dirty="0" err="1">
                          <a:effectLst/>
                        </a:rPr>
                        <a:t>Opcode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W=0</a:t>
                      </a:r>
                      <a:r>
                        <a:rPr lang="en-US" sz="1600" dirty="0" smtClean="0">
                          <a:effectLst/>
                        </a:rPr>
                        <a:t>/ B=1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Ad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Dest reg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Condition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PC offset (10 bit)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47598"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Opcode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Source </a:t>
                      </a:r>
                      <a:r>
                        <a:rPr lang="en-US" sz="1600" dirty="0" err="1">
                          <a:effectLst/>
                        </a:rPr>
                        <a:t>reg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Ad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W=0/B=1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As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 dirty="0" err="1">
                          <a:effectLst/>
                        </a:rPr>
                        <a:t>Dest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reg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115556" y="4767183"/>
            <a:ext cx="2199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  <a:cs typeface="Arial" pitchFamily="34" charset="0"/>
              </a:rPr>
              <a:t>: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49399" y="5029243"/>
            <a:ext cx="55287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Double-Operand (</a:t>
            </a:r>
            <a:r>
              <a:rPr lang="en-US" dirty="0">
                <a:solidFill>
                  <a:srgbClr val="0070C0"/>
                </a:solidFill>
              </a:rPr>
              <a:t>Format </a:t>
            </a:r>
            <a:r>
              <a:rPr lang="en-US" dirty="0" smtClean="0">
                <a:solidFill>
                  <a:srgbClr val="0070C0"/>
                </a:solidFill>
              </a:rPr>
              <a:t>I)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Single-Operand</a:t>
            </a:r>
            <a:r>
              <a:rPr lang="en-US" dirty="0">
                <a:solidFill>
                  <a:srgbClr val="7030A0"/>
                </a:solidFill>
              </a:rPr>
              <a:t> (Format </a:t>
            </a:r>
            <a:r>
              <a:rPr lang="en-US" dirty="0" smtClean="0">
                <a:solidFill>
                  <a:srgbClr val="7030A0"/>
                </a:solidFill>
              </a:rPr>
              <a:t>II)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Jumps (Format III)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64067" y="3486077"/>
            <a:ext cx="8492066" cy="840390"/>
          </a:xfrm>
          <a:prstGeom prst="rect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64067" y="2182211"/>
            <a:ext cx="8492066" cy="840390"/>
          </a:xfrm>
          <a:prstGeom prst="rect">
            <a:avLst/>
          </a:prstGeom>
          <a:noFill/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364067" y="3109783"/>
            <a:ext cx="8492066" cy="285349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878256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Single-Operand Instruction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708" y="805157"/>
            <a:ext cx="7772400" cy="4724400"/>
          </a:xfrm>
        </p:spPr>
        <p:txBody>
          <a:bodyPr/>
          <a:lstStyle/>
          <a:p>
            <a:pPr marL="0" lvl="1" indent="0">
              <a:buNone/>
            </a:pPr>
            <a:r>
              <a:rPr lang="en-US" sz="2400" dirty="0" smtClean="0"/>
              <a:t>SXT  r10</a:t>
            </a:r>
            <a:endParaRPr lang="en-US" sz="2400" dirty="0"/>
          </a:p>
          <a:p>
            <a:pPr marL="0" lvl="1" indent="0"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/>
              <a:t>All instructions are 16 bits long. Their binary format looks like this: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	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3700479"/>
              </p:ext>
            </p:extLst>
          </p:nvPr>
        </p:nvGraphicFramePr>
        <p:xfrm>
          <a:off x="372227" y="1846201"/>
          <a:ext cx="8478007" cy="1223876"/>
        </p:xfrm>
        <a:graphic>
          <a:graphicData uri="http://schemas.openxmlformats.org/drawingml/2006/table">
            <a:tbl>
              <a:tblPr/>
              <a:tblGrid>
                <a:gridCol w="529523"/>
                <a:gridCol w="529523"/>
                <a:gridCol w="529523"/>
                <a:gridCol w="529523"/>
                <a:gridCol w="529523"/>
                <a:gridCol w="529523"/>
                <a:gridCol w="529523"/>
                <a:gridCol w="529523"/>
                <a:gridCol w="529523"/>
                <a:gridCol w="621142"/>
                <a:gridCol w="496067"/>
                <a:gridCol w="476999"/>
                <a:gridCol w="529523"/>
                <a:gridCol w="529523"/>
                <a:gridCol w="529523"/>
                <a:gridCol w="529523"/>
              </a:tblGrid>
              <a:tr h="37082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15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14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13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12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11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10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9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8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7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6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5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4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3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2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0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4759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US" sz="1600" dirty="0" err="1">
                          <a:effectLst/>
                        </a:rPr>
                        <a:t>Opcode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W=0</a:t>
                      </a:r>
                      <a:r>
                        <a:rPr lang="en-US" sz="1600" dirty="0" smtClean="0">
                          <a:effectLst/>
                        </a:rPr>
                        <a:t>/ B=1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Ad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 dirty="0" err="1">
                          <a:effectLst/>
                        </a:rPr>
                        <a:t>Dest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reg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115556" y="4767183"/>
            <a:ext cx="2199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  <a:cs typeface="Arial" pitchFamily="34" charset="0"/>
              </a:rPr>
              <a:t>: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4437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Single-Operand Instruction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708" y="805157"/>
            <a:ext cx="7772400" cy="4724400"/>
          </a:xfrm>
        </p:spPr>
        <p:txBody>
          <a:bodyPr/>
          <a:lstStyle/>
          <a:p>
            <a:pPr marL="0" lvl="1" indent="0"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/>
              <a:t>All instructions are 16 bits long. Their binary format looks like this: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	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115556" y="4767183"/>
            <a:ext cx="2199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  <a:cs typeface="Arial" pitchFamily="34" charset="0"/>
              </a:rPr>
              <a:t>: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>
            <a:off x="331788" y="2031172"/>
            <a:ext cx="8480425" cy="122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685800" y="1371600"/>
            <a:ext cx="7772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kern="0" dirty="0"/>
              <a:t>SXT  r10</a:t>
            </a:r>
          </a:p>
          <a:p>
            <a:endParaRPr lang="en-US" kern="0" dirty="0"/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52366" b="78006"/>
          <a:stretch/>
        </p:blipFill>
        <p:spPr bwMode="auto">
          <a:xfrm>
            <a:off x="331788" y="4444999"/>
            <a:ext cx="3458970" cy="1283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3757656" y="4373216"/>
            <a:ext cx="4564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_ _ _ _    _ _ </a:t>
            </a:r>
            <a:r>
              <a:rPr lang="en-US" dirty="0" smtClean="0">
                <a:solidFill>
                  <a:srgbClr val="FFC000"/>
                </a:solidFill>
              </a:rPr>
              <a:t>_ _    _ </a:t>
            </a:r>
            <a:r>
              <a:rPr lang="en-US" dirty="0" smtClean="0">
                <a:solidFill>
                  <a:srgbClr val="7030A0"/>
                </a:solidFill>
              </a:rPr>
              <a:t>_ </a:t>
            </a:r>
            <a:r>
              <a:rPr lang="en-US" dirty="0" smtClean="0">
                <a:solidFill>
                  <a:srgbClr val="00B0F0"/>
                </a:solidFill>
              </a:rPr>
              <a:t>_ _    </a:t>
            </a:r>
            <a:r>
              <a:rPr lang="en-US" dirty="0" smtClean="0">
                <a:solidFill>
                  <a:srgbClr val="00B050"/>
                </a:solidFill>
              </a:rPr>
              <a:t>_ _ _ _  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232452" y="2411896"/>
            <a:ext cx="2835965" cy="450574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689113" y="1683026"/>
            <a:ext cx="4505739" cy="2199861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6520070" y="583096"/>
            <a:ext cx="1802296" cy="1828800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1219199" y="2253950"/>
            <a:ext cx="3193775" cy="2119267"/>
            <a:chOff x="1219199" y="2253950"/>
            <a:chExt cx="3193775" cy="2119267"/>
          </a:xfrm>
        </p:grpSpPr>
        <p:sp>
          <p:nvSpPr>
            <p:cNvPr id="16" name="Oval 15"/>
            <p:cNvSpPr/>
            <p:nvPr/>
          </p:nvSpPr>
          <p:spPr bwMode="auto">
            <a:xfrm>
              <a:off x="1219199" y="2253950"/>
              <a:ext cx="2676939" cy="766465"/>
            </a:xfrm>
            <a:prstGeom prst="ellips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17" name="Straight Arrow Connector 16"/>
            <p:cNvCxnSpPr>
              <a:stCxn id="16" idx="4"/>
            </p:cNvCxnSpPr>
            <p:nvPr/>
          </p:nvCxnSpPr>
          <p:spPr bwMode="auto">
            <a:xfrm>
              <a:off x="2557669" y="3020415"/>
              <a:ext cx="1855305" cy="1352802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39" name="Group 38"/>
          <p:cNvGrpSpPr/>
          <p:nvPr/>
        </p:nvGrpSpPr>
        <p:grpSpPr>
          <a:xfrm>
            <a:off x="2328333" y="1683026"/>
            <a:ext cx="5848258" cy="2597426"/>
            <a:chOff x="2328333" y="1683026"/>
            <a:chExt cx="5848258" cy="2597426"/>
          </a:xfrm>
        </p:grpSpPr>
        <p:sp>
          <p:nvSpPr>
            <p:cNvPr id="18" name="Oval 17"/>
            <p:cNvSpPr/>
            <p:nvPr/>
          </p:nvSpPr>
          <p:spPr bwMode="auto">
            <a:xfrm>
              <a:off x="7142922" y="2253949"/>
              <a:ext cx="1033669" cy="766465"/>
            </a:xfrm>
            <a:prstGeom prst="ellipse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19" name="Straight Arrow Connector 18"/>
            <p:cNvCxnSpPr>
              <a:stCxn id="18" idx="4"/>
            </p:cNvCxnSpPr>
            <p:nvPr/>
          </p:nvCxnSpPr>
          <p:spPr bwMode="auto">
            <a:xfrm>
              <a:off x="7659757" y="3020414"/>
              <a:ext cx="92765" cy="1260038"/>
            </a:xfrm>
            <a:prstGeom prst="straightConnector1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0" name="Straight Arrow Connector 19"/>
            <p:cNvCxnSpPr>
              <a:stCxn id="18" idx="0"/>
            </p:cNvCxnSpPr>
            <p:nvPr/>
          </p:nvCxnSpPr>
          <p:spPr bwMode="auto">
            <a:xfrm flipH="1" flipV="1">
              <a:off x="2328333" y="1683026"/>
              <a:ext cx="5331424" cy="570923"/>
            </a:xfrm>
            <a:prstGeom prst="straightConnector1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38" name="Group 37"/>
          <p:cNvGrpSpPr/>
          <p:nvPr/>
        </p:nvGrpSpPr>
        <p:grpSpPr>
          <a:xfrm>
            <a:off x="2328333" y="683567"/>
            <a:ext cx="5424189" cy="3596885"/>
            <a:chOff x="2328333" y="683567"/>
            <a:chExt cx="5424189" cy="3596885"/>
          </a:xfrm>
        </p:grpSpPr>
        <p:sp>
          <p:nvSpPr>
            <p:cNvPr id="21" name="TextBox 20"/>
            <p:cNvSpPr txBox="1"/>
            <p:nvPr/>
          </p:nvSpPr>
          <p:spPr>
            <a:xfrm>
              <a:off x="5512904" y="683567"/>
              <a:ext cx="2239618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r</a:t>
              </a:r>
              <a:r>
                <a:rPr lang="en-US" dirty="0" smtClean="0">
                  <a:solidFill>
                    <a:srgbClr val="0070C0"/>
                  </a:solidFill>
                </a:rPr>
                <a:t>egister mode</a:t>
              </a:r>
            </a:p>
            <a:p>
              <a:r>
                <a:rPr lang="en-US" sz="1400" dirty="0">
                  <a:solidFill>
                    <a:srgbClr val="0070C0"/>
                  </a:solidFill>
                </a:rPr>
                <a:t>Table 3-3 Blue Book </a:t>
              </a:r>
              <a:r>
                <a:rPr lang="en-US" sz="1400" dirty="0" err="1">
                  <a:solidFill>
                    <a:srgbClr val="0070C0"/>
                  </a:solidFill>
                </a:rPr>
                <a:t>Pg</a:t>
              </a:r>
              <a:r>
                <a:rPr lang="en-US" sz="1400" dirty="0">
                  <a:solidFill>
                    <a:srgbClr val="0070C0"/>
                  </a:solidFill>
                </a:rPr>
                <a:t> </a:t>
              </a:r>
              <a:r>
                <a:rPr lang="en-US" sz="1400" dirty="0" smtClean="0">
                  <a:solidFill>
                    <a:srgbClr val="0070C0"/>
                  </a:solidFill>
                </a:rPr>
                <a:t>12</a:t>
              </a:r>
              <a:endParaRPr lang="en-US" sz="1400" dirty="0">
                <a:solidFill>
                  <a:srgbClr val="0070C0"/>
                </a:solidFill>
              </a:endParaRPr>
            </a:p>
          </p:txBody>
        </p:sp>
        <p:sp>
          <p:nvSpPr>
            <p:cNvPr id="22" name="Oval 21"/>
            <p:cNvSpPr/>
            <p:nvPr/>
          </p:nvSpPr>
          <p:spPr bwMode="auto">
            <a:xfrm>
              <a:off x="6347791" y="2262301"/>
              <a:ext cx="576470" cy="600169"/>
            </a:xfrm>
            <a:prstGeom prst="ellipse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 bwMode="auto">
            <a:xfrm>
              <a:off x="6636026" y="2862470"/>
              <a:ext cx="149087" cy="1417982"/>
            </a:xfrm>
            <a:prstGeom prst="straightConnector1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4" name="Straight Arrow Connector 23"/>
            <p:cNvCxnSpPr>
              <a:stCxn id="22" idx="0"/>
            </p:cNvCxnSpPr>
            <p:nvPr/>
          </p:nvCxnSpPr>
          <p:spPr bwMode="auto">
            <a:xfrm flipV="1">
              <a:off x="6636026" y="1376065"/>
              <a:ext cx="74543" cy="886236"/>
            </a:xfrm>
            <a:prstGeom prst="straightConnector1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5" name="Straight Arrow Connector 24"/>
            <p:cNvCxnSpPr/>
            <p:nvPr/>
          </p:nvCxnSpPr>
          <p:spPr bwMode="auto">
            <a:xfrm flipH="1">
              <a:off x="2328333" y="1145232"/>
              <a:ext cx="3370103" cy="352264"/>
            </a:xfrm>
            <a:prstGeom prst="straightConnector1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37" name="Group 36"/>
          <p:cNvGrpSpPr/>
          <p:nvPr/>
        </p:nvGrpSpPr>
        <p:grpSpPr>
          <a:xfrm>
            <a:off x="675860" y="583096"/>
            <a:ext cx="5671931" cy="3790120"/>
            <a:chOff x="675860" y="583096"/>
            <a:chExt cx="5671931" cy="3790120"/>
          </a:xfrm>
        </p:grpSpPr>
        <p:sp>
          <p:nvSpPr>
            <p:cNvPr id="26" name="TextBox 25"/>
            <p:cNvSpPr txBox="1"/>
            <p:nvPr/>
          </p:nvSpPr>
          <p:spPr>
            <a:xfrm>
              <a:off x="675860" y="583096"/>
              <a:ext cx="19348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no .b</a:t>
              </a:r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27" name="Oval 26"/>
            <p:cNvSpPr/>
            <p:nvPr/>
          </p:nvSpPr>
          <p:spPr bwMode="auto">
            <a:xfrm>
              <a:off x="5456915" y="2262301"/>
              <a:ext cx="890876" cy="600169"/>
            </a:xfrm>
            <a:prstGeom prst="ellipse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28" name="Straight Arrow Connector 27"/>
            <p:cNvCxnSpPr>
              <a:stCxn id="27" idx="4"/>
            </p:cNvCxnSpPr>
            <p:nvPr/>
          </p:nvCxnSpPr>
          <p:spPr bwMode="auto">
            <a:xfrm>
              <a:off x="5902353" y="2862470"/>
              <a:ext cx="445438" cy="1510746"/>
            </a:xfrm>
            <a:prstGeom prst="straightConnector1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9" name="Straight Arrow Connector 28"/>
            <p:cNvCxnSpPr/>
            <p:nvPr/>
          </p:nvCxnSpPr>
          <p:spPr bwMode="auto">
            <a:xfrm flipH="1" flipV="1">
              <a:off x="1643268" y="813928"/>
              <a:ext cx="4055168" cy="1448374"/>
            </a:xfrm>
            <a:prstGeom prst="straightConnector1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0" name="Straight Arrow Connector 29"/>
            <p:cNvCxnSpPr/>
            <p:nvPr/>
          </p:nvCxnSpPr>
          <p:spPr bwMode="auto">
            <a:xfrm>
              <a:off x="1073426" y="1044761"/>
              <a:ext cx="159026" cy="493355"/>
            </a:xfrm>
            <a:prstGeom prst="straightConnector1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36" name="Group 35"/>
          <p:cNvGrpSpPr/>
          <p:nvPr/>
        </p:nvGrpSpPr>
        <p:grpSpPr>
          <a:xfrm>
            <a:off x="2061273" y="2411896"/>
            <a:ext cx="3637162" cy="2033103"/>
            <a:chOff x="2061273" y="2411896"/>
            <a:chExt cx="3637162" cy="2033103"/>
          </a:xfrm>
        </p:grpSpPr>
        <p:sp>
          <p:nvSpPr>
            <p:cNvPr id="31" name="Oval 30"/>
            <p:cNvSpPr/>
            <p:nvPr/>
          </p:nvSpPr>
          <p:spPr bwMode="auto">
            <a:xfrm>
              <a:off x="4068417" y="2411896"/>
              <a:ext cx="834887" cy="450574"/>
            </a:xfrm>
            <a:prstGeom prst="ellipse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32" name="Straight Arrow Connector 31"/>
            <p:cNvCxnSpPr>
              <a:stCxn id="31" idx="3"/>
              <a:endCxn id="10" idx="0"/>
            </p:cNvCxnSpPr>
            <p:nvPr/>
          </p:nvCxnSpPr>
          <p:spPr bwMode="auto">
            <a:xfrm flipH="1">
              <a:off x="2061273" y="2796485"/>
              <a:ext cx="2129410" cy="1648514"/>
            </a:xfrm>
            <a:prstGeom prst="straightConnector1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3" name="Straight Arrow Connector 32"/>
            <p:cNvCxnSpPr>
              <a:stCxn id="31" idx="4"/>
            </p:cNvCxnSpPr>
            <p:nvPr/>
          </p:nvCxnSpPr>
          <p:spPr bwMode="auto">
            <a:xfrm>
              <a:off x="4485861" y="2862470"/>
              <a:ext cx="1212574" cy="1510746"/>
            </a:xfrm>
            <a:prstGeom prst="straightConnector1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41" name="TextBox 40"/>
          <p:cNvSpPr txBox="1"/>
          <p:nvPr/>
        </p:nvSpPr>
        <p:spPr>
          <a:xfrm>
            <a:off x="-1" y="5831677"/>
            <a:ext cx="39442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2000" dirty="0" smtClean="0"/>
              <a:t>Figure 3-12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Family User Guide 3.4.5 pp62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Blue Book pp19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38893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Instruction 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7816" y="1082931"/>
            <a:ext cx="6324600" cy="501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-1" y="5831677"/>
            <a:ext cx="39442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2000" dirty="0" smtClean="0"/>
              <a:t>Figure 3-12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Family User Guide 3.4.5 pp62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Blue Book pp19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54004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Program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79886" y="666572"/>
            <a:ext cx="8174978" cy="1695282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repeat: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mov.b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#0x75, r10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add.b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#0xC7, r10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;result should be 0x13c, so we should see 3c in r10 and carry bit set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adc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r10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;since carry bit was set, this should increment r10 to 3d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inv.b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r10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;invert, so r10 should be c2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#0x00aa, r10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sxt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r10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;sign extend should clear upper 8 bits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inv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r10 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swpb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r10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r10, r9</a:t>
            </a: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repeat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555061" y="4055495"/>
            <a:ext cx="6588939" cy="281198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c010:    7a 40 75 00     mov.b    #117,    r10    ;#0x0075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c014:    7a 50 c7 00     add.b    #199,    r10    ;#0x00c7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c018:    0a 63           adc      r10        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c01a:    7a e3           xor.b    #-1,    r10    ;r3 As==11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c01c:    3a 40 aa 00     mov      #170,    r10    ;#0x00aa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c020:    8a 11           sxt      r10        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c022:    3a e3           inv      r10        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c024:    8a 10           swpb     r10        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c026:    09 4a           mov      r10,    r9    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c028:    f3 3f           jmp      $-24         ;abs 0xc010</a:t>
            </a:r>
            <a:endParaRPr lang="en-US" sz="1400" kern="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3559798" y="6380860"/>
            <a:ext cx="3242733" cy="296333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3" name="Rounded Rectangular Callout 2"/>
          <p:cNvSpPr/>
          <p:nvPr/>
        </p:nvSpPr>
        <p:spPr bwMode="auto">
          <a:xfrm>
            <a:off x="1358781" y="6060714"/>
            <a:ext cx="991312" cy="442674"/>
          </a:xfrm>
          <a:prstGeom prst="wedgeRoundRectCallout">
            <a:avLst>
              <a:gd name="adj1" fmla="val 80891"/>
              <a:gd name="adj2" fmla="val 50917"/>
              <a:gd name="adj3" fmla="val 16667"/>
            </a:avLst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rPr>
              <a:t>PC</a:t>
            </a:r>
            <a:r>
              <a:rPr kumimoji="0" lang="en-US" sz="20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rPr>
              <a:t>OLD</a:t>
            </a:r>
            <a:endParaRPr kumimoji="0" lang="en-US" sz="20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2887054" y="3469914"/>
            <a:ext cx="991312" cy="442674"/>
          </a:xfrm>
          <a:prstGeom prst="wedgeRoundRectCallout">
            <a:avLst>
              <a:gd name="adj1" fmla="val -45833"/>
              <a:gd name="adj2" fmla="val 93388"/>
              <a:gd name="adj3" fmla="val 16667"/>
            </a:avLst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rPr>
              <a:t>PC</a:t>
            </a:r>
            <a:r>
              <a:rPr kumimoji="0" lang="en-US" sz="20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rPr>
              <a:t>NEW</a:t>
            </a:r>
            <a:endParaRPr kumimoji="0" lang="en-US" sz="20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6802531" y="5527529"/>
            <a:ext cx="1782670" cy="442674"/>
          </a:xfrm>
          <a:prstGeom prst="wedgeRoundRectCallout">
            <a:avLst>
              <a:gd name="adj1" fmla="val -55918"/>
              <a:gd name="adj2" fmla="val 150574"/>
              <a:gd name="adj3" fmla="val 16667"/>
            </a:avLst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rPr>
              <a:t>PC</a:t>
            </a:r>
            <a:r>
              <a:rPr kumimoji="0" lang="en-US" sz="20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rPr>
              <a:t>NEW 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rPr>
              <a:t>-</a:t>
            </a:r>
            <a:r>
              <a:rPr kumimoji="0" lang="en-US" sz="20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rPr>
              <a:t> </a:t>
            </a:r>
            <a:r>
              <a:rPr lang="en-US" sz="2000" dirty="0" smtClean="0"/>
              <a:t>PC</a:t>
            </a:r>
            <a:r>
              <a:rPr lang="en-US" sz="2000" baseline="-25000" dirty="0" smtClean="0"/>
              <a:t>OLD</a:t>
            </a:r>
            <a:endParaRPr kumimoji="0" lang="en-US" sz="20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808845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Relative Jumps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115556" y="4767183"/>
            <a:ext cx="2199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  <a:cs typeface="Arial" pitchFamily="34" charset="0"/>
              </a:rPr>
              <a:t>: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7080128"/>
              </p:ext>
            </p:extLst>
          </p:nvPr>
        </p:nvGraphicFramePr>
        <p:xfrm>
          <a:off x="499683" y="777652"/>
          <a:ext cx="7772400" cy="3630342"/>
        </p:xfrm>
        <a:graphic>
          <a:graphicData uri="http://schemas.openxmlformats.org/drawingml/2006/table">
            <a:tbl>
              <a:tblPr/>
              <a:tblGrid>
                <a:gridCol w="2590800"/>
                <a:gridCol w="2590800"/>
                <a:gridCol w="2590800"/>
              </a:tblGrid>
              <a:tr h="37082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Condition Code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Assembly Instruction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Description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000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JNE/JNZ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Jump if Z==0 (if !=)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001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JEQ/Z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Jump if Z==1 (if ==)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010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JNC/JLO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Jump if C==0 (</a:t>
                      </a:r>
                      <a:r>
                        <a:rPr lang="en-US" sz="1600" b="1" dirty="0">
                          <a:effectLst/>
                        </a:rPr>
                        <a:t>if </a:t>
                      </a:r>
                      <a:r>
                        <a:rPr lang="en-US" sz="1600" b="1" u="sng" dirty="0">
                          <a:effectLst/>
                        </a:rPr>
                        <a:t>unsigned</a:t>
                      </a:r>
                      <a:r>
                        <a:rPr lang="en-US" sz="1600" b="1" dirty="0">
                          <a:effectLst/>
                        </a:rPr>
                        <a:t> &lt;</a:t>
                      </a:r>
                      <a:r>
                        <a:rPr lang="en-US" sz="1600" dirty="0">
                          <a:effectLst/>
                        </a:rPr>
                        <a:t>)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011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JC/JHS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Jump if C==1 (</a:t>
                      </a:r>
                      <a:r>
                        <a:rPr lang="en-US" sz="1600" b="1" dirty="0">
                          <a:effectLst/>
                        </a:rPr>
                        <a:t>if </a:t>
                      </a:r>
                      <a:r>
                        <a:rPr lang="en-US" sz="1600" b="1" u="sng" dirty="0">
                          <a:effectLst/>
                        </a:rPr>
                        <a:t>unsigned</a:t>
                      </a:r>
                      <a:r>
                        <a:rPr lang="en-US" sz="1600" b="1" dirty="0">
                          <a:effectLst/>
                        </a:rPr>
                        <a:t> &gt;</a:t>
                      </a:r>
                      <a:r>
                        <a:rPr lang="en-US" sz="1600" dirty="0">
                          <a:effectLst/>
                        </a:rPr>
                        <a:t>)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0921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100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JN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Jump if N==1 - Note there is no jump if N==0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101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JGE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Jump if N==V (</a:t>
                      </a:r>
                      <a:r>
                        <a:rPr lang="en-US" sz="1600" b="1" dirty="0">
                          <a:effectLst/>
                        </a:rPr>
                        <a:t>if </a:t>
                      </a:r>
                      <a:r>
                        <a:rPr lang="en-US" sz="1600" b="1" u="sng" dirty="0">
                          <a:effectLst/>
                        </a:rPr>
                        <a:t>signed</a:t>
                      </a:r>
                      <a:r>
                        <a:rPr lang="en-US" sz="1600" b="1" dirty="0">
                          <a:effectLst/>
                        </a:rPr>
                        <a:t> &gt;=</a:t>
                      </a:r>
                      <a:r>
                        <a:rPr lang="en-US" sz="1600" dirty="0">
                          <a:effectLst/>
                        </a:rPr>
                        <a:t>)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110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JL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Jump if N!=V (</a:t>
                      </a:r>
                      <a:r>
                        <a:rPr lang="en-US" sz="1600" b="1" dirty="0">
                          <a:effectLst/>
                        </a:rPr>
                        <a:t>if </a:t>
                      </a:r>
                      <a:r>
                        <a:rPr lang="en-US" sz="1600" b="1" u="sng" dirty="0">
                          <a:effectLst/>
                        </a:rPr>
                        <a:t>signed</a:t>
                      </a:r>
                      <a:r>
                        <a:rPr lang="en-US" sz="1600" b="1" dirty="0">
                          <a:effectLst/>
                        </a:rPr>
                        <a:t> &lt;</a:t>
                      </a:r>
                      <a:r>
                        <a:rPr lang="en-US" sz="1600" dirty="0">
                          <a:effectLst/>
                        </a:rPr>
                        <a:t>)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111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JMP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Jump unconditionally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400554" y="4592900"/>
            <a:ext cx="735970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How many bits do we have for offset in a jump? </a:t>
            </a:r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What </a:t>
            </a:r>
            <a:r>
              <a:rPr lang="en-US" dirty="0">
                <a:solidFill>
                  <a:srgbClr val="0070C0"/>
                </a:solidFill>
              </a:rPr>
              <a:t>is the range of signed numbers?</a:t>
            </a:r>
          </a:p>
        </p:txBody>
      </p:sp>
      <p:sp>
        <p:nvSpPr>
          <p:cNvPr id="3" name="Rounded Rectangular Callout 2"/>
          <p:cNvSpPr/>
          <p:nvPr/>
        </p:nvSpPr>
        <p:spPr bwMode="auto">
          <a:xfrm>
            <a:off x="1109131" y="1413933"/>
            <a:ext cx="1828802" cy="1123712"/>
          </a:xfrm>
          <a:prstGeom prst="wedgeRoundRectCallout">
            <a:avLst>
              <a:gd name="adj1" fmla="val -31944"/>
              <a:gd name="adj2" fmla="val -78396"/>
              <a:gd name="adj3" fmla="val 16667"/>
            </a:avLst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rPr>
              <a:t>Not </a:t>
            </a:r>
            <a:r>
              <a:rPr kumimoji="0" lang="en-US" sz="2000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rPr>
              <a:t>directly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rPr>
              <a:t> found in datasheets!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282661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Relative Jump Instruction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708" y="805157"/>
            <a:ext cx="7772400" cy="4724400"/>
          </a:xfrm>
        </p:spPr>
        <p:txBody>
          <a:bodyPr/>
          <a:lstStyle/>
          <a:p>
            <a:pPr marL="0" lvl="1" indent="0">
              <a:buNone/>
            </a:pPr>
            <a:r>
              <a:rPr lang="en-US" sz="2400" dirty="0" smtClean="0"/>
              <a:t>JMP  $-024</a:t>
            </a:r>
            <a:endParaRPr lang="en-US" sz="2400" dirty="0"/>
          </a:p>
          <a:p>
            <a:pPr marL="0" lvl="1" indent="0"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/>
              <a:t>All instructions are 16 bits long. Their binary format looks like this: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	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1307887"/>
              </p:ext>
            </p:extLst>
          </p:nvPr>
        </p:nvGraphicFramePr>
        <p:xfrm>
          <a:off x="372227" y="1846201"/>
          <a:ext cx="8478007" cy="752556"/>
        </p:xfrm>
        <a:graphic>
          <a:graphicData uri="http://schemas.openxmlformats.org/drawingml/2006/table">
            <a:tbl>
              <a:tblPr/>
              <a:tblGrid>
                <a:gridCol w="529523"/>
                <a:gridCol w="529523"/>
                <a:gridCol w="529523"/>
                <a:gridCol w="529523"/>
                <a:gridCol w="529523"/>
                <a:gridCol w="529523"/>
                <a:gridCol w="529523"/>
                <a:gridCol w="529523"/>
                <a:gridCol w="529523"/>
                <a:gridCol w="621142"/>
                <a:gridCol w="496067"/>
                <a:gridCol w="476999"/>
                <a:gridCol w="529523"/>
                <a:gridCol w="529523"/>
                <a:gridCol w="529523"/>
                <a:gridCol w="529523"/>
              </a:tblGrid>
              <a:tr h="37082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15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14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13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12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11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10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9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8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7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6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5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4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3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2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0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Condition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PC offset (10 bit)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115556" y="4767183"/>
            <a:ext cx="2199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  <a:cs typeface="Arial" pitchFamily="34" charset="0"/>
              </a:rPr>
              <a:t>: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4801" y="5590586"/>
            <a:ext cx="6299199" cy="1042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040820" y="6111702"/>
            <a:ext cx="39442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2000" dirty="0" smtClean="0"/>
              <a:t>Family User Guide 3.4.5 pp59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Blue Book pp18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08" b="41287"/>
          <a:stretch/>
        </p:blipFill>
        <p:spPr bwMode="auto">
          <a:xfrm>
            <a:off x="-1" y="3186202"/>
            <a:ext cx="4842934" cy="1430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-10890" y="4617068"/>
            <a:ext cx="39442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2000" dirty="0" smtClean="0"/>
              <a:t>Figure 3-12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Family User Guide 3.4.5 pp62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Blue Book pp19</a:t>
            </a:r>
            <a:endParaRPr lang="en-US" sz="20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279400" y="2082800"/>
            <a:ext cx="4326467" cy="2828200"/>
            <a:chOff x="1450007" y="2374887"/>
            <a:chExt cx="4326467" cy="2828200"/>
          </a:xfrm>
        </p:grpSpPr>
        <p:sp>
          <p:nvSpPr>
            <p:cNvPr id="12" name="Oval 11"/>
            <p:cNvSpPr/>
            <p:nvPr/>
          </p:nvSpPr>
          <p:spPr bwMode="auto">
            <a:xfrm>
              <a:off x="1450007" y="2374887"/>
              <a:ext cx="1681811" cy="645528"/>
            </a:xfrm>
            <a:prstGeom prst="ellips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13" name="Straight Arrow Connector 12"/>
            <p:cNvCxnSpPr>
              <a:stCxn id="12" idx="4"/>
            </p:cNvCxnSpPr>
            <p:nvPr/>
          </p:nvCxnSpPr>
          <p:spPr bwMode="auto">
            <a:xfrm>
              <a:off x="2290913" y="3020415"/>
              <a:ext cx="3485561" cy="2182672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4" name="Group 13"/>
          <p:cNvGrpSpPr/>
          <p:nvPr/>
        </p:nvGrpSpPr>
        <p:grpSpPr>
          <a:xfrm>
            <a:off x="3491003" y="2116526"/>
            <a:ext cx="5295454" cy="2794474"/>
            <a:chOff x="5456915" y="2262301"/>
            <a:chExt cx="5295454" cy="2794474"/>
          </a:xfrm>
        </p:grpSpPr>
        <p:sp>
          <p:nvSpPr>
            <p:cNvPr id="16" name="Oval 15"/>
            <p:cNvSpPr/>
            <p:nvPr/>
          </p:nvSpPr>
          <p:spPr bwMode="auto">
            <a:xfrm>
              <a:off x="5456915" y="2262301"/>
              <a:ext cx="5295454" cy="600169"/>
            </a:xfrm>
            <a:prstGeom prst="ellipse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17" name="Straight Arrow Connector 16"/>
            <p:cNvCxnSpPr>
              <a:stCxn id="16" idx="4"/>
            </p:cNvCxnSpPr>
            <p:nvPr/>
          </p:nvCxnSpPr>
          <p:spPr bwMode="auto">
            <a:xfrm>
              <a:off x="8104642" y="2862470"/>
              <a:ext cx="897268" cy="2194305"/>
            </a:xfrm>
            <a:prstGeom prst="straightConnector1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20" name="Group 19"/>
          <p:cNvGrpSpPr/>
          <p:nvPr/>
        </p:nvGrpSpPr>
        <p:grpSpPr>
          <a:xfrm>
            <a:off x="440267" y="2196041"/>
            <a:ext cx="4919133" cy="2714959"/>
            <a:chOff x="2501540" y="2438287"/>
            <a:chExt cx="4919133" cy="2714959"/>
          </a:xfrm>
        </p:grpSpPr>
        <p:sp>
          <p:nvSpPr>
            <p:cNvPr id="21" name="Oval 20"/>
            <p:cNvSpPr/>
            <p:nvPr/>
          </p:nvSpPr>
          <p:spPr bwMode="auto">
            <a:xfrm>
              <a:off x="4022484" y="2438287"/>
              <a:ext cx="1577855" cy="450574"/>
            </a:xfrm>
            <a:prstGeom prst="ellipse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22" name="Straight Arrow Connector 21"/>
            <p:cNvCxnSpPr>
              <a:stCxn id="21" idx="3"/>
            </p:cNvCxnSpPr>
            <p:nvPr/>
          </p:nvCxnSpPr>
          <p:spPr bwMode="auto">
            <a:xfrm flipH="1">
              <a:off x="2501540" y="2822876"/>
              <a:ext cx="1752016" cy="1737370"/>
            </a:xfrm>
            <a:prstGeom prst="straightConnector1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3" name="Straight Arrow Connector 22"/>
            <p:cNvCxnSpPr>
              <a:stCxn id="21" idx="4"/>
            </p:cNvCxnSpPr>
            <p:nvPr/>
          </p:nvCxnSpPr>
          <p:spPr bwMode="auto">
            <a:xfrm>
              <a:off x="4811412" y="2888861"/>
              <a:ext cx="2609261" cy="2264385"/>
            </a:xfrm>
            <a:prstGeom prst="straightConnector1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24" name="TextBox 23"/>
          <p:cNvSpPr txBox="1"/>
          <p:nvPr/>
        </p:nvSpPr>
        <p:spPr>
          <a:xfrm>
            <a:off x="4221747" y="4911000"/>
            <a:ext cx="4564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_ _ _ </a:t>
            </a:r>
            <a:r>
              <a:rPr lang="en-US" dirty="0" smtClean="0">
                <a:solidFill>
                  <a:srgbClr val="00B050"/>
                </a:solidFill>
              </a:rPr>
              <a:t>_    _ _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7030A0"/>
                </a:solidFill>
              </a:rPr>
              <a:t>_ _    _ _ _ _    _ _ _ _  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0892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Program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79886" y="666572"/>
            <a:ext cx="8174978" cy="1695282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repeat: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mov.b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#0x75, r10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add.b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#0xC7, r10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;result should be 0x13c, so we should see 3c in r10 and carry bit set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adc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r10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;since carry bit was set, this should increment r10 to 3d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inv.b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r10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;invert, so r10 should be c2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#0x00aa, r10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sxt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r10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;sign extend should clear upper 8 bits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inv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r10 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swpb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r10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r10, r9</a:t>
            </a: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repeat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555061" y="4055495"/>
            <a:ext cx="6588939" cy="281198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c010:    7a 40 75 00     mov.b    #117,    r10    ;#0x0075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c014:    7a 50 c7 00     add.b    #199,    r10    ;#0x00c7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c018:    0a 63           adc      r10        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c01a:    7a e3           xor.b    #-1,    r10    ;r3 As==11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c01c:    3a 40 aa 00     mov      #170,    r10    ;#0x00aa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c020:    8a 11           sxt      r10        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c022:    3a e3           inv      r10        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c024:    8a 10           swpb     r10        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c026:    09 4a           mov      r10,    r9    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c028:    f3 3f           jmp      $-24         ;abs 0xc010</a:t>
            </a:r>
            <a:endParaRPr lang="en-US" sz="1400" kern="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3559797" y="6084527"/>
            <a:ext cx="4000936" cy="296333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814471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Two-Operand </a:t>
            </a:r>
            <a:r>
              <a:rPr lang="en-US" b="1" dirty="0" smtClean="0"/>
              <a:t>Instruction - </a:t>
            </a:r>
            <a:r>
              <a:rPr lang="en-US" b="1" dirty="0" smtClean="0">
                <a:solidFill>
                  <a:srgbClr val="0070C0"/>
                </a:solidFill>
              </a:rPr>
              <a:t>Practice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708" y="805157"/>
            <a:ext cx="7772400" cy="4724400"/>
          </a:xfrm>
        </p:spPr>
        <p:txBody>
          <a:bodyPr/>
          <a:lstStyle/>
          <a:p>
            <a:pPr marL="0" lvl="1" indent="0"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/>
              <a:t>All instructions are 16 bits long. Their binary format looks like this: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	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115556" y="4767183"/>
            <a:ext cx="2199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  <a:cs typeface="Arial" pitchFamily="34" charset="0"/>
              </a:rPr>
              <a:t>: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Content Placeholder 2"/>
          <p:cNvSpPr txBox="1">
            <a:spLocks/>
          </p:cNvSpPr>
          <p:nvPr/>
        </p:nvSpPr>
        <p:spPr bwMode="auto">
          <a:xfrm>
            <a:off x="685800" y="1371600"/>
            <a:ext cx="7772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kern="0" dirty="0"/>
              <a:t>MOV  r10, r9</a:t>
            </a:r>
            <a:endParaRPr lang="en-US" kern="0" dirty="0" smtClean="0"/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115956"/>
              </p:ext>
            </p:extLst>
          </p:nvPr>
        </p:nvGraphicFramePr>
        <p:xfrm>
          <a:off x="145768" y="1978721"/>
          <a:ext cx="8825953" cy="936725"/>
        </p:xfrm>
        <a:graphic>
          <a:graphicData uri="http://schemas.openxmlformats.org/drawingml/2006/table">
            <a:tbl>
              <a:tblPr/>
              <a:tblGrid>
                <a:gridCol w="1431241"/>
                <a:gridCol w="424069"/>
                <a:gridCol w="437322"/>
                <a:gridCol w="450574"/>
                <a:gridCol w="477078"/>
                <a:gridCol w="477078"/>
                <a:gridCol w="424070"/>
                <a:gridCol w="397565"/>
                <a:gridCol w="583096"/>
                <a:gridCol w="490330"/>
                <a:gridCol w="954157"/>
                <a:gridCol w="331304"/>
                <a:gridCol w="297152"/>
                <a:gridCol w="387822"/>
                <a:gridCol w="440708"/>
                <a:gridCol w="405450"/>
                <a:gridCol w="416937"/>
              </a:tblGrid>
              <a:tr h="349804">
                <a:tc>
                  <a:txBody>
                    <a:bodyPr/>
                    <a:lstStyle/>
                    <a:p>
                      <a:pPr algn="l" fontAlgn="b"/>
                      <a:endParaRPr lang="en-US" sz="1600" b="1" dirty="0">
                        <a:effectLst/>
                      </a:endParaRP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15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14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13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12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11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10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9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8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7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6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5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4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3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2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0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60447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 smtClean="0">
                          <a:effectLst/>
                        </a:rPr>
                        <a:t>Two</a:t>
                      </a:r>
                      <a:r>
                        <a:rPr lang="en-US" sz="1600" baseline="0" dirty="0" smtClean="0">
                          <a:effectLst/>
                        </a:rPr>
                        <a:t> </a:t>
                      </a:r>
                      <a:r>
                        <a:rPr lang="en-US" sz="1600" dirty="0" smtClean="0">
                          <a:effectLst/>
                        </a:rPr>
                        <a:t>Operand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 dirty="0" err="1">
                          <a:effectLst/>
                        </a:rPr>
                        <a:t>Opcode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Source </a:t>
                      </a:r>
                      <a:r>
                        <a:rPr lang="en-US" sz="1600" dirty="0" err="1">
                          <a:effectLst/>
                        </a:rPr>
                        <a:t>reg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Ad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W=0/B=1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As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 dirty="0" err="1">
                          <a:effectLst/>
                        </a:rPr>
                        <a:t>Dest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reg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4227443" y="5963478"/>
            <a:ext cx="4717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_ _ _ _   </a:t>
            </a:r>
            <a:r>
              <a:rPr lang="en-US" dirty="0" smtClean="0">
                <a:solidFill>
                  <a:schemeClr val="accent4">
                    <a:lumMod val="65000"/>
                    <a:lumOff val="35000"/>
                  </a:schemeClr>
                </a:solidFill>
              </a:rPr>
              <a:t>_ _ _ _   </a:t>
            </a:r>
            <a:r>
              <a:rPr lang="en-US" dirty="0" smtClean="0">
                <a:solidFill>
                  <a:srgbClr val="00B0F0"/>
                </a:solidFill>
              </a:rPr>
              <a:t>_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7030A0"/>
                </a:solidFill>
              </a:rPr>
              <a:t>_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C000"/>
                </a:solidFill>
              </a:rPr>
              <a:t>_ _   </a:t>
            </a:r>
            <a:r>
              <a:rPr lang="en-US" dirty="0" smtClean="0">
                <a:solidFill>
                  <a:srgbClr val="92D050"/>
                </a:solidFill>
              </a:rPr>
              <a:t>_ _ _ _</a:t>
            </a:r>
            <a:endParaRPr lang="en-US" dirty="0">
              <a:solidFill>
                <a:srgbClr val="92D050"/>
              </a:solidFill>
            </a:endParaRPr>
          </a:p>
        </p:txBody>
      </p:sp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641" y="3616935"/>
            <a:ext cx="2813394" cy="2346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8" name="Group 47"/>
          <p:cNvGrpSpPr/>
          <p:nvPr/>
        </p:nvGrpSpPr>
        <p:grpSpPr>
          <a:xfrm>
            <a:off x="3048000" y="1044760"/>
            <a:ext cx="5168348" cy="4918718"/>
            <a:chOff x="3048000" y="1044760"/>
            <a:chExt cx="5168348" cy="4918718"/>
          </a:xfrm>
        </p:grpSpPr>
        <p:sp>
          <p:nvSpPr>
            <p:cNvPr id="49" name="TextBox 48"/>
            <p:cNvSpPr txBox="1"/>
            <p:nvPr/>
          </p:nvSpPr>
          <p:spPr>
            <a:xfrm>
              <a:off x="5976730" y="1044760"/>
              <a:ext cx="22396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r</a:t>
              </a:r>
              <a:r>
                <a:rPr lang="en-US" dirty="0" smtClean="0">
                  <a:solidFill>
                    <a:srgbClr val="0070C0"/>
                  </a:solidFill>
                </a:rPr>
                <a:t>egister mode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50" name="Oval 49"/>
            <p:cNvSpPr/>
            <p:nvPr/>
          </p:nvSpPr>
          <p:spPr bwMode="auto">
            <a:xfrm>
              <a:off x="5211749" y="2253950"/>
              <a:ext cx="576470" cy="600169"/>
            </a:xfrm>
            <a:prstGeom prst="ellipse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51" name="Straight Arrow Connector 50"/>
            <p:cNvCxnSpPr/>
            <p:nvPr/>
          </p:nvCxnSpPr>
          <p:spPr bwMode="auto">
            <a:xfrm>
              <a:off x="5499984" y="2862470"/>
              <a:ext cx="956392" cy="3101008"/>
            </a:xfrm>
            <a:prstGeom prst="straightConnector1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2" name="Straight Arrow Connector 51"/>
            <p:cNvCxnSpPr>
              <a:stCxn id="50" idx="0"/>
            </p:cNvCxnSpPr>
            <p:nvPr/>
          </p:nvCxnSpPr>
          <p:spPr bwMode="auto">
            <a:xfrm flipV="1">
              <a:off x="5499984" y="1506425"/>
              <a:ext cx="476746" cy="747525"/>
            </a:xfrm>
            <a:prstGeom prst="straightConnector1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3" name="Straight Arrow Connector 52"/>
            <p:cNvCxnSpPr/>
            <p:nvPr/>
          </p:nvCxnSpPr>
          <p:spPr bwMode="auto">
            <a:xfrm flipH="1">
              <a:off x="3048000" y="1307329"/>
              <a:ext cx="2886624" cy="353368"/>
            </a:xfrm>
            <a:prstGeom prst="straightConnector1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54" name="Group 53"/>
          <p:cNvGrpSpPr/>
          <p:nvPr/>
        </p:nvGrpSpPr>
        <p:grpSpPr>
          <a:xfrm>
            <a:off x="821635" y="2253950"/>
            <a:ext cx="3469667" cy="3504120"/>
            <a:chOff x="821635" y="2253950"/>
            <a:chExt cx="3469667" cy="3504120"/>
          </a:xfrm>
        </p:grpSpPr>
        <p:sp>
          <p:nvSpPr>
            <p:cNvPr id="55" name="Oval 54"/>
            <p:cNvSpPr/>
            <p:nvPr/>
          </p:nvSpPr>
          <p:spPr bwMode="auto">
            <a:xfrm>
              <a:off x="1484242" y="2253950"/>
              <a:ext cx="914401" cy="766465"/>
            </a:xfrm>
            <a:prstGeom prst="ellips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56" name="Straight Arrow Connector 55"/>
            <p:cNvCxnSpPr>
              <a:stCxn id="55" idx="4"/>
            </p:cNvCxnSpPr>
            <p:nvPr/>
          </p:nvCxnSpPr>
          <p:spPr bwMode="auto">
            <a:xfrm flipH="1">
              <a:off x="821635" y="3020415"/>
              <a:ext cx="1119808" cy="2585255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7" name="Straight Arrow Connector 56"/>
            <p:cNvCxnSpPr/>
            <p:nvPr/>
          </p:nvCxnSpPr>
          <p:spPr bwMode="auto">
            <a:xfrm>
              <a:off x="2120348" y="3020415"/>
              <a:ext cx="2170954" cy="2737655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58" name="Group 57"/>
          <p:cNvGrpSpPr/>
          <p:nvPr/>
        </p:nvGrpSpPr>
        <p:grpSpPr>
          <a:xfrm>
            <a:off x="3048000" y="1762539"/>
            <a:ext cx="5261113" cy="4200939"/>
            <a:chOff x="3048000" y="1762539"/>
            <a:chExt cx="5261113" cy="4200939"/>
          </a:xfrm>
        </p:grpSpPr>
        <p:sp>
          <p:nvSpPr>
            <p:cNvPr id="59" name="Oval 58"/>
            <p:cNvSpPr/>
            <p:nvPr/>
          </p:nvSpPr>
          <p:spPr bwMode="auto">
            <a:xfrm>
              <a:off x="7275444" y="2170801"/>
              <a:ext cx="1033669" cy="766465"/>
            </a:xfrm>
            <a:prstGeom prst="ellipse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60" name="Straight Arrow Connector 59"/>
            <p:cNvCxnSpPr/>
            <p:nvPr/>
          </p:nvCxnSpPr>
          <p:spPr bwMode="auto">
            <a:xfrm>
              <a:off x="7792278" y="2937266"/>
              <a:ext cx="0" cy="3026212"/>
            </a:xfrm>
            <a:prstGeom prst="straightConnector1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1" name="Straight Arrow Connector 60"/>
            <p:cNvCxnSpPr/>
            <p:nvPr/>
          </p:nvCxnSpPr>
          <p:spPr bwMode="auto">
            <a:xfrm flipH="1" flipV="1">
              <a:off x="3048000" y="1762539"/>
              <a:ext cx="4651513" cy="408262"/>
            </a:xfrm>
            <a:prstGeom prst="straightConnector1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62" name="Group 61"/>
          <p:cNvGrpSpPr/>
          <p:nvPr/>
        </p:nvGrpSpPr>
        <p:grpSpPr>
          <a:xfrm>
            <a:off x="2348947" y="1880187"/>
            <a:ext cx="4747592" cy="4083291"/>
            <a:chOff x="2348947" y="1880187"/>
            <a:chExt cx="4747592" cy="4083291"/>
          </a:xfrm>
        </p:grpSpPr>
        <p:sp>
          <p:nvSpPr>
            <p:cNvPr id="63" name="TextBox 62"/>
            <p:cNvSpPr txBox="1"/>
            <p:nvPr/>
          </p:nvSpPr>
          <p:spPr>
            <a:xfrm>
              <a:off x="3316357" y="3616935"/>
              <a:ext cx="2422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C000"/>
                  </a:solidFill>
                </a:rPr>
                <a:t>register mode</a:t>
              </a:r>
              <a:endParaRPr lang="en-US" dirty="0">
                <a:solidFill>
                  <a:srgbClr val="FFC000"/>
                </a:solidFill>
              </a:endParaRPr>
            </a:p>
          </p:txBody>
        </p:sp>
        <p:sp>
          <p:nvSpPr>
            <p:cNvPr id="64" name="Oval 63"/>
            <p:cNvSpPr/>
            <p:nvPr/>
          </p:nvSpPr>
          <p:spPr bwMode="auto">
            <a:xfrm>
              <a:off x="6679095" y="2276634"/>
              <a:ext cx="417444" cy="466566"/>
            </a:xfrm>
            <a:prstGeom prst="ellipse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65" name="Straight Arrow Connector 64"/>
            <p:cNvCxnSpPr>
              <a:stCxn id="64" idx="4"/>
            </p:cNvCxnSpPr>
            <p:nvPr/>
          </p:nvCxnSpPr>
          <p:spPr bwMode="auto">
            <a:xfrm>
              <a:off x="6887817" y="2743200"/>
              <a:ext cx="208722" cy="3220278"/>
            </a:xfrm>
            <a:prstGeom prst="straightConnector1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6" name="Straight Arrow Connector 65"/>
            <p:cNvCxnSpPr/>
            <p:nvPr/>
          </p:nvCxnSpPr>
          <p:spPr bwMode="auto">
            <a:xfrm flipH="1" flipV="1">
              <a:off x="2348947" y="1880187"/>
              <a:ext cx="4538871" cy="396447"/>
            </a:xfrm>
            <a:prstGeom prst="straightConnector1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7" name="Straight Arrow Connector 66"/>
            <p:cNvCxnSpPr>
              <a:stCxn id="64" idx="3"/>
              <a:endCxn id="63" idx="0"/>
            </p:cNvCxnSpPr>
            <p:nvPr/>
          </p:nvCxnSpPr>
          <p:spPr bwMode="auto">
            <a:xfrm flipH="1">
              <a:off x="4527357" y="2674873"/>
              <a:ext cx="2212871" cy="942062"/>
            </a:xfrm>
            <a:prstGeom prst="straightConnector1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68" name="Group 67"/>
          <p:cNvGrpSpPr/>
          <p:nvPr/>
        </p:nvGrpSpPr>
        <p:grpSpPr>
          <a:xfrm>
            <a:off x="1381539" y="813928"/>
            <a:ext cx="5297556" cy="5149550"/>
            <a:chOff x="1381539" y="813928"/>
            <a:chExt cx="5297556" cy="5149550"/>
          </a:xfrm>
        </p:grpSpPr>
        <p:sp>
          <p:nvSpPr>
            <p:cNvPr id="69" name="TextBox 68"/>
            <p:cNvSpPr txBox="1"/>
            <p:nvPr/>
          </p:nvSpPr>
          <p:spPr>
            <a:xfrm>
              <a:off x="1381539" y="813928"/>
              <a:ext cx="19348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no .b</a:t>
              </a:r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70" name="Oval 69"/>
            <p:cNvSpPr/>
            <p:nvPr/>
          </p:nvSpPr>
          <p:spPr bwMode="auto">
            <a:xfrm>
              <a:off x="5788219" y="2276634"/>
              <a:ext cx="890876" cy="600169"/>
            </a:xfrm>
            <a:prstGeom prst="ellipse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71" name="Straight Arrow Connector 70"/>
            <p:cNvCxnSpPr/>
            <p:nvPr/>
          </p:nvCxnSpPr>
          <p:spPr bwMode="auto">
            <a:xfrm flipH="1" flipV="1">
              <a:off x="2348947" y="1044760"/>
              <a:ext cx="3884710" cy="1231874"/>
            </a:xfrm>
            <a:prstGeom prst="straightConnector1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2" name="Straight Arrow Connector 71"/>
            <p:cNvCxnSpPr/>
            <p:nvPr/>
          </p:nvCxnSpPr>
          <p:spPr bwMode="auto">
            <a:xfrm>
              <a:off x="6233657" y="2876803"/>
              <a:ext cx="445438" cy="3086675"/>
            </a:xfrm>
            <a:prstGeom prst="straightConnector1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3" name="Straight Arrow Connector 72"/>
            <p:cNvCxnSpPr/>
            <p:nvPr/>
          </p:nvCxnSpPr>
          <p:spPr bwMode="auto">
            <a:xfrm flipH="1">
              <a:off x="1484243" y="1307329"/>
              <a:ext cx="172279" cy="353369"/>
            </a:xfrm>
            <a:prstGeom prst="straightConnector1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74" name="Group 73"/>
          <p:cNvGrpSpPr/>
          <p:nvPr/>
        </p:nvGrpSpPr>
        <p:grpSpPr>
          <a:xfrm>
            <a:off x="2120348" y="1880187"/>
            <a:ext cx="3379636" cy="3990526"/>
            <a:chOff x="2120348" y="1880187"/>
            <a:chExt cx="3379636" cy="3990526"/>
          </a:xfrm>
        </p:grpSpPr>
        <p:sp>
          <p:nvSpPr>
            <p:cNvPr id="75" name="Oval 74"/>
            <p:cNvSpPr/>
            <p:nvPr/>
          </p:nvSpPr>
          <p:spPr bwMode="auto">
            <a:xfrm>
              <a:off x="3316356" y="2276634"/>
              <a:ext cx="1174956" cy="466566"/>
            </a:xfrm>
            <a:prstGeom prst="ellipse">
              <a:avLst/>
            </a:prstGeom>
            <a:noFill/>
            <a:ln w="9525" cap="flat" cmpd="sng" algn="ctr">
              <a:solidFill>
                <a:schemeClr val="accent4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76" name="Straight Arrow Connector 75"/>
            <p:cNvCxnSpPr>
              <a:stCxn id="75" idx="1"/>
            </p:cNvCxnSpPr>
            <p:nvPr/>
          </p:nvCxnSpPr>
          <p:spPr bwMode="auto">
            <a:xfrm flipH="1" flipV="1">
              <a:off x="2120348" y="1880187"/>
              <a:ext cx="1368076" cy="464774"/>
            </a:xfrm>
            <a:prstGeom prst="straightConnector1">
              <a:avLst/>
            </a:prstGeom>
            <a:noFill/>
            <a:ln w="9525" cap="flat" cmpd="sng" algn="ctr">
              <a:solidFill>
                <a:schemeClr val="accent4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7" name="Straight Arrow Connector 76"/>
            <p:cNvCxnSpPr>
              <a:stCxn id="75" idx="4"/>
            </p:cNvCxnSpPr>
            <p:nvPr/>
          </p:nvCxnSpPr>
          <p:spPr bwMode="auto">
            <a:xfrm>
              <a:off x="3903834" y="2743200"/>
              <a:ext cx="1596150" cy="3127513"/>
            </a:xfrm>
            <a:prstGeom prst="straightConnector1">
              <a:avLst/>
            </a:prstGeom>
            <a:noFill/>
            <a:ln w="9525" cap="flat" cmpd="sng" algn="ctr">
              <a:solidFill>
                <a:schemeClr val="accent4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252215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Two-Operand </a:t>
            </a:r>
            <a:r>
              <a:rPr lang="en-US" b="1" dirty="0" smtClean="0"/>
              <a:t>Instruction </a:t>
            </a:r>
            <a:r>
              <a:rPr lang="en-US" b="1" dirty="0" smtClean="0">
                <a:solidFill>
                  <a:srgbClr val="0070C0"/>
                </a:solidFill>
              </a:rPr>
              <a:t>with Immediate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708" y="805157"/>
            <a:ext cx="7772400" cy="4724400"/>
          </a:xfrm>
        </p:spPr>
        <p:txBody>
          <a:bodyPr/>
          <a:lstStyle/>
          <a:p>
            <a:pPr marL="0" lvl="1" indent="0"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/>
              <a:t>All instructions are 16 bits long. Their binary format looks like this: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	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91439"/>
              </p:ext>
            </p:extLst>
          </p:nvPr>
        </p:nvGraphicFramePr>
        <p:xfrm>
          <a:off x="372227" y="1846201"/>
          <a:ext cx="8478006" cy="2000989"/>
        </p:xfrm>
        <a:graphic>
          <a:graphicData uri="http://schemas.openxmlformats.org/drawingml/2006/table">
            <a:tbl>
              <a:tblPr/>
              <a:tblGrid>
                <a:gridCol w="498394"/>
                <a:gridCol w="498394"/>
                <a:gridCol w="498394"/>
                <a:gridCol w="498394"/>
                <a:gridCol w="498394"/>
                <a:gridCol w="498394"/>
                <a:gridCol w="498394"/>
                <a:gridCol w="498394"/>
                <a:gridCol w="498394"/>
                <a:gridCol w="498394"/>
                <a:gridCol w="584627"/>
                <a:gridCol w="466905"/>
                <a:gridCol w="448958"/>
                <a:gridCol w="498394"/>
                <a:gridCol w="498394"/>
                <a:gridCol w="498394"/>
                <a:gridCol w="498394"/>
              </a:tblGrid>
              <a:tr h="37082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15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14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13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12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>
                        <a:effectLst/>
                      </a:endParaRP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11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10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9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8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7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6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5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4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3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2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0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56188">
                <a:tc gridSpan="4">
                  <a:txBody>
                    <a:bodyPr/>
                    <a:lstStyle/>
                    <a:p>
                      <a:pPr algn="ctr" fontAlgn="t"/>
                      <a:r>
                        <a:rPr lang="en-US" sz="1600" dirty="0">
                          <a:effectLst/>
                        </a:rPr>
                        <a:t>Opcode</a:t>
                      </a:r>
                    </a:p>
                  </a:txBody>
                  <a:tcPr marL="66219" marR="66219" marT="66219" marB="6621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t"/>
                      <a:r>
                        <a:rPr lang="en-US" sz="1600" dirty="0">
                          <a:effectLst/>
                        </a:rPr>
                        <a:t>Source </a:t>
                      </a:r>
                      <a:r>
                        <a:rPr lang="en-US" sz="1600" dirty="0" err="1">
                          <a:effectLst/>
                        </a:rPr>
                        <a:t>reg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>
                          <a:effectLst/>
                        </a:rPr>
                        <a:t>Ad</a:t>
                      </a:r>
                    </a:p>
                  </a:txBody>
                  <a:tcPr marL="66219" marR="66219" marT="66219" marB="6621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>
                          <a:effectLst/>
                        </a:rPr>
                        <a:t>W=0/B=1</a:t>
                      </a:r>
                    </a:p>
                  </a:txBody>
                  <a:tcPr marL="66219" marR="66219" marT="66219" marB="6621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t"/>
                      <a:r>
                        <a:rPr lang="en-US" sz="1600" dirty="0">
                          <a:effectLst/>
                        </a:rPr>
                        <a:t>As</a:t>
                      </a:r>
                    </a:p>
                  </a:txBody>
                  <a:tcPr marL="66219" marR="66219" marT="66219" marB="6621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t"/>
                      <a:r>
                        <a:rPr lang="en-US" sz="1600" dirty="0" err="1">
                          <a:effectLst/>
                        </a:rPr>
                        <a:t>Dest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reg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94390">
                <a:tc gridSpan="17">
                  <a:txBody>
                    <a:bodyPr/>
                    <a:lstStyle/>
                    <a:p>
                      <a:pPr algn="ctr" fontAlgn="t"/>
                      <a:r>
                        <a:rPr lang="en-US" sz="1600" dirty="0" smtClean="0">
                          <a:effectLst/>
                        </a:rPr>
                        <a:t>Source or Destination 15:0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74133">
                <a:tc gridSpan="17">
                  <a:txBody>
                    <a:bodyPr/>
                    <a:lstStyle/>
                    <a:p>
                      <a:pPr algn="ctr" fontAlgn="t"/>
                      <a:r>
                        <a:rPr lang="en-US" sz="1600" dirty="0" smtClean="0">
                          <a:effectLst/>
                        </a:rPr>
                        <a:t>Destination 15:0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115556" y="4767183"/>
            <a:ext cx="2199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  <a:cs typeface="Arial" pitchFamily="34" charset="0"/>
              </a:rPr>
              <a:t>: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685800" y="1371600"/>
            <a:ext cx="7772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kern="0" dirty="0" err="1"/>
              <a:t>add.b</a:t>
            </a:r>
            <a:r>
              <a:rPr lang="en-US" kern="0" dirty="0"/>
              <a:t>  #0xC7, r10</a:t>
            </a:r>
            <a:endParaRPr lang="en-US" kern="0" dirty="0" smtClean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834" b="132"/>
          <a:stretch/>
        </p:blipFill>
        <p:spPr bwMode="auto">
          <a:xfrm>
            <a:off x="0" y="4136052"/>
            <a:ext cx="4995334" cy="1785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-1" y="5831677"/>
            <a:ext cx="39442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2000" dirty="0" smtClean="0"/>
              <a:t>Figure 3-12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Family User Guide 3.4.5 pp62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Blue Book pp19</a:t>
            </a:r>
            <a:endParaRPr lang="en-US" sz="20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3742267" y="1044760"/>
            <a:ext cx="4782607" cy="4918718"/>
            <a:chOff x="3742267" y="1044760"/>
            <a:chExt cx="4782607" cy="4918718"/>
          </a:xfrm>
        </p:grpSpPr>
        <p:sp>
          <p:nvSpPr>
            <p:cNvPr id="12" name="TextBox 11"/>
            <p:cNvSpPr txBox="1"/>
            <p:nvPr/>
          </p:nvSpPr>
          <p:spPr>
            <a:xfrm>
              <a:off x="5976729" y="1044760"/>
              <a:ext cx="254814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0070C0"/>
                  </a:solidFill>
                </a:rPr>
                <a:t>Register mode = Immediate</a:t>
              </a:r>
            </a:p>
            <a:p>
              <a:r>
                <a:rPr lang="en-US" sz="1600" dirty="0" smtClean="0">
                  <a:solidFill>
                    <a:srgbClr val="0070C0"/>
                  </a:solidFill>
                </a:rPr>
                <a:t>	    As/Ad 11/-</a:t>
              </a:r>
              <a:endParaRPr lang="en-US" sz="1600" dirty="0">
                <a:solidFill>
                  <a:srgbClr val="0070C0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4814293" y="2209832"/>
              <a:ext cx="576470" cy="600169"/>
            </a:xfrm>
            <a:prstGeom prst="ellipse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14" name="Straight Arrow Connector 13"/>
            <p:cNvCxnSpPr>
              <a:stCxn id="13" idx="4"/>
            </p:cNvCxnSpPr>
            <p:nvPr/>
          </p:nvCxnSpPr>
          <p:spPr bwMode="auto">
            <a:xfrm>
              <a:off x="5102528" y="2810001"/>
              <a:ext cx="1353848" cy="3153477"/>
            </a:xfrm>
            <a:prstGeom prst="straightConnector1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5" name="Straight Arrow Connector 14"/>
            <p:cNvCxnSpPr>
              <a:stCxn id="13" idx="0"/>
            </p:cNvCxnSpPr>
            <p:nvPr/>
          </p:nvCxnSpPr>
          <p:spPr bwMode="auto">
            <a:xfrm flipV="1">
              <a:off x="5102528" y="1462307"/>
              <a:ext cx="1013028" cy="747525"/>
            </a:xfrm>
            <a:prstGeom prst="straightConnector1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6" name="Straight Arrow Connector 15"/>
            <p:cNvCxnSpPr/>
            <p:nvPr/>
          </p:nvCxnSpPr>
          <p:spPr bwMode="auto">
            <a:xfrm flipH="1">
              <a:off x="3742267" y="1307329"/>
              <a:ext cx="2192357" cy="319967"/>
            </a:xfrm>
            <a:prstGeom prst="straightConnector1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7" name="Group 16"/>
          <p:cNvGrpSpPr/>
          <p:nvPr/>
        </p:nvGrpSpPr>
        <p:grpSpPr>
          <a:xfrm>
            <a:off x="414868" y="2253950"/>
            <a:ext cx="3876434" cy="3504120"/>
            <a:chOff x="414868" y="2253950"/>
            <a:chExt cx="3876434" cy="3504120"/>
          </a:xfrm>
        </p:grpSpPr>
        <p:sp>
          <p:nvSpPr>
            <p:cNvPr id="18" name="Oval 17"/>
            <p:cNvSpPr/>
            <p:nvPr/>
          </p:nvSpPr>
          <p:spPr bwMode="auto">
            <a:xfrm>
              <a:off x="414868" y="2253950"/>
              <a:ext cx="1934079" cy="622853"/>
            </a:xfrm>
            <a:prstGeom prst="ellips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19" name="Straight Arrow Connector 18"/>
            <p:cNvCxnSpPr>
              <a:stCxn id="18" idx="4"/>
            </p:cNvCxnSpPr>
            <p:nvPr/>
          </p:nvCxnSpPr>
          <p:spPr bwMode="auto">
            <a:xfrm flipH="1">
              <a:off x="414869" y="2876803"/>
              <a:ext cx="967039" cy="1430153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0" name="Straight Arrow Connector 19"/>
            <p:cNvCxnSpPr/>
            <p:nvPr/>
          </p:nvCxnSpPr>
          <p:spPr bwMode="auto">
            <a:xfrm>
              <a:off x="1972100" y="2854119"/>
              <a:ext cx="2319202" cy="2903951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21" name="Group 20"/>
          <p:cNvGrpSpPr/>
          <p:nvPr/>
        </p:nvGrpSpPr>
        <p:grpSpPr>
          <a:xfrm>
            <a:off x="3742267" y="1762539"/>
            <a:ext cx="4566846" cy="4200939"/>
            <a:chOff x="3742267" y="1762539"/>
            <a:chExt cx="4566846" cy="4200939"/>
          </a:xfrm>
        </p:grpSpPr>
        <p:sp>
          <p:nvSpPr>
            <p:cNvPr id="22" name="Oval 21"/>
            <p:cNvSpPr/>
            <p:nvPr/>
          </p:nvSpPr>
          <p:spPr bwMode="auto">
            <a:xfrm>
              <a:off x="7275444" y="2170801"/>
              <a:ext cx="1033669" cy="766465"/>
            </a:xfrm>
            <a:prstGeom prst="ellipse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 bwMode="auto">
            <a:xfrm>
              <a:off x="7792278" y="2937266"/>
              <a:ext cx="0" cy="3026212"/>
            </a:xfrm>
            <a:prstGeom prst="straightConnector1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4" name="Straight Arrow Connector 23"/>
            <p:cNvCxnSpPr/>
            <p:nvPr/>
          </p:nvCxnSpPr>
          <p:spPr bwMode="auto">
            <a:xfrm flipH="1" flipV="1">
              <a:off x="3742267" y="1762539"/>
              <a:ext cx="3957247" cy="408262"/>
            </a:xfrm>
            <a:prstGeom prst="straightConnector1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26" name="TextBox 25"/>
          <p:cNvSpPr txBox="1"/>
          <p:nvPr/>
        </p:nvSpPr>
        <p:spPr>
          <a:xfrm>
            <a:off x="2131832" y="2717022"/>
            <a:ext cx="6517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</a:rPr>
              <a:t>***Immediate mode so Source is the PC (i.e. 0000)</a:t>
            </a:r>
            <a:endParaRPr 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2421467" y="1467313"/>
            <a:ext cx="4455141" cy="4537501"/>
            <a:chOff x="2421467" y="1467313"/>
            <a:chExt cx="4455141" cy="4537501"/>
          </a:xfrm>
        </p:grpSpPr>
        <p:sp>
          <p:nvSpPr>
            <p:cNvPr id="27" name="Oval 26"/>
            <p:cNvSpPr/>
            <p:nvPr/>
          </p:nvSpPr>
          <p:spPr bwMode="auto">
            <a:xfrm>
              <a:off x="6036734" y="2276633"/>
              <a:ext cx="839874" cy="507903"/>
            </a:xfrm>
            <a:prstGeom prst="ellipse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28" name="Straight Arrow Connector 27"/>
            <p:cNvCxnSpPr>
              <a:stCxn id="27" idx="4"/>
            </p:cNvCxnSpPr>
            <p:nvPr/>
          </p:nvCxnSpPr>
          <p:spPr bwMode="auto">
            <a:xfrm>
              <a:off x="6456671" y="2784536"/>
              <a:ext cx="419936" cy="3220278"/>
            </a:xfrm>
            <a:prstGeom prst="straightConnector1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9" name="Straight Arrow Connector 28"/>
            <p:cNvCxnSpPr>
              <a:stCxn id="27" idx="0"/>
            </p:cNvCxnSpPr>
            <p:nvPr/>
          </p:nvCxnSpPr>
          <p:spPr bwMode="auto">
            <a:xfrm flipH="1" flipV="1">
              <a:off x="2421467" y="1836069"/>
              <a:ext cx="4035204" cy="440564"/>
            </a:xfrm>
            <a:prstGeom prst="straightConnector1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0" name="Straight Arrow Connector 29"/>
            <p:cNvCxnSpPr>
              <a:stCxn id="27" idx="7"/>
            </p:cNvCxnSpPr>
            <p:nvPr/>
          </p:nvCxnSpPr>
          <p:spPr bwMode="auto">
            <a:xfrm flipV="1">
              <a:off x="6753611" y="1467313"/>
              <a:ext cx="122996" cy="883701"/>
            </a:xfrm>
            <a:prstGeom prst="straightConnector1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31" name="Group 30"/>
          <p:cNvGrpSpPr/>
          <p:nvPr/>
        </p:nvGrpSpPr>
        <p:grpSpPr>
          <a:xfrm>
            <a:off x="1381538" y="712328"/>
            <a:ext cx="5297557" cy="5251150"/>
            <a:chOff x="1381538" y="712328"/>
            <a:chExt cx="5297557" cy="5251150"/>
          </a:xfrm>
        </p:grpSpPr>
        <p:sp>
          <p:nvSpPr>
            <p:cNvPr id="32" name="TextBox 31"/>
            <p:cNvSpPr txBox="1"/>
            <p:nvPr/>
          </p:nvSpPr>
          <p:spPr>
            <a:xfrm>
              <a:off x="1381538" y="712328"/>
              <a:ext cx="19348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yes .b</a:t>
              </a:r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33" name="Oval 32"/>
            <p:cNvSpPr/>
            <p:nvPr/>
          </p:nvSpPr>
          <p:spPr bwMode="auto">
            <a:xfrm>
              <a:off x="5292919" y="2209832"/>
              <a:ext cx="743814" cy="600169"/>
            </a:xfrm>
            <a:prstGeom prst="ellipse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34" name="Straight Arrow Connector 33"/>
            <p:cNvCxnSpPr>
              <a:stCxn id="33" idx="0"/>
            </p:cNvCxnSpPr>
            <p:nvPr/>
          </p:nvCxnSpPr>
          <p:spPr bwMode="auto">
            <a:xfrm flipH="1" flipV="1">
              <a:off x="2348948" y="1044760"/>
              <a:ext cx="3315878" cy="1165072"/>
            </a:xfrm>
            <a:prstGeom prst="straightConnector1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5" name="Straight Arrow Connector 34"/>
            <p:cNvCxnSpPr/>
            <p:nvPr/>
          </p:nvCxnSpPr>
          <p:spPr bwMode="auto">
            <a:xfrm>
              <a:off x="5664826" y="2810001"/>
              <a:ext cx="1014269" cy="3153477"/>
            </a:xfrm>
            <a:prstGeom prst="straightConnector1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6" name="Straight Arrow Connector 35"/>
            <p:cNvCxnSpPr/>
            <p:nvPr/>
          </p:nvCxnSpPr>
          <p:spPr bwMode="auto">
            <a:xfrm flipH="1">
              <a:off x="1484243" y="1307329"/>
              <a:ext cx="172279" cy="353369"/>
            </a:xfrm>
            <a:prstGeom prst="straightConnector1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41" name="TextBox 40"/>
          <p:cNvSpPr txBox="1"/>
          <p:nvPr/>
        </p:nvSpPr>
        <p:spPr>
          <a:xfrm>
            <a:off x="4227443" y="5963478"/>
            <a:ext cx="4717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_ _ _ _   </a:t>
            </a:r>
            <a:r>
              <a:rPr lang="en-US" dirty="0" smtClean="0">
                <a:solidFill>
                  <a:schemeClr val="accent4">
                    <a:lumMod val="65000"/>
                    <a:lumOff val="35000"/>
                  </a:schemeClr>
                </a:solidFill>
              </a:rPr>
              <a:t>_ _ _ _   </a:t>
            </a:r>
            <a:r>
              <a:rPr lang="en-US" dirty="0" smtClean="0">
                <a:solidFill>
                  <a:srgbClr val="00B0F0"/>
                </a:solidFill>
              </a:rPr>
              <a:t>_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7030A0"/>
                </a:solidFill>
              </a:rPr>
              <a:t>_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C000"/>
                </a:solidFill>
              </a:rPr>
              <a:t>_ _   </a:t>
            </a:r>
            <a:r>
              <a:rPr lang="en-US" dirty="0" smtClean="0">
                <a:solidFill>
                  <a:srgbClr val="92D050"/>
                </a:solidFill>
              </a:rPr>
              <a:t>_ _ _ _</a:t>
            </a:r>
            <a:endParaRPr lang="en-US" dirty="0">
              <a:solidFill>
                <a:srgbClr val="92D050"/>
              </a:solidFill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2497667" y="1836069"/>
            <a:ext cx="3002317" cy="4034644"/>
            <a:chOff x="2497667" y="1836069"/>
            <a:chExt cx="3002317" cy="4034644"/>
          </a:xfrm>
        </p:grpSpPr>
        <p:grpSp>
          <p:nvGrpSpPr>
            <p:cNvPr id="37" name="Group 36"/>
            <p:cNvGrpSpPr/>
            <p:nvPr/>
          </p:nvGrpSpPr>
          <p:grpSpPr>
            <a:xfrm>
              <a:off x="2497667" y="1836069"/>
              <a:ext cx="3002317" cy="4034644"/>
              <a:chOff x="2497667" y="1836069"/>
              <a:chExt cx="3002317" cy="4034644"/>
            </a:xfrm>
          </p:grpSpPr>
          <p:sp>
            <p:nvSpPr>
              <p:cNvPr id="38" name="Oval 37"/>
              <p:cNvSpPr/>
              <p:nvPr/>
            </p:nvSpPr>
            <p:spPr bwMode="auto">
              <a:xfrm>
                <a:off x="3274021" y="2276633"/>
                <a:ext cx="1255644" cy="577485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accent4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sym typeface="Wingdings" pitchFamily="2" charset="2"/>
                </a:endParaRPr>
              </a:p>
            </p:txBody>
          </p:sp>
          <p:cxnSp>
            <p:nvCxnSpPr>
              <p:cNvPr id="39" name="Straight Arrow Connector 38"/>
              <p:cNvCxnSpPr>
                <a:stCxn id="38" idx="1"/>
              </p:cNvCxnSpPr>
              <p:nvPr/>
            </p:nvCxnSpPr>
            <p:spPr bwMode="auto">
              <a:xfrm flipH="1" flipV="1">
                <a:off x="2497667" y="1836069"/>
                <a:ext cx="960239" cy="525135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accent4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40" name="Straight Arrow Connector 39"/>
              <p:cNvCxnSpPr>
                <a:stCxn id="38" idx="4"/>
              </p:cNvCxnSpPr>
              <p:nvPr/>
            </p:nvCxnSpPr>
            <p:spPr bwMode="auto">
              <a:xfrm>
                <a:off x="3901843" y="2854118"/>
                <a:ext cx="1598141" cy="3016595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accent4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</p:grpSp>
        <p:sp>
          <p:nvSpPr>
            <p:cNvPr id="5" name="TextBox 4"/>
            <p:cNvSpPr txBox="1"/>
            <p:nvPr/>
          </p:nvSpPr>
          <p:spPr>
            <a:xfrm>
              <a:off x="4166096" y="2082804"/>
              <a:ext cx="8384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>
                      <a:lumMod val="50000"/>
                    </a:schemeClr>
                  </a:solidFill>
                </a:rPr>
                <a:t>????</a:t>
              </a:r>
              <a:endParaRPr 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9391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MSP430’s ISA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971" y="837526"/>
            <a:ext cx="7956493" cy="4724400"/>
          </a:xfrm>
        </p:spPr>
        <p:txBody>
          <a:bodyPr/>
          <a:lstStyle/>
          <a:p>
            <a:r>
              <a:rPr lang="en-US" dirty="0" smtClean="0"/>
              <a:t>Specifying values</a:t>
            </a:r>
            <a:endParaRPr lang="en-US" dirty="0"/>
          </a:p>
          <a:p>
            <a:pPr lvl="2"/>
            <a:r>
              <a:rPr lang="en-US" dirty="0">
                <a:solidFill>
                  <a:srgbClr val="0070C0"/>
                </a:solidFill>
              </a:rPr>
              <a:t>#10</a:t>
            </a:r>
          </a:p>
          <a:p>
            <a:pPr lvl="3"/>
            <a:r>
              <a:rPr lang="en-US" dirty="0"/>
              <a:t>What's the # mean?</a:t>
            </a:r>
          </a:p>
          <a:p>
            <a:pPr lvl="3"/>
            <a:r>
              <a:rPr lang="en-US" dirty="0"/>
              <a:t>What base is this number in?</a:t>
            </a:r>
          </a:p>
          <a:p>
            <a:pPr lvl="2"/>
            <a:r>
              <a:rPr lang="en-US" dirty="0">
                <a:solidFill>
                  <a:srgbClr val="0070C0"/>
                </a:solidFill>
              </a:rPr>
              <a:t>#0x10</a:t>
            </a:r>
          </a:p>
          <a:p>
            <a:pPr lvl="3"/>
            <a:r>
              <a:rPr lang="en-US" dirty="0"/>
              <a:t>What base is this number in?</a:t>
            </a:r>
          </a:p>
          <a:p>
            <a:pPr lvl="2"/>
            <a:r>
              <a:rPr lang="en-US" dirty="0">
                <a:solidFill>
                  <a:srgbClr val="0070C0"/>
                </a:solidFill>
              </a:rPr>
              <a:t>#0b10</a:t>
            </a:r>
          </a:p>
          <a:p>
            <a:pPr lvl="3"/>
            <a:r>
              <a:rPr lang="en-US" dirty="0"/>
              <a:t>What base is this number in?</a:t>
            </a:r>
          </a:p>
          <a:p>
            <a:pPr lvl="2"/>
            <a:r>
              <a:rPr lang="en-US" dirty="0">
                <a:solidFill>
                  <a:srgbClr val="0070C0"/>
                </a:solidFill>
              </a:rPr>
              <a:t>Assembler does the work of base conversion for you</a:t>
            </a:r>
            <a:r>
              <a:rPr lang="en-US" dirty="0" smtClean="0">
                <a:solidFill>
                  <a:srgbClr val="0070C0"/>
                </a:solidFill>
              </a:rPr>
              <a:t>.</a:t>
            </a:r>
          </a:p>
          <a:p>
            <a:pPr lvl="2"/>
            <a:endParaRPr lang="en-US" dirty="0">
              <a:solidFill>
                <a:srgbClr val="0070C0"/>
              </a:solidFill>
            </a:endParaRPr>
          </a:p>
          <a:p>
            <a:r>
              <a:rPr lang="en-US" dirty="0" smtClean="0"/>
              <a:t>What is </a:t>
            </a:r>
            <a:r>
              <a:rPr lang="en-US" dirty="0"/>
              <a:t>the process is to convert an assembly language program to an executable that we can load onto our chip?</a:t>
            </a:r>
          </a:p>
        </p:txBody>
      </p:sp>
    </p:spTree>
    <p:extLst>
      <p:ext uri="{BB962C8B-B14F-4D97-AF65-F5344CB8AC3E}">
        <p14:creationId xmlns:p14="http://schemas.microsoft.com/office/powerpoint/2010/main" val="130129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MSP430 addressing modes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8315674"/>
              </p:ext>
            </p:extLst>
          </p:nvPr>
        </p:nvGraphicFramePr>
        <p:xfrm>
          <a:off x="590716" y="783848"/>
          <a:ext cx="7833092" cy="3200400"/>
        </p:xfrm>
        <a:graphic>
          <a:graphicData uri="http://schemas.openxmlformats.org/drawingml/2006/table">
            <a:tbl>
              <a:tblPr/>
              <a:tblGrid>
                <a:gridCol w="1302820"/>
                <a:gridCol w="2136298"/>
                <a:gridCol w="2435701"/>
                <a:gridCol w="195827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As/Ad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Addressing Mode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Example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00/0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Rn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Register direct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</a:t>
                      </a:r>
                      <a:r>
                        <a:rPr lang="en-US" dirty="0" smtClean="0"/>
                        <a:t>r8,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01/1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offset(Rn)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Indexed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</a:t>
                      </a:r>
                      <a:r>
                        <a:rPr lang="en-US" dirty="0" smtClean="0"/>
                        <a:t>2(r8),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10/-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@Rn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Register indirect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@</a:t>
                      </a:r>
                      <a:r>
                        <a:rPr lang="en-US" dirty="0" smtClean="0"/>
                        <a:t>r8,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11/-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@Rn+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Register indirect with post-increment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mov</a:t>
                      </a:r>
                      <a:r>
                        <a:rPr lang="en-US" dirty="0" smtClean="0"/>
                        <a:t> @r8+,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01/1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ADDR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Symbolic (PC relative)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mov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LoopCtr</a:t>
                      </a:r>
                      <a:r>
                        <a:rPr lang="en-US" dirty="0" smtClean="0"/>
                        <a:t>, r6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01/1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&amp;ADDR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Absolute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mov</a:t>
                      </a:r>
                      <a:r>
                        <a:rPr lang="en-US" dirty="0" smtClean="0"/>
                        <a:t> r5, &amp;0x0200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11/-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#N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Immediate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mov</a:t>
                      </a:r>
                      <a:r>
                        <a:rPr lang="en-US" dirty="0" smtClean="0"/>
                        <a:t> #0x2006,</a:t>
                      </a:r>
                      <a:r>
                        <a:rPr lang="en-US" baseline="0" dirty="0" smtClean="0"/>
                        <a:t> r6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624667" y="4622800"/>
            <a:ext cx="4910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Table 3-3 Blue Book </a:t>
            </a:r>
            <a:r>
              <a:rPr lang="en-US" dirty="0" err="1" smtClean="0"/>
              <a:t>Pg</a:t>
            </a:r>
            <a:r>
              <a:rPr lang="en-US" dirty="0" smtClean="0"/>
              <a:t> 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213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Lesson: addressing modes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85800" y="2671185"/>
          <a:ext cx="7772400" cy="2125230"/>
        </p:xfrm>
        <a:graphic>
          <a:graphicData uri="http://schemas.openxmlformats.org/drawingml/2006/table">
            <a:tbl>
              <a:tblPr/>
              <a:tblGrid>
                <a:gridCol w="2590800"/>
                <a:gridCol w="2590800"/>
                <a:gridCol w="2590800"/>
              </a:tblGrid>
              <a:tr h="37082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Code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Addressing Mode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Description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Rn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Register direct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offset(Rn)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Register indexed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@Rn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Register indirect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60921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11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@Rn+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Register indirect with post-increment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9752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MSP430’s ISA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5375" y="829434"/>
            <a:ext cx="4760140" cy="4724400"/>
          </a:xfrm>
        </p:spPr>
        <p:txBody>
          <a:bodyPr/>
          <a:lstStyle/>
          <a:p>
            <a:r>
              <a:rPr lang="en-US" sz="2000" b="1" u="sng" dirty="0" smtClean="0"/>
              <a:t>Msp430g2553</a:t>
            </a:r>
            <a:r>
              <a:rPr lang="en-US" sz="2000" u="sng" dirty="0" smtClean="0"/>
              <a:t> Memory Map</a:t>
            </a:r>
            <a:endParaRPr lang="en-US" sz="2000" u="sng" dirty="0"/>
          </a:p>
          <a:p>
            <a:endParaRPr lang="en-US" sz="2000" dirty="0" smtClean="0"/>
          </a:p>
          <a:p>
            <a:r>
              <a:rPr lang="en-US" sz="2000" dirty="0" smtClean="0">
                <a:solidFill>
                  <a:srgbClr val="0070C0"/>
                </a:solidFill>
              </a:rPr>
              <a:t>512b </a:t>
            </a:r>
            <a:r>
              <a:rPr lang="en-US" sz="2000" dirty="0">
                <a:solidFill>
                  <a:srgbClr val="0070C0"/>
                </a:solidFill>
              </a:rPr>
              <a:t>of RAM - 0x200-0x400</a:t>
            </a:r>
            <a:br>
              <a:rPr lang="en-US" sz="2000" dirty="0">
                <a:solidFill>
                  <a:srgbClr val="0070C0"/>
                </a:solidFill>
              </a:rPr>
            </a:br>
            <a:r>
              <a:rPr lang="en-US" sz="2000" dirty="0">
                <a:solidFill>
                  <a:srgbClr val="0070C0"/>
                </a:solidFill>
              </a:rPr>
              <a:t>16kb of ROM - 0xc000-0xffdf </a:t>
            </a:r>
            <a:endParaRPr lang="en-US" sz="2000" dirty="0" smtClean="0">
              <a:solidFill>
                <a:srgbClr val="0070C0"/>
              </a:solidFill>
            </a:endParaRPr>
          </a:p>
          <a:p>
            <a:endParaRPr lang="en-US" sz="2000" dirty="0"/>
          </a:p>
          <a:p>
            <a:r>
              <a:rPr lang="en-US" sz="2000" dirty="0">
                <a:solidFill>
                  <a:srgbClr val="0070C0"/>
                </a:solidFill>
              </a:rPr>
              <a:t>0x1100-0xc000 is empty! </a:t>
            </a:r>
            <a:endParaRPr lang="en-US" sz="2000" dirty="0" smtClean="0">
              <a:solidFill>
                <a:srgbClr val="0070C0"/>
              </a:solidFill>
            </a:endParaRPr>
          </a:p>
          <a:p>
            <a:r>
              <a:rPr lang="en-US" sz="2000" dirty="0" smtClean="0">
                <a:solidFill>
                  <a:srgbClr val="0070C0"/>
                </a:solidFill>
              </a:rPr>
              <a:t>- </a:t>
            </a:r>
            <a:r>
              <a:rPr lang="en-US" sz="2000" dirty="0" smtClean="0"/>
              <a:t>There </a:t>
            </a:r>
            <a:r>
              <a:rPr lang="en-US" sz="2000" dirty="0"/>
              <a:t>is no memory backing it up! </a:t>
            </a:r>
            <a:endParaRPr lang="en-US" sz="2000" dirty="0" smtClean="0"/>
          </a:p>
          <a:p>
            <a:r>
              <a:rPr lang="en-US" sz="2000" dirty="0" smtClean="0"/>
              <a:t>- If </a:t>
            </a:r>
            <a:r>
              <a:rPr lang="en-US" sz="2000" dirty="0"/>
              <a:t>you attempt to write to this area of memory, you'll trigger what's essentially a </a:t>
            </a:r>
            <a:r>
              <a:rPr lang="en-US" sz="2000" b="1" dirty="0"/>
              <a:t>segmentation fault</a:t>
            </a:r>
            <a:r>
              <a:rPr lang="en-US" sz="2000" dirty="0"/>
              <a:t> because that memory doesn't exist. It will cause the chip to do a Power-up Clear (PUC), resetting the state of your processor. This is a tough error to debug.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200" y="733425"/>
            <a:ext cx="3943350" cy="53911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1381" y="606903"/>
            <a:ext cx="23839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How many </a:t>
            </a:r>
            <a:r>
              <a:rPr lang="en-US" sz="2000" dirty="0" err="1" smtClean="0">
                <a:solidFill>
                  <a:srgbClr val="0070C0"/>
                </a:solidFill>
              </a:rPr>
              <a:t>addr</a:t>
            </a:r>
            <a:r>
              <a:rPr lang="en-US" sz="2000" dirty="0" smtClean="0">
                <a:solidFill>
                  <a:srgbClr val="0070C0"/>
                </a:solidFill>
              </a:rPr>
              <a:t> bits?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265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Assembly and Machine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6407" y="926830"/>
            <a:ext cx="4622575" cy="4972556"/>
          </a:xfrm>
        </p:spPr>
        <p:txBody>
          <a:bodyPr/>
          <a:lstStyle/>
          <a:p>
            <a:r>
              <a:rPr lang="en-US" sz="2400" b="1" dirty="0"/>
              <a:t>Instructions:</a:t>
            </a:r>
            <a:r>
              <a:rPr lang="en-US" sz="2400" dirty="0"/>
              <a:t> </a:t>
            </a:r>
            <a:endParaRPr lang="en-US" sz="2400" dirty="0" smtClean="0"/>
          </a:p>
          <a:p>
            <a:pPr marL="400050" lvl="1" indent="0"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words </a:t>
            </a:r>
            <a:r>
              <a:rPr lang="en-US" sz="2000" dirty="0">
                <a:solidFill>
                  <a:srgbClr val="0070C0"/>
                </a:solidFill>
              </a:rPr>
              <a:t>in a computers language</a:t>
            </a:r>
          </a:p>
          <a:p>
            <a:r>
              <a:rPr lang="en-US" sz="2400" b="1" dirty="0"/>
              <a:t>Instruction Set:</a:t>
            </a:r>
            <a:r>
              <a:rPr lang="en-US" sz="2400" dirty="0"/>
              <a:t> </a:t>
            </a:r>
            <a:endParaRPr lang="en-US" sz="2400" dirty="0" smtClean="0"/>
          </a:p>
          <a:p>
            <a:pPr marL="457200" lvl="1" indent="0"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the </a:t>
            </a:r>
            <a:r>
              <a:rPr lang="en-US" sz="2000" dirty="0">
                <a:solidFill>
                  <a:srgbClr val="0070C0"/>
                </a:solidFill>
              </a:rPr>
              <a:t>dictionary of the language</a:t>
            </a:r>
          </a:p>
          <a:p>
            <a:r>
              <a:rPr lang="en-US" sz="2400" b="1" dirty="0"/>
              <a:t>Assembly Language:</a:t>
            </a:r>
            <a:r>
              <a:rPr lang="en-US" sz="2400" dirty="0"/>
              <a:t> </a:t>
            </a:r>
            <a:endParaRPr lang="en-US" sz="2400" dirty="0" smtClean="0"/>
          </a:p>
          <a:p>
            <a:pPr marL="457200" lvl="1" indent="0"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human-readable </a:t>
            </a:r>
            <a:r>
              <a:rPr lang="en-US" sz="2000" dirty="0">
                <a:solidFill>
                  <a:srgbClr val="0070C0"/>
                </a:solidFill>
              </a:rPr>
              <a:t>format of computer instructions</a:t>
            </a:r>
          </a:p>
          <a:p>
            <a:r>
              <a:rPr lang="en-US" sz="2400" b="1" dirty="0"/>
              <a:t>Machine Language:</a:t>
            </a:r>
            <a:r>
              <a:rPr lang="en-US" sz="2400" dirty="0"/>
              <a:t> </a:t>
            </a:r>
            <a:endParaRPr lang="en-US" sz="2400" dirty="0" smtClean="0"/>
          </a:p>
          <a:p>
            <a:pPr marL="457200" lvl="1" indent="0"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computer-readable </a:t>
            </a:r>
            <a:r>
              <a:rPr lang="en-US" sz="2000" dirty="0">
                <a:solidFill>
                  <a:srgbClr val="0070C0"/>
                </a:solidFill>
              </a:rPr>
              <a:t>instructions - binary (1's and 0's)</a:t>
            </a:r>
          </a:p>
          <a:p>
            <a:endParaRPr lang="en-US" sz="2400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820187" y="1906285"/>
            <a:ext cx="2121125" cy="68039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sz="1800" b="1" dirty="0" smtClean="0"/>
              <a:t>Assembler</a:t>
            </a:r>
            <a:endParaRPr lang="en-US" b="1" dirty="0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6883192" y="1571985"/>
            <a:ext cx="0" cy="3239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334156" y="1213004"/>
            <a:ext cx="2929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Assembly Language Program</a:t>
            </a:r>
            <a:endParaRPr lang="en-US" sz="1800" dirty="0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6880749" y="2586681"/>
            <a:ext cx="0" cy="3239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5822629" y="3608030"/>
            <a:ext cx="2121125" cy="68039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sz="1800" b="1" dirty="0" smtClean="0"/>
              <a:t>Linker</a:t>
            </a:r>
            <a:endParaRPr lang="en-US" b="1" dirty="0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6885634" y="3273730"/>
            <a:ext cx="0" cy="3239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634254" y="2904398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/>
              <a:t>Relocatable</a:t>
            </a:r>
            <a:r>
              <a:rPr lang="en-US" sz="1800" dirty="0" smtClean="0"/>
              <a:t> Object Code</a:t>
            </a:r>
            <a:endParaRPr lang="en-US" sz="1800" dirty="0"/>
          </a:p>
        </p:txBody>
      </p:sp>
      <p:sp>
        <p:nvSpPr>
          <p:cNvPr id="14" name="Line 9"/>
          <p:cNvSpPr>
            <a:spLocks noChangeShapeType="1"/>
          </p:cNvSpPr>
          <p:nvPr/>
        </p:nvSpPr>
        <p:spPr bwMode="auto">
          <a:xfrm>
            <a:off x="6883191" y="4288426"/>
            <a:ext cx="0" cy="3239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002944" y="4612375"/>
            <a:ext cx="1755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Executable Code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38691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Steps for Translating and starting a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910388" y="6253163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sz="1400" dirty="0" smtClean="0">
              <a:solidFill>
                <a:srgbClr val="000000"/>
              </a:solidFill>
            </a:endParaRPr>
          </a:p>
          <a:p>
            <a:pPr>
              <a:defRPr/>
            </a:pPr>
            <a:fld id="{C4D65584-0C7D-48B8-BEDE-21A2E8802255}" type="slidenum">
              <a:rPr lang="en-US" sz="1400" smtClean="0">
                <a:solidFill>
                  <a:srgbClr val="000000"/>
                </a:solidFill>
              </a:rPr>
              <a:pPr>
                <a:defRPr/>
              </a:pPr>
              <a:t>5</a:t>
            </a:fld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4294967295"/>
          </p:nvPr>
        </p:nvSpPr>
        <p:spPr>
          <a:xfrm>
            <a:off x="95250" y="6267450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sz="1400" dirty="0" smtClean="0">
              <a:solidFill>
                <a:srgbClr val="000000"/>
              </a:solidFill>
            </a:endParaRPr>
          </a:p>
          <a:p>
            <a:pPr>
              <a:defRPr/>
            </a:pPr>
            <a:fld id="{CE428E89-579F-43C8-B441-BB390AD4A5E9}" type="datetime3">
              <a:rPr lang="en-US" sz="1400" smtClean="0">
                <a:solidFill>
                  <a:srgbClr val="000000"/>
                </a:solidFill>
              </a:rPr>
              <a:pPr>
                <a:defRPr/>
              </a:pPr>
              <a:t>15 August 2017</a:t>
            </a:fld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013176" y="2002249"/>
            <a:ext cx="1117648" cy="375147"/>
          </a:xfrm>
          <a:prstGeom prst="rect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0"/>
              </a:spcBef>
            </a:pPr>
            <a:r>
              <a:rPr lang="en-US" sz="1400" dirty="0" smtClean="0">
                <a:solidFill>
                  <a:srgbClr val="000000"/>
                </a:solidFill>
              </a:rPr>
              <a:t>Compiler</a:t>
            </a:r>
            <a:endParaRPr lang="en-US" sz="1200" dirty="0" smtClean="0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4013176" y="3166648"/>
            <a:ext cx="1117648" cy="375147"/>
          </a:xfrm>
          <a:prstGeom prst="rect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0"/>
              </a:spcBef>
            </a:pPr>
            <a:r>
              <a:rPr lang="en-US" sz="1400" dirty="0" smtClean="0">
                <a:solidFill>
                  <a:srgbClr val="000000"/>
                </a:solidFill>
              </a:rPr>
              <a:t>Assembler</a:t>
            </a:r>
            <a:endParaRPr lang="en-US" sz="1200" dirty="0" smtClean="0">
              <a:solidFill>
                <a:srgbClr val="0000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 bwMode="auto">
          <a:xfrm>
            <a:off x="4572000" y="1756962"/>
            <a:ext cx="0" cy="245289"/>
          </a:xfrm>
          <a:prstGeom prst="straightConnector1">
            <a:avLst/>
          </a:prstGeom>
          <a:solidFill>
            <a:srgbClr val="0C2D83"/>
          </a:solidFill>
          <a:ln w="38100" cap="flat" cmpd="sng" algn="ctr">
            <a:solidFill>
              <a:srgbClr val="00206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" name="Rectangle 12"/>
          <p:cNvSpPr/>
          <p:nvPr/>
        </p:nvSpPr>
        <p:spPr bwMode="auto">
          <a:xfrm>
            <a:off x="3285215" y="1456844"/>
            <a:ext cx="2573570" cy="300118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0"/>
              </a:spcBef>
            </a:pPr>
            <a:r>
              <a:rPr lang="en-US" sz="1400" dirty="0" smtClean="0">
                <a:solidFill>
                  <a:srgbClr val="000000"/>
                </a:solidFill>
              </a:rPr>
              <a:t>Higher Level Language (HLL)</a:t>
            </a:r>
            <a:endParaRPr lang="en-US" sz="1200" dirty="0" smtClean="0">
              <a:solidFill>
                <a:srgbClr val="000000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 bwMode="auto">
          <a:xfrm>
            <a:off x="4572000" y="2932903"/>
            <a:ext cx="0" cy="245289"/>
          </a:xfrm>
          <a:prstGeom prst="straightConnector1">
            <a:avLst/>
          </a:prstGeom>
          <a:solidFill>
            <a:srgbClr val="0C2D83"/>
          </a:solidFill>
          <a:ln w="38100" cap="flat" cmpd="sng" algn="ctr">
            <a:solidFill>
              <a:srgbClr val="00206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" name="Rectangle 15"/>
          <p:cNvSpPr/>
          <p:nvPr/>
        </p:nvSpPr>
        <p:spPr bwMode="auto">
          <a:xfrm>
            <a:off x="3285215" y="2628457"/>
            <a:ext cx="2573570" cy="304446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0"/>
              </a:spcBef>
            </a:pPr>
            <a:r>
              <a:rPr lang="en-US" sz="1400" dirty="0" smtClean="0">
                <a:solidFill>
                  <a:srgbClr val="000000"/>
                </a:solidFill>
              </a:rPr>
              <a:t>Assembly Language</a:t>
            </a:r>
            <a:endParaRPr lang="en-US" sz="1200" dirty="0" smtClean="0">
              <a:solidFill>
                <a:srgbClr val="000000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 bwMode="auto">
          <a:xfrm>
            <a:off x="4572000" y="2377397"/>
            <a:ext cx="0" cy="245289"/>
          </a:xfrm>
          <a:prstGeom prst="straightConnector1">
            <a:avLst/>
          </a:prstGeom>
          <a:solidFill>
            <a:srgbClr val="0C2D83"/>
          </a:solidFill>
          <a:ln w="38100" cap="flat" cmpd="sng" algn="ctr">
            <a:solidFill>
              <a:srgbClr val="00206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" name="Rectangle 17"/>
          <p:cNvSpPr/>
          <p:nvPr/>
        </p:nvSpPr>
        <p:spPr bwMode="auto">
          <a:xfrm>
            <a:off x="3285215" y="3802956"/>
            <a:ext cx="2573570" cy="308776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0"/>
              </a:spcBef>
            </a:pPr>
            <a:r>
              <a:rPr lang="en-US" sz="1400" dirty="0" smtClean="0">
                <a:solidFill>
                  <a:srgbClr val="000000"/>
                </a:solidFill>
              </a:rPr>
              <a:t>Object File (Machine Code)</a:t>
            </a:r>
            <a:endParaRPr lang="en-US" sz="1200" dirty="0" smtClean="0">
              <a:solidFill>
                <a:srgbClr val="000000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 bwMode="auto">
          <a:xfrm>
            <a:off x="4572000" y="3547568"/>
            <a:ext cx="0" cy="245289"/>
          </a:xfrm>
          <a:prstGeom prst="straightConnector1">
            <a:avLst/>
          </a:prstGeom>
          <a:solidFill>
            <a:srgbClr val="0C2D83"/>
          </a:solidFill>
          <a:ln w="38100" cap="flat" cmpd="sng" algn="ctr">
            <a:solidFill>
              <a:srgbClr val="00206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0" name="Rectangle 19"/>
          <p:cNvSpPr/>
          <p:nvPr/>
        </p:nvSpPr>
        <p:spPr bwMode="auto">
          <a:xfrm>
            <a:off x="4013176" y="4365350"/>
            <a:ext cx="1117648" cy="375147"/>
          </a:xfrm>
          <a:prstGeom prst="rect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0"/>
              </a:spcBef>
            </a:pPr>
            <a:r>
              <a:rPr lang="en-US" sz="1400" dirty="0" smtClean="0">
                <a:solidFill>
                  <a:srgbClr val="000000"/>
                </a:solidFill>
              </a:rPr>
              <a:t>Linker</a:t>
            </a:r>
            <a:endParaRPr lang="en-US" sz="1200" dirty="0" smtClean="0">
              <a:solidFill>
                <a:srgbClr val="000000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 bwMode="auto">
          <a:xfrm>
            <a:off x="4572000" y="4131604"/>
            <a:ext cx="0" cy="245289"/>
          </a:xfrm>
          <a:prstGeom prst="straightConnector1">
            <a:avLst/>
          </a:prstGeom>
          <a:solidFill>
            <a:srgbClr val="0C2D83"/>
          </a:solidFill>
          <a:ln w="38100" cap="flat" cmpd="sng" algn="ctr">
            <a:solidFill>
              <a:srgbClr val="00206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2" name="Rectangle 21"/>
          <p:cNvSpPr/>
          <p:nvPr/>
        </p:nvSpPr>
        <p:spPr bwMode="auto">
          <a:xfrm>
            <a:off x="3285215" y="4966490"/>
            <a:ext cx="2573570" cy="308776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0"/>
              </a:spcBef>
            </a:pPr>
            <a:r>
              <a:rPr lang="en-US" sz="1400" dirty="0" smtClean="0">
                <a:solidFill>
                  <a:srgbClr val="000000"/>
                </a:solidFill>
              </a:rPr>
              <a:t>Executable</a:t>
            </a:r>
            <a:endParaRPr lang="en-US" sz="1200" dirty="0" smtClean="0">
              <a:solidFill>
                <a:srgbClr val="000000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 bwMode="auto">
          <a:xfrm>
            <a:off x="4572000" y="4746269"/>
            <a:ext cx="0" cy="245289"/>
          </a:xfrm>
          <a:prstGeom prst="straightConnector1">
            <a:avLst/>
          </a:prstGeom>
          <a:solidFill>
            <a:srgbClr val="0C2D83"/>
          </a:solidFill>
          <a:ln w="38100" cap="flat" cmpd="sng" algn="ctr">
            <a:solidFill>
              <a:srgbClr val="00206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" name="Rectangle 23"/>
          <p:cNvSpPr/>
          <p:nvPr/>
        </p:nvSpPr>
        <p:spPr bwMode="auto">
          <a:xfrm>
            <a:off x="4013176" y="5482094"/>
            <a:ext cx="1117648" cy="375147"/>
          </a:xfrm>
          <a:prstGeom prst="rect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0"/>
              </a:spcBef>
            </a:pPr>
            <a:r>
              <a:rPr lang="en-US" sz="1400" dirty="0" smtClean="0">
                <a:solidFill>
                  <a:srgbClr val="000000"/>
                </a:solidFill>
              </a:rPr>
              <a:t>Loader</a:t>
            </a:r>
            <a:endParaRPr lang="en-US" sz="1200" dirty="0" smtClean="0">
              <a:solidFill>
                <a:srgbClr val="000000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 bwMode="auto">
          <a:xfrm>
            <a:off x="4572000" y="5248348"/>
            <a:ext cx="0" cy="245289"/>
          </a:xfrm>
          <a:prstGeom prst="straightConnector1">
            <a:avLst/>
          </a:prstGeom>
          <a:solidFill>
            <a:srgbClr val="0C2D83"/>
          </a:solidFill>
          <a:ln w="38100" cap="flat" cmpd="sng" algn="ctr">
            <a:solidFill>
              <a:srgbClr val="00206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6" name="Rectangle 25"/>
          <p:cNvSpPr/>
          <p:nvPr/>
        </p:nvSpPr>
        <p:spPr bwMode="auto">
          <a:xfrm>
            <a:off x="3285215" y="6118401"/>
            <a:ext cx="2573570" cy="308776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0"/>
              </a:spcBef>
            </a:pPr>
            <a:r>
              <a:rPr lang="en-US" sz="1400" dirty="0" smtClean="0">
                <a:solidFill>
                  <a:srgbClr val="000000"/>
                </a:solidFill>
              </a:rPr>
              <a:t>Memory</a:t>
            </a:r>
            <a:endParaRPr lang="en-US" sz="1200" dirty="0" smtClean="0">
              <a:solidFill>
                <a:srgbClr val="000000"/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 bwMode="auto">
          <a:xfrm>
            <a:off x="4572000" y="5863013"/>
            <a:ext cx="0" cy="245289"/>
          </a:xfrm>
          <a:prstGeom prst="straightConnector1">
            <a:avLst/>
          </a:prstGeom>
          <a:solidFill>
            <a:srgbClr val="0C2D83"/>
          </a:solidFill>
          <a:ln w="38100" cap="flat" cmpd="sng" algn="ctr">
            <a:solidFill>
              <a:srgbClr val="00206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9" name="Rectangle 28"/>
          <p:cNvSpPr/>
          <p:nvPr/>
        </p:nvSpPr>
        <p:spPr bwMode="auto">
          <a:xfrm>
            <a:off x="5792153" y="3719454"/>
            <a:ext cx="1303240" cy="475780"/>
          </a:xfrm>
          <a:prstGeom prst="rect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0"/>
              </a:spcBef>
            </a:pPr>
            <a:r>
              <a:rPr lang="en-US" sz="1400" dirty="0" smtClean="0">
                <a:solidFill>
                  <a:srgbClr val="000000"/>
                </a:solidFill>
              </a:rPr>
              <a:t>Object Files</a:t>
            </a:r>
            <a:endParaRPr lang="en-US" sz="1400" dirty="0">
              <a:solidFill>
                <a:srgbClr val="000000"/>
              </a:solidFill>
            </a:endParaRPr>
          </a:p>
          <a:p>
            <a:pPr algn="ctr" eaLnBrk="0" hangingPunct="0">
              <a:spcBef>
                <a:spcPct val="0"/>
              </a:spcBef>
            </a:pPr>
            <a:r>
              <a:rPr lang="en-US" sz="1400" dirty="0" smtClean="0">
                <a:solidFill>
                  <a:srgbClr val="000000"/>
                </a:solidFill>
              </a:rPr>
              <a:t>Library Files</a:t>
            </a:r>
          </a:p>
        </p:txBody>
      </p:sp>
      <p:cxnSp>
        <p:nvCxnSpPr>
          <p:cNvPr id="30" name="Straight Arrow Connector 29"/>
          <p:cNvCxnSpPr>
            <a:stCxn id="29" idx="1"/>
            <a:endCxn id="20" idx="3"/>
          </p:cNvCxnSpPr>
          <p:nvPr/>
        </p:nvCxnSpPr>
        <p:spPr bwMode="auto">
          <a:xfrm flipH="1">
            <a:off x="5130824" y="3957344"/>
            <a:ext cx="661329" cy="595580"/>
          </a:xfrm>
          <a:prstGeom prst="straightConnector1">
            <a:avLst/>
          </a:prstGeom>
          <a:solidFill>
            <a:srgbClr val="0C2D83"/>
          </a:solidFill>
          <a:ln w="38100" cap="flat" cmpd="sng" algn="ctr">
            <a:solidFill>
              <a:srgbClr val="00206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543464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3" grpId="0"/>
      <p:bldP spid="16" grpId="0"/>
      <p:bldP spid="18" grpId="0"/>
      <p:bldP spid="20" grpId="0" animBg="1"/>
      <p:bldP spid="22" grpId="0"/>
      <p:bldP spid="24" grpId="0" animBg="1"/>
      <p:bldP spid="26" grpId="0"/>
      <p:bldP spid="2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MSP430’s ISA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5375" y="829434"/>
            <a:ext cx="4760140" cy="4724400"/>
          </a:xfrm>
        </p:spPr>
        <p:txBody>
          <a:bodyPr/>
          <a:lstStyle/>
          <a:p>
            <a:r>
              <a:rPr lang="en-US" sz="2000" b="1" u="sng" dirty="0" smtClean="0"/>
              <a:t>Msp430g2553</a:t>
            </a:r>
            <a:r>
              <a:rPr lang="en-US" sz="2000" u="sng" dirty="0" smtClean="0"/>
              <a:t> Memory Map</a:t>
            </a:r>
            <a:endParaRPr lang="en-US" sz="2000" u="sng" dirty="0"/>
          </a:p>
          <a:p>
            <a:endParaRPr lang="en-US" sz="2000" dirty="0" smtClean="0"/>
          </a:p>
          <a:p>
            <a:r>
              <a:rPr lang="en-US" sz="2000" dirty="0" smtClean="0">
                <a:solidFill>
                  <a:srgbClr val="0070C0"/>
                </a:solidFill>
              </a:rPr>
              <a:t>512b </a:t>
            </a:r>
            <a:r>
              <a:rPr lang="en-US" sz="2000" dirty="0">
                <a:solidFill>
                  <a:srgbClr val="0070C0"/>
                </a:solidFill>
              </a:rPr>
              <a:t>of RAM - 0x200-0x400</a:t>
            </a:r>
            <a:br>
              <a:rPr lang="en-US" sz="2000" dirty="0">
                <a:solidFill>
                  <a:srgbClr val="0070C0"/>
                </a:solidFill>
              </a:rPr>
            </a:br>
            <a:r>
              <a:rPr lang="en-US" sz="2000" dirty="0">
                <a:solidFill>
                  <a:srgbClr val="0070C0"/>
                </a:solidFill>
              </a:rPr>
              <a:t>16kb of ROM - </a:t>
            </a:r>
            <a:r>
              <a:rPr lang="en-US" sz="2800" dirty="0">
                <a:solidFill>
                  <a:srgbClr val="FF0000"/>
                </a:solidFill>
              </a:rPr>
              <a:t>0xc000</a:t>
            </a:r>
            <a:r>
              <a:rPr lang="en-US" sz="2000" dirty="0">
                <a:solidFill>
                  <a:srgbClr val="0070C0"/>
                </a:solidFill>
              </a:rPr>
              <a:t>-0xffdf </a:t>
            </a:r>
            <a:endParaRPr lang="en-US" sz="2000" dirty="0" smtClean="0">
              <a:solidFill>
                <a:srgbClr val="0070C0"/>
              </a:solidFill>
            </a:endParaRPr>
          </a:p>
          <a:p>
            <a:endParaRPr lang="en-US" sz="2000" dirty="0"/>
          </a:p>
          <a:p>
            <a:r>
              <a:rPr lang="en-US" sz="2000" dirty="0">
                <a:solidFill>
                  <a:srgbClr val="0070C0"/>
                </a:solidFill>
              </a:rPr>
              <a:t>0x1100-0xc000 is empty! </a:t>
            </a:r>
            <a:endParaRPr lang="en-US" sz="2000" dirty="0" smtClean="0">
              <a:solidFill>
                <a:srgbClr val="0070C0"/>
              </a:solidFill>
            </a:endParaRPr>
          </a:p>
          <a:p>
            <a:r>
              <a:rPr lang="en-US" sz="2000" dirty="0" smtClean="0">
                <a:solidFill>
                  <a:srgbClr val="0070C0"/>
                </a:solidFill>
              </a:rPr>
              <a:t>- </a:t>
            </a:r>
            <a:r>
              <a:rPr lang="en-US" sz="2000" dirty="0" smtClean="0"/>
              <a:t>There </a:t>
            </a:r>
            <a:r>
              <a:rPr lang="en-US" sz="2000" dirty="0"/>
              <a:t>is no memory backing it up! </a:t>
            </a:r>
            <a:endParaRPr lang="en-US" sz="2000" dirty="0" smtClean="0"/>
          </a:p>
          <a:p>
            <a:r>
              <a:rPr lang="en-US" sz="2000" dirty="0" smtClean="0"/>
              <a:t>- If </a:t>
            </a:r>
            <a:r>
              <a:rPr lang="en-US" sz="2000" dirty="0"/>
              <a:t>you attempt to write to this area of memory, you'll trigger what's essentially a </a:t>
            </a:r>
            <a:r>
              <a:rPr lang="en-US" sz="2000" b="1" dirty="0"/>
              <a:t>segmentation fault</a:t>
            </a:r>
            <a:r>
              <a:rPr lang="en-US" sz="2000" dirty="0"/>
              <a:t> because that memory doesn't exist. It will cause the chip to do a Power-up Clear (PUC), resetting the state of your processor. This is a tough error to debug.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200" y="733425"/>
            <a:ext cx="3943350" cy="53911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1381" y="606903"/>
            <a:ext cx="23839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How many </a:t>
            </a:r>
            <a:r>
              <a:rPr lang="en-US" sz="2000" dirty="0" err="1" smtClean="0">
                <a:solidFill>
                  <a:srgbClr val="0070C0"/>
                </a:solidFill>
              </a:rPr>
              <a:t>addr</a:t>
            </a:r>
            <a:r>
              <a:rPr lang="en-US" sz="2000" dirty="0" smtClean="0">
                <a:solidFill>
                  <a:srgbClr val="0070C0"/>
                </a:solidFill>
              </a:rPr>
              <a:t> bits?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2189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Let's write our first MSP430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708" y="805157"/>
            <a:ext cx="7772400" cy="4724400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; This program sets all pins on Port 1 to output and high.  Since LEDs 1 and 2 are connected to P1.0 and P1.6 respectively, they will light up.</a:t>
            </a: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.include 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header.S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</a:t>
            </a: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.text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main: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#WDTPW,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r15       ; turn off watchdog timer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xor.w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#WDTHOLD, r15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r15, &amp;WDTCTL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#0xFF, &amp;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P1DIR    ; set port1 direction to output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#0xFF, &amp;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P1OUT    ; turn on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leds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at port1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loop: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loop                 ; loop forever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0417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 </a:t>
            </a:r>
            <a:r>
              <a:rPr lang="en-US" b="1" dirty="0" err="1" smtClean="0"/>
              <a:t>Relocatable</a:t>
            </a:r>
            <a:r>
              <a:rPr lang="en-US" b="1" dirty="0" smtClean="0"/>
              <a:t>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708" y="805157"/>
            <a:ext cx="7772400" cy="1695282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/>
              <a:t>Notice the addresses - the code </a:t>
            </a:r>
            <a:r>
              <a:rPr lang="en-US" sz="1400" dirty="0" smtClean="0"/>
              <a:t>starts </a:t>
            </a:r>
            <a:r>
              <a:rPr lang="en-US" sz="1400" dirty="0"/>
              <a:t>at 0x0</a:t>
            </a:r>
            <a:r>
              <a:rPr lang="en-US" sz="1400" dirty="0" smtClean="0"/>
              <a:t>.</a:t>
            </a: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Hex dump of section '.text':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0x00000000 3f40005a 3fe08000 824f2001 f2d32200 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0x00000010 f2d32100 b0120000 ff3f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830108" y="2652839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b="1" kern="0" dirty="0" smtClean="0"/>
              <a:t>After Linking</a:t>
            </a:r>
            <a:endParaRPr lang="en-US" kern="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822016" y="3305596"/>
            <a:ext cx="7772400" cy="1695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1400" kern="0" dirty="0" smtClean="0"/>
              <a:t>Notice the addresses - the code starts at 0xC000.</a:t>
            </a:r>
          </a:p>
          <a:p>
            <a:pPr marL="0" indent="0">
              <a:buFontTx/>
              <a:buNone/>
            </a:pPr>
            <a:endParaRPr lang="en-US" sz="1400" kern="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Tx/>
              <a:buNone/>
            </a:pPr>
            <a:r>
              <a:rPr lang="en-US" sz="1400" kern="0" dirty="0">
                <a:latin typeface="Courier New" pitchFamily="49" charset="0"/>
                <a:cs typeface="Courier New" pitchFamily="49" charset="0"/>
              </a:rPr>
              <a:t>Hex dump of section '.text':</a:t>
            </a:r>
          </a:p>
          <a:p>
            <a:pPr marL="0" indent="0">
              <a:buFontTx/>
              <a:buNone/>
            </a:pPr>
            <a:r>
              <a:rPr lang="en-US" sz="1400" kern="0" dirty="0">
                <a:latin typeface="Courier New" pitchFamily="49" charset="0"/>
                <a:cs typeface="Courier New" pitchFamily="49" charset="0"/>
              </a:rPr>
              <a:t>  0x0000c000 3f40005a 3fe08000 824f2001 f2d32200</a:t>
            </a:r>
          </a:p>
          <a:p>
            <a:pPr marL="0" indent="0">
              <a:buFontTx/>
              <a:buNone/>
            </a:pPr>
            <a:r>
              <a:rPr lang="en-US" sz="1400" kern="0" dirty="0">
                <a:latin typeface="Courier New" pitchFamily="49" charset="0"/>
                <a:cs typeface="Courier New" pitchFamily="49" charset="0"/>
              </a:rPr>
              <a:t>  0x0000c010 f2d32100 b0121ac0 ff3fc243 21003041</a:t>
            </a:r>
            <a:endParaRPr lang="en-US" sz="1400" kern="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414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 </a:t>
            </a:r>
            <a:r>
              <a:rPr lang="en-US" b="1" dirty="0" err="1" smtClean="0"/>
              <a:t>Dissassembled</a:t>
            </a:r>
            <a:r>
              <a:rPr lang="en-US" b="1" dirty="0" smtClean="0"/>
              <a:t>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708" y="805157"/>
            <a:ext cx="7772400" cy="1695282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Disassembly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of section .text:</a:t>
            </a: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0000c000 &lt;__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ctors_end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&gt;: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c000:    3f 40 00 5a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#23040,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r15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;#0x5a00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c004:    3f e0 80 00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xor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#128,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r15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;#0x0080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c008:    82 4f 20 01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r15,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&amp;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0x0120    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c00c:    f2 d3 22 00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#-1,    &amp;0x0022    ;r3 As==11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c010:    f2 d3 21 00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#-1,    &amp;0x0021    ;r3 As==11</a:t>
            </a: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0000c014 &lt;loop&gt;: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c014: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3f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$+0          ;abs 0xc014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2822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sym typeface="Wingdings" pitchFamily="2" charset="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sym typeface="Wingdings" pitchFamily="2" charset="2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5882</TotalTime>
  <Words>2902</Words>
  <Application>Microsoft Office PowerPoint</Application>
  <PresentationFormat>On-screen Show (4:3)</PresentationFormat>
  <Paragraphs>769</Paragraphs>
  <Slides>32</Slides>
  <Notes>5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Default Design</vt:lpstr>
      <vt:lpstr>ECE 382  Lesson 3</vt:lpstr>
      <vt:lpstr>MSP430’s ISA</vt:lpstr>
      <vt:lpstr>MSP430’s ISA</vt:lpstr>
      <vt:lpstr>Assembly and Machine Languages</vt:lpstr>
      <vt:lpstr>Steps for Translating and starting a program</vt:lpstr>
      <vt:lpstr>MSP430’s ISA</vt:lpstr>
      <vt:lpstr>Let's write our first MSP430 program</vt:lpstr>
      <vt:lpstr>Example Relocatable Code</vt:lpstr>
      <vt:lpstr>Example Dissassembled Code</vt:lpstr>
      <vt:lpstr>MSP430 Instruction Set</vt:lpstr>
      <vt:lpstr>One Operand Instructions</vt:lpstr>
      <vt:lpstr>Relative Jumps</vt:lpstr>
      <vt:lpstr>Two Operand Instructions</vt:lpstr>
      <vt:lpstr>Emulated Instructions</vt:lpstr>
      <vt:lpstr>More Emulated Instructions</vt:lpstr>
      <vt:lpstr>Let's write a MSP430 program</vt:lpstr>
      <vt:lpstr>Debugging Example Using breakpoints</vt:lpstr>
      <vt:lpstr>Sample Program</vt:lpstr>
      <vt:lpstr>Sample Program</vt:lpstr>
      <vt:lpstr>MSP430 Instruction Set</vt:lpstr>
      <vt:lpstr>Single-Operand Instruction</vt:lpstr>
      <vt:lpstr>Single-Operand Instruction</vt:lpstr>
      <vt:lpstr>Core Instruction Map</vt:lpstr>
      <vt:lpstr>Sample Program</vt:lpstr>
      <vt:lpstr>Relative Jumps</vt:lpstr>
      <vt:lpstr>Relative Jump Instruction</vt:lpstr>
      <vt:lpstr>Sample Program</vt:lpstr>
      <vt:lpstr>Two-Operand Instruction - Practice</vt:lpstr>
      <vt:lpstr>Two-Operand Instruction with Immediate</vt:lpstr>
      <vt:lpstr>MSP430 addressing modes</vt:lpstr>
      <vt:lpstr>Next Lesson: addressing modes</vt:lpstr>
      <vt:lpstr>MSP430’s ISA</vt:lpstr>
    </vt:vector>
  </TitlesOfParts>
  <Company>usafa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Systems Courses</dc:title>
  <dc:creator>Lt Col Mullins</dc:creator>
  <cp:lastModifiedBy>Test</cp:lastModifiedBy>
  <cp:revision>277</cp:revision>
  <cp:lastPrinted>2014-08-18T18:59:21Z</cp:lastPrinted>
  <dcterms:created xsi:type="dcterms:W3CDTF">2001-06-27T14:08:57Z</dcterms:created>
  <dcterms:modified xsi:type="dcterms:W3CDTF">2017-08-16T03:44:06Z</dcterms:modified>
</cp:coreProperties>
</file>