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28" r:id="rId22"/>
    <p:sldId id="325" r:id="rId23"/>
    <p:sldId id="303" r:id="rId24"/>
    <p:sldId id="332" r:id="rId25"/>
    <p:sldId id="314" r:id="rId26"/>
    <p:sldId id="330" r:id="rId27"/>
    <p:sldId id="329" r:id="rId28"/>
    <p:sldId id="297" r:id="rId29"/>
    <p:sldId id="307" r:id="rId30"/>
    <p:sldId id="301" r:id="rId31"/>
    <p:sldId id="331" r:id="rId3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>
        <p:scale>
          <a:sx n="70" d="100"/>
          <a:sy n="70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6/ucorrupt2.html" TargetMode="External"/><Relationship Id="rId2" Type="http://schemas.openxmlformats.org/officeDocument/2006/relationships/hyperlink" Target="http://ece.ninja/382/labs/compex1/index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ce.ninja/382/notes/L6/code/badlec5.asm" TargetMode="External"/><Relationship Id="rId4" Type="http://schemas.openxmlformats.org/officeDocument/2006/relationships/hyperlink" Target="http://ece.ninja/382/notes/L7/L7_control_flow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notes/L4/code/lec4.as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6/code/badlec5.asm" TargetMode="External"/><Relationship Id="rId2" Type="http://schemas.openxmlformats.org/officeDocument/2006/relationships/hyperlink" Target="http://ecse.bd.psu.edu/cmpen352/lecture/lecture0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ce.ninja/382/labs/compex1/index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Status Register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Flow of Control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Movement Instructions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Example Assembly Code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In class programming</a:t>
            </a: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2"/>
              </a:rPr>
              <a:t>CompEx1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 due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3"/>
              </a:rPr>
              <a:t>uCorrupt2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rgbClr val="0070C0"/>
                </a:solidFill>
              </a:rPr>
              <a:t>due Lesson 7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Might want to start </a:t>
            </a:r>
            <a:r>
              <a:rPr lang="en-US" sz="2000" dirty="0" smtClean="0">
                <a:solidFill>
                  <a:srgbClr val="0070C0"/>
                </a:solidFill>
                <a:hlinkClick r:id="rId4"/>
              </a:rPr>
              <a:t>Assignment 3</a:t>
            </a:r>
            <a:r>
              <a:rPr lang="en-US" sz="2000" dirty="0" smtClean="0">
                <a:solidFill>
                  <a:srgbClr val="0070C0"/>
                </a:solidFill>
              </a:rPr>
              <a:t> (due </a:t>
            </a:r>
            <a:r>
              <a:rPr lang="en-US" sz="2000" dirty="0" smtClean="0">
                <a:solidFill>
                  <a:srgbClr val="0070C0"/>
                </a:solidFill>
              </a:rPr>
              <a:t>Lesson </a:t>
            </a:r>
            <a:r>
              <a:rPr lang="en-US" sz="2000" dirty="0" smtClean="0">
                <a:solidFill>
                  <a:srgbClr val="0070C0"/>
                </a:solidFill>
              </a:rPr>
              <a:t>8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5"/>
              </a:rPr>
              <a:t>badlec5.asm Extra Credit</a:t>
            </a:r>
            <a:r>
              <a:rPr lang="en-US" sz="2000" dirty="0" smtClean="0">
                <a:solidFill>
                  <a:srgbClr val="0070C0"/>
                </a:solidFill>
              </a:rPr>
              <a:t> (due NLT Lesson 14)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         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#0x7fff,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V - resest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#0xffff,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 - resets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xor.w   #10101010b, r7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logical ops set C to the opposite of Z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Emulated Instructions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379683"/>
              </p:ext>
            </p:extLst>
          </p:nvPr>
        </p:nvGraphicFramePr>
        <p:xfrm>
          <a:off x="685800" y="2704705"/>
          <a:ext cx="7772400" cy="370071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dirty="0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CLRC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BIC #1,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BIS #1,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CLRZ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BIC #2,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BIS #2,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CLRN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BIC #4,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SETN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BIS #4,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DINT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BIC #8,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EINT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BIS #8, SR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smtClean="0"/>
              <a:t>Notice how SR Emulated Instructions use Constant Generators for Bit Masking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0621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CG1, CG2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Notice how SR Emulated Instructions use Constant Generators for Bit Masking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599897" y="520098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3.2.4 pp46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Blue Book pp 11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69689"/>
            <a:ext cx="9144000" cy="26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2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we want to use certain pieces of code conditionally</a:t>
            </a:r>
          </a:p>
          <a:p>
            <a:r>
              <a:rPr lang="en-US" sz="2800" dirty="0"/>
              <a:t>In computer science, </a:t>
            </a:r>
            <a:r>
              <a:rPr lang="en-US" sz="2800" b="1" dirty="0"/>
              <a:t>control flow</a:t>
            </a:r>
            <a:r>
              <a:rPr lang="en-US" sz="2800" dirty="0"/>
              <a:t> refers to the order in which instructions in a program are executed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High-Level Languages use:</a:t>
            </a:r>
          </a:p>
          <a:p>
            <a:pPr marL="400050" lvl="1" indent="0">
              <a:buNone/>
            </a:pPr>
            <a:r>
              <a:rPr lang="en-US" sz="2000" dirty="0"/>
              <a:t>if (a &gt; 10) {</a:t>
            </a:r>
          </a:p>
          <a:p>
            <a:pPr marL="400050" lvl="1" indent="0">
              <a:buNone/>
            </a:pPr>
            <a:r>
              <a:rPr lang="en-US" sz="2000" dirty="0"/>
              <a:t>    //if a is greater than 10, execute this code</a:t>
            </a:r>
          </a:p>
          <a:p>
            <a:pPr marL="400050" lvl="1" indent="0">
              <a:buNone/>
            </a:pPr>
            <a:r>
              <a:rPr lang="en-US" sz="2000" dirty="0"/>
              <a:t>} else {</a:t>
            </a:r>
          </a:p>
          <a:p>
            <a:pPr marL="400050" lvl="1" indent="0">
              <a:buNone/>
            </a:pPr>
            <a:r>
              <a:rPr lang="en-US" sz="2000" dirty="0"/>
              <a:t>    //if not, execute this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55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 smtClean="0"/>
              <a:t>switch </a:t>
            </a:r>
            <a:r>
              <a:rPr lang="en-US" sz="2000" dirty="0"/>
              <a:t>(variable) {</a:t>
            </a:r>
          </a:p>
          <a:p>
            <a:pPr marL="400050" lvl="1" indent="0">
              <a:buNone/>
            </a:pPr>
            <a:r>
              <a:rPr lang="en-US" sz="2000" dirty="0"/>
              <a:t>    case 10:</a:t>
            </a:r>
          </a:p>
          <a:p>
            <a:pPr marL="400050" lvl="1" indent="0">
              <a:buNone/>
            </a:pPr>
            <a:r>
              <a:rPr lang="en-US" sz="2000" dirty="0"/>
              <a:t>        //if variable is 10, do something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    case 20:</a:t>
            </a:r>
          </a:p>
          <a:p>
            <a:pPr marL="400050" lvl="1" indent="0">
              <a:buNone/>
            </a:pPr>
            <a:r>
              <a:rPr lang="en-US" sz="2000" dirty="0"/>
              <a:t>        //if variable is 20, do something else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    default:</a:t>
            </a:r>
          </a:p>
          <a:p>
            <a:pPr marL="400050" lvl="1" indent="0">
              <a:buNone/>
            </a:pPr>
            <a:r>
              <a:rPr lang="en-US" sz="2000" dirty="0"/>
              <a:t>        //do some default thing</a:t>
            </a:r>
          </a:p>
          <a:p>
            <a:pPr marL="400050" lvl="1" indent="0">
              <a:buNone/>
            </a:pPr>
            <a:r>
              <a:rPr lang="en-US" sz="2000" dirty="0"/>
              <a:t>        break;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while (b &lt; 10) {</a:t>
            </a:r>
          </a:p>
          <a:p>
            <a:pPr marL="400050" lvl="1" indent="0">
              <a:buNone/>
            </a:pPr>
            <a:r>
              <a:rPr lang="en-US" sz="2000" dirty="0"/>
              <a:t>    //do this code as long as b is less than 10</a:t>
            </a:r>
          </a:p>
          <a:p>
            <a:pPr marL="400050" lvl="1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0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Remember, all higher level code eventually becomes assembly, then is assembled into machine code.</a:t>
            </a:r>
          </a:p>
          <a:p>
            <a:r>
              <a:rPr lang="en-US" sz="2800" dirty="0"/>
              <a:t>In assembly, we use conditional jumping instructions that jump based on the status of certain flags in the Status Register to achieve this.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534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80096"/>
              </p:ext>
            </p:extLst>
          </p:nvPr>
        </p:nvGraphicFramePr>
        <p:xfrm>
          <a:off x="300251" y="1977841"/>
          <a:ext cx="8557146" cy="4018796"/>
        </p:xfrm>
        <a:graphic>
          <a:graphicData uri="http://schemas.openxmlformats.org/drawingml/2006/table">
            <a:tbl>
              <a:tblPr/>
              <a:tblGrid>
                <a:gridCol w="1719617"/>
                <a:gridCol w="1856096"/>
                <a:gridCol w="4981433"/>
              </a:tblGrid>
              <a:tr h="297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Condition 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JNE/JNZ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Z==0 (if !=)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JEQ/JZ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Z==1 (if ==)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JNC/JLO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C==0 (if unsigned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JC/JHS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C==1 (if unsigned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4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JGE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N==V (if 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JL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N!=V (if 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JMP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unconditionally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7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; example of a conditional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#5, r7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 C - why is the carry flag set here?  think about how CMP is SUB and how the SUB operation is implemented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jge</a:t>
            </a:r>
            <a:r>
              <a:rPr lang="en-US" sz="2000" dirty="0"/>
              <a:t>     greater             </a:t>
            </a:r>
            <a:r>
              <a:rPr lang="en-US" sz="2000" dirty="0">
                <a:solidFill>
                  <a:srgbClr val="00B050"/>
                </a:solidFill>
              </a:rPr>
              <a:t>; if N == V, jump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#0xbeef,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done  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always jump</a:t>
            </a:r>
          </a:p>
          <a:p>
            <a:pPr marL="4763" lvl="1" indent="0">
              <a:buNone/>
            </a:pPr>
            <a:r>
              <a:rPr lang="en-US" sz="2000" dirty="0"/>
              <a:t>greater: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#0xdfec, r7</a:t>
            </a:r>
          </a:p>
          <a:p>
            <a:pPr marL="4763" lvl="1" indent="0">
              <a:buNone/>
            </a:pPr>
            <a:r>
              <a:rPr lang="en-US" sz="2000" dirty="0"/>
              <a:t>done</a:t>
            </a:r>
            <a:r>
              <a:rPr lang="en-US" sz="2000" dirty="0" smtClean="0"/>
              <a:t>:</a:t>
            </a:r>
          </a:p>
          <a:p>
            <a:pPr marL="4763" lvl="1" indent="0">
              <a:buNone/>
            </a:pP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forever: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jmp</a:t>
            </a:r>
            <a:r>
              <a:rPr lang="en-US" sz="2000" dirty="0" smtClean="0"/>
              <a:t>     forever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85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example of a loop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loop:                           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count upward by 2 ten times</a:t>
            </a:r>
          </a:p>
          <a:p>
            <a:pPr marL="4763" lvl="1" indent="0">
              <a:buNone/>
            </a:pPr>
            <a:r>
              <a:rPr lang="en-US" sz="2000" dirty="0"/>
              <a:t>    add     #2,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dec</a:t>
            </a:r>
            <a:r>
              <a:rPr lang="en-US" sz="2000" dirty="0"/>
              <a:t>    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jnz</a:t>
            </a:r>
            <a:r>
              <a:rPr lang="en-US" sz="2000" dirty="0"/>
              <a:t>     loop</a:t>
            </a:r>
          </a:p>
          <a:p>
            <a:pPr marL="4763" lvl="1" indent="0">
              <a:buNone/>
            </a:pPr>
            <a:endParaRPr lang="en-US" sz="2000" dirty="0"/>
          </a:p>
          <a:p>
            <a:pPr marL="4763" lvl="1" indent="0">
              <a:buNone/>
            </a:pPr>
            <a:r>
              <a:rPr lang="en-US" sz="2000" dirty="0"/>
              <a:t>forever:                        </a:t>
            </a:r>
            <a:r>
              <a:rPr lang="en-US" sz="2000" dirty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forever</a:t>
            </a:r>
          </a:p>
        </p:txBody>
      </p:sp>
    </p:spTree>
    <p:extLst>
      <p:ext uri="{BB962C8B-B14F-4D97-AF65-F5344CB8AC3E}">
        <p14:creationId xmlns:p14="http://schemas.microsoft.com/office/powerpoint/2010/main" val="699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b="1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</a:t>
            </a:r>
            <a:r>
              <a:rPr lang="en-US" sz="2400" dirty="0" smtClean="0">
                <a:solidFill>
                  <a:srgbClr val="00B050"/>
                </a:solidFill>
              </a:rPr>
              <a:t>; CPU Trap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63972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" y="5360200"/>
            <a:ext cx="9011449" cy="149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2858650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289516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44546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883704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Upper 7 bits are unused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8" y="2888480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3-6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3.2.3 pp46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91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Due to Relative Jump range limitations:</a:t>
            </a:r>
          </a:p>
          <a:p>
            <a:r>
              <a:rPr lang="en-US" sz="2800" dirty="0"/>
              <a:t>The </a:t>
            </a:r>
            <a:r>
              <a:rPr lang="en-US" sz="2800" dirty="0">
                <a:solidFill>
                  <a:srgbClr val="FF0000"/>
                </a:solidFill>
              </a:rPr>
              <a:t>BR</a:t>
            </a:r>
            <a:r>
              <a:rPr lang="en-US" sz="2800" dirty="0"/>
              <a:t> instruction is an emulated instruction for a </a:t>
            </a:r>
            <a:r>
              <a:rPr lang="en-US" sz="2800" dirty="0">
                <a:solidFill>
                  <a:srgbClr val="FF0000"/>
                </a:solidFill>
              </a:rPr>
              <a:t>MOV</a:t>
            </a:r>
            <a:r>
              <a:rPr lang="en-US" sz="2800" dirty="0"/>
              <a:t> to the </a:t>
            </a:r>
            <a:r>
              <a:rPr lang="en-US" sz="2800" dirty="0">
                <a:solidFill>
                  <a:srgbClr val="FF0000"/>
                </a:solidFill>
              </a:rPr>
              <a:t>PC</a:t>
            </a:r>
            <a:r>
              <a:rPr lang="en-US" sz="2800" dirty="0"/>
              <a:t> - this allows us to move anywhere in the map we choose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This instruction is simply a MOV to the PC. </a:t>
            </a:r>
            <a:endParaRPr lang="en-US" sz="2800" dirty="0" smtClean="0"/>
          </a:p>
          <a:p>
            <a:r>
              <a:rPr lang="en-US" sz="2800" dirty="0" smtClean="0"/>
              <a:t>So</a:t>
            </a:r>
            <a:r>
              <a:rPr lang="en-US" sz="2800" dirty="0"/>
              <a:t>, with BR we have access to the full range of addressing modes if PC-relative is not acceptable.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99779"/>
              </p:ext>
            </p:extLst>
          </p:nvPr>
        </p:nvGraphicFramePr>
        <p:xfrm>
          <a:off x="685800" y="3429290"/>
          <a:ext cx="7772400" cy="82238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BR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MOV </a:t>
                      </a:r>
                      <a:r>
                        <a:rPr lang="en-US" sz="2000" dirty="0" err="1">
                          <a:effectLst/>
                        </a:rPr>
                        <a:t>dst</a:t>
                      </a:r>
                      <a:r>
                        <a:rPr lang="en-US" sz="2000" dirty="0">
                          <a:effectLst/>
                        </a:rPr>
                        <a:t>, PC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Programming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37" y="856445"/>
            <a:ext cx="7772400" cy="4724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Worksheet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pPr lvl="3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16" y="1274496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2332"/>
            <a:ext cx="7772400" cy="457200"/>
          </a:xfrm>
        </p:spPr>
        <p:txBody>
          <a:bodyPr/>
          <a:lstStyle/>
          <a:p>
            <a:r>
              <a:rPr lang="en-US" b="1" dirty="0" smtClean="0"/>
              <a:t>Find the errors in this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51" y="934254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://ecse.bd.psu.edu/cmpen352/lecture/lecture05.html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http://ece.ninja/382/notes/L6/code/badlec5.asm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/>
              <a:t>intention was to have it generate a PWM waveform on the P1.0 pin attached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duty = 0x20;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0x40;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&gt;duty)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&gt;0)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(P1.3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while (P1.3 == 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+= 0x08;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&amp;= 0x3F;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  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2" y="2425633"/>
            <a:ext cx="4261928" cy="3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599" y="584193"/>
            <a:ext cx="8174978" cy="38477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r10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886" y="666572"/>
            <a:ext cx="8174978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/>
              <a:t>Intro CompEx1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lvl="1" algn="l"/>
            <a:r>
              <a:rPr lang="en-US" sz="2000" dirty="0" smtClean="0">
                <a:solidFill>
                  <a:srgbClr val="0070C0"/>
                </a:solidFill>
                <a:hlinkClick r:id="rId2"/>
              </a:rPr>
              <a:t>CompEx1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 due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next lesson</a:t>
            </a:r>
            <a:endParaRPr lang="en-US" sz="2000" dirty="0">
              <a:solidFill>
                <a:srgbClr val="FF0000"/>
              </a:solidFill>
            </a:endParaRPr>
          </a:p>
          <a:p>
            <a:pPr lvl="1" algn="l"/>
            <a:endParaRPr lang="en-US" sz="20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1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 bit is the </a:t>
            </a:r>
            <a:r>
              <a:rPr lang="en-US" sz="2800" b="1" dirty="0"/>
              <a:t>overflow</a:t>
            </a:r>
            <a:r>
              <a:rPr lang="en-US" sz="2800" dirty="0"/>
              <a:t> bit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What is an Overflow?</a:t>
            </a:r>
          </a:p>
          <a:p>
            <a:r>
              <a:rPr lang="en-US" sz="2800" dirty="0"/>
              <a:t>This indicates that the signed two's-complement result of an operation cannot fit in the available space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For instance, </a:t>
            </a:r>
            <a:r>
              <a:rPr lang="en-US" sz="2800" dirty="0">
                <a:solidFill>
                  <a:srgbClr val="FF0000"/>
                </a:solidFill>
              </a:rPr>
              <a:t>0x7fff + 0x01</a:t>
            </a:r>
            <a:r>
              <a:rPr lang="en-US" sz="2800" dirty="0"/>
              <a:t> would result in </a:t>
            </a:r>
            <a:r>
              <a:rPr lang="en-US" sz="2800" dirty="0">
                <a:solidFill>
                  <a:srgbClr val="FF0000"/>
                </a:solidFill>
              </a:rPr>
              <a:t>0x8000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080934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68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304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mov.w</a:t>
            </a:r>
            <a:r>
              <a:rPr lang="en-US" sz="2000" dirty="0"/>
              <a:t>   #0x7fff,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add.w</a:t>
            </a:r>
            <a:r>
              <a:rPr lang="en-US" sz="2000" dirty="0"/>
              <a:t>   #1, r5     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N,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#0x80, r5 </a:t>
            </a:r>
            <a:r>
              <a:rPr lang="en-US" sz="2000" dirty="0" smtClean="0"/>
              <a:t>   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note how MOV doesn't impact flags.  BIC, BIS don't either.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C, V, Z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#0x7f,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sub.b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 - resets Z, </a:t>
            </a:r>
            <a:r>
              <a:rPr lang="en-US" sz="2000" dirty="0" smtClean="0">
                <a:solidFill>
                  <a:srgbClr val="00B05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03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N bit is the </a:t>
            </a:r>
            <a:r>
              <a:rPr lang="en-US" sz="2800" b="1" dirty="0"/>
              <a:t>negative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b="1" dirty="0"/>
              <a:t>This is the same as the first bit of the result of the previous operation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This only works for signed numbers - where the MSB of the result indicates the sign. 1 indicates a negative number, 0 a positive.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374468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311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#0x8001,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#0x1, r5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#0x1000, r5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V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#00001111b,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 - resets C, V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Z </a:t>
            </a:r>
            <a:r>
              <a:rPr lang="en-US" sz="2800" dirty="0"/>
              <a:t>bit is the </a:t>
            </a:r>
            <a:r>
              <a:rPr lang="en-US" sz="2800" b="1" dirty="0" smtClean="0"/>
              <a:t>zero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dirty="0"/>
              <a:t>This is set if the result of the previous operation is 0. If not, it is cleared.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functions the same way for both signed and unsigned numbers.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is commonly used to test for equality. </a:t>
            </a:r>
          </a:p>
          <a:p>
            <a:r>
              <a:rPr lang="en-US" sz="2800" dirty="0" smtClean="0"/>
              <a:t>You'd </a:t>
            </a:r>
            <a:r>
              <a:rPr lang="en-US" sz="2800" dirty="0"/>
              <a:t>subtract two numbers - if the result is 0, they are equal.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933290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12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#10,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#10,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note how CMP only sets flags, along with BIT, TST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sub.w   #10, r5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tst     r5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      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talk about how tst emulated CMP #0, dst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C </a:t>
            </a:r>
            <a:r>
              <a:rPr lang="en-US" sz="2800" dirty="0"/>
              <a:t>bit is the </a:t>
            </a:r>
            <a:r>
              <a:rPr lang="en-US" sz="2800" b="1" dirty="0" smtClean="0"/>
              <a:t>carry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carry bit is used to indicate that the result of an operation is too large to fit in the space </a:t>
            </a:r>
            <a:r>
              <a:rPr lang="en-US" sz="2800" dirty="0" smtClean="0"/>
              <a:t>allocated. 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instance, say the register r7 had the value 1. The </a:t>
            </a:r>
            <a:r>
              <a:rPr lang="en-US" sz="2800" dirty="0" smtClean="0"/>
              <a:t>operation </a:t>
            </a:r>
            <a:r>
              <a:rPr lang="en-US" sz="2800" dirty="0" err="1" smtClean="0">
                <a:solidFill>
                  <a:srgbClr val="FF0000"/>
                </a:solidFill>
              </a:rPr>
              <a:t>add.w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#0xffff, r7</a:t>
            </a:r>
            <a:r>
              <a:rPr lang="en-US" sz="2800" dirty="0"/>
              <a:t> would result in </a:t>
            </a:r>
            <a:r>
              <a:rPr lang="en-US" sz="2800" dirty="0">
                <a:solidFill>
                  <a:srgbClr val="FF0000"/>
                </a:solidFill>
              </a:rPr>
              <a:t>0000</a:t>
            </a:r>
            <a:r>
              <a:rPr lang="en-US" sz="2800" dirty="0"/>
              <a:t> in </a:t>
            </a:r>
            <a:r>
              <a:rPr lang="en-US" sz="2800" dirty="0">
                <a:solidFill>
                  <a:srgbClr val="FF0000"/>
                </a:solidFill>
              </a:rPr>
              <a:t>r7</a:t>
            </a:r>
            <a:r>
              <a:rPr lang="en-US" sz="2800" dirty="0"/>
              <a:t> and the C bit being set. In that situation, we'd say a carry occurred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Logical instructions set C to the opposite of Z - i.e. C is set if the result is NOT 0.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8476215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80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5078</TotalTime>
  <Words>1440</Words>
  <Application>Microsoft Office PowerPoint</Application>
  <PresentationFormat>On-screen Show (4:3)</PresentationFormat>
  <Paragraphs>413</Paragraphs>
  <Slides>31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ECE 382  Lesson 6</vt:lpstr>
      <vt:lpstr>Status Register</vt:lpstr>
      <vt:lpstr>Overflow Bit</vt:lpstr>
      <vt:lpstr>Overflow Bit</vt:lpstr>
      <vt:lpstr>Negative Bit</vt:lpstr>
      <vt:lpstr>Negative Bit</vt:lpstr>
      <vt:lpstr>Zero Bit</vt:lpstr>
      <vt:lpstr>Zero Bit</vt:lpstr>
      <vt:lpstr>Carry Bit</vt:lpstr>
      <vt:lpstr>Carry Bit</vt:lpstr>
      <vt:lpstr>Status Register Emulated Instructions</vt:lpstr>
      <vt:lpstr>Values of Constant Generators CG1, CG2</vt:lpstr>
      <vt:lpstr>Flow of Control</vt:lpstr>
      <vt:lpstr>Flow of Control</vt:lpstr>
      <vt:lpstr>Flow of Control</vt:lpstr>
      <vt:lpstr>Movement Instructions</vt:lpstr>
      <vt:lpstr>Examples of a Conditional</vt:lpstr>
      <vt:lpstr>Example of a Loop</vt:lpstr>
      <vt:lpstr>Relative Jump Instruction</vt:lpstr>
      <vt:lpstr>Branch Instructions</vt:lpstr>
      <vt:lpstr>Example Programming Worksheet</vt:lpstr>
      <vt:lpstr>In class programming exercise</vt:lpstr>
      <vt:lpstr>In class programming exercise</vt:lpstr>
      <vt:lpstr>Find the errors in this program</vt:lpstr>
      <vt:lpstr>Sample Program – predict what happens</vt:lpstr>
      <vt:lpstr>Sample Program – predict what happens</vt:lpstr>
      <vt:lpstr>Intro CompEx1</vt:lpstr>
      <vt:lpstr>MSP430’s ISA</vt:lpstr>
      <vt:lpstr>Assembly and Machine Languages</vt:lpstr>
      <vt:lpstr>Let's write a MSP430 program</vt:lpstr>
      <vt:lpstr>Status register and Jumps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277</cp:revision>
  <cp:lastPrinted>2014-08-20T22:08:11Z</cp:lastPrinted>
  <dcterms:created xsi:type="dcterms:W3CDTF">2001-06-27T14:08:57Z</dcterms:created>
  <dcterms:modified xsi:type="dcterms:W3CDTF">2016-08-25T01:58:32Z</dcterms:modified>
</cp:coreProperties>
</file>