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1"/>
  </p:notesMasterIdLst>
  <p:handoutMasterIdLst>
    <p:handoutMasterId r:id="rId22"/>
  </p:handoutMasterIdLst>
  <p:sldIdLst>
    <p:sldId id="282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12" r:id="rId12"/>
    <p:sldId id="313" r:id="rId13"/>
    <p:sldId id="298" r:id="rId14"/>
    <p:sldId id="300" r:id="rId15"/>
    <p:sldId id="311" r:id="rId16"/>
    <p:sldId id="301" r:id="rId17"/>
    <p:sldId id="302" r:id="rId18"/>
    <p:sldId id="303" r:id="rId19"/>
    <p:sldId id="304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83" autoAdjust="0"/>
  </p:normalViewPr>
  <p:slideViewPr>
    <p:cSldViewPr snapToGrid="0">
      <p:cViewPr varScale="1">
        <p:scale>
          <a:sx n="113" d="100"/>
          <a:sy n="113" d="100"/>
        </p:scale>
        <p:origin x="-9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6546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8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94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64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86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98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11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10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spcBef>
                <a:spcPct val="0"/>
              </a:spcBef>
              <a:defRPr/>
            </a:pPr>
            <a:endParaRPr lang="en-US" sz="1400">
              <a:solidFill>
                <a:srgbClr val="000000"/>
              </a:solidFill>
            </a:endParaRPr>
          </a:p>
          <a:p>
            <a:pPr eaLnBrk="0" hangingPunct="0">
              <a:spcBef>
                <a:spcPct val="0"/>
              </a:spcBef>
              <a:defRPr/>
            </a:pPr>
            <a:fld id="{B5499B3F-0BE5-46DB-A63A-0AC90058E888}" type="slidenum">
              <a:rPr lang="en-US" sz="140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spcBef>
                <a:spcPct val="0"/>
              </a:spcBef>
              <a:defRPr/>
            </a:pPr>
            <a:endParaRPr lang="en-US" sz="1400">
              <a:solidFill>
                <a:srgbClr val="000000"/>
              </a:solidFill>
            </a:endParaRPr>
          </a:p>
          <a:p>
            <a:pPr eaLnBrk="0" hangingPunct="0">
              <a:spcBef>
                <a:spcPct val="0"/>
              </a:spcBef>
              <a:defRPr/>
            </a:pPr>
            <a:fld id="{4A3EF21E-B3F7-42B7-9F68-64BA459DC7A7}" type="datetime3">
              <a:rPr lang="en-US" sz="140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defRPr/>
              </a:pPr>
              <a:t>13 August 2017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ker_(computing)" TargetMode="External"/><Relationship Id="rId2" Type="http://schemas.openxmlformats.org/officeDocument/2006/relationships/hyperlink" Target="http://en.wikipedia.org/wiki/Assembler_(computing)#Assembl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43oh.com/2012/03/winner-products-using-the-msp43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/>
              <a:t>Readings</a:t>
            </a:r>
          </a:p>
          <a:p>
            <a:pPr lvl="1" algn="l"/>
            <a:r>
              <a:rPr lang="en-US" sz="2000" dirty="0">
                <a:hlinkClick r:id="rId2"/>
              </a:rPr>
              <a:t>Assembler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Linker</a:t>
            </a:r>
            <a:endParaRPr lang="en-US" sz="2000" dirty="0"/>
          </a:p>
          <a:p>
            <a:pPr algn="l"/>
            <a:r>
              <a:rPr lang="en-US" sz="2400" b="1" dirty="0"/>
              <a:t>Lesson Outline</a:t>
            </a:r>
            <a:endParaRPr lang="en-US" sz="2400" b="1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Intro to the MSP430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Architecture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Assembly and Machine Languages</a:t>
            </a:r>
          </a:p>
          <a:p>
            <a:pPr algn="l"/>
            <a:r>
              <a:rPr lang="en-US" sz="2400" b="1" dirty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next time!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0"/>
            <a:ext cx="8229600" cy="1006475"/>
          </a:xfrm>
        </p:spPr>
        <p:txBody>
          <a:bodyPr/>
          <a:lstStyle/>
          <a:p>
            <a:r>
              <a:rPr lang="en-US" dirty="0" smtClean="0"/>
              <a:t>Big/Little Endian Byte Storage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4638" y="1096963"/>
            <a:ext cx="8504237" cy="5395912"/>
          </a:xfrm>
        </p:spPr>
        <p:txBody>
          <a:bodyPr/>
          <a:lstStyle/>
          <a:p>
            <a:r>
              <a:rPr lang="en-US" sz="2400" dirty="0" smtClean="0"/>
              <a:t>There are two storage conventions:  big endian and little endian</a:t>
            </a:r>
          </a:p>
          <a:p>
            <a:r>
              <a:rPr lang="en-US" sz="2400" dirty="0" smtClean="0"/>
              <a:t>The value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ABCD1234H</a:t>
            </a:r>
            <a:r>
              <a:rPr lang="en-US" sz="2400" dirty="0" smtClean="0"/>
              <a:t> would be stored as shown below for the different storage conventions</a:t>
            </a:r>
          </a:p>
          <a:p>
            <a:r>
              <a:rPr lang="en-US" sz="2400" dirty="0" smtClean="0"/>
              <a:t>The name big/little endian answers the question:  </a:t>
            </a:r>
            <a:br>
              <a:rPr lang="en-US" sz="2400" dirty="0" smtClean="0"/>
            </a:br>
            <a:r>
              <a:rPr lang="en-US" sz="2400" dirty="0" smtClean="0"/>
              <a:t>	“What is stored in Byte #0?”</a:t>
            </a:r>
          </a:p>
        </p:txBody>
      </p:sp>
      <p:sp>
        <p:nvSpPr>
          <p:cNvPr id="9220" name="Text Box 26"/>
          <p:cNvSpPr txBox="1">
            <a:spLocks noChangeArrowheads="1"/>
          </p:cNvSpPr>
          <p:nvPr/>
        </p:nvSpPr>
        <p:spPr bwMode="auto">
          <a:xfrm>
            <a:off x="2743200" y="4953000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u="sng">
                <a:latin typeface="Arial" charset="0"/>
              </a:rPr>
              <a:t>Byte zero holds</a:t>
            </a:r>
            <a:r>
              <a:rPr lang="en-US" u="sng">
                <a:latin typeface="Arial" charset="0"/>
              </a:rPr>
              <a:t> </a:t>
            </a:r>
            <a:r>
              <a:rPr lang="en-US" sz="2000" b="1" u="sng">
                <a:latin typeface="Arial" charset="0"/>
              </a:rPr>
              <a:t>Big End</a:t>
            </a:r>
            <a:r>
              <a:rPr lang="en-US" sz="1400" b="1" u="sng">
                <a:latin typeface="Arial" charset="0"/>
              </a:rPr>
              <a:t>ian</a:t>
            </a:r>
            <a:r>
              <a:rPr lang="en-US" sz="1200" u="sng">
                <a:latin typeface="Arial" charset="0"/>
              </a:rPr>
              <a:t> of the word</a:t>
            </a:r>
            <a:endParaRPr lang="en-US" u="sng">
              <a:latin typeface="Arial" charset="0"/>
            </a:endParaRPr>
          </a:p>
        </p:txBody>
      </p:sp>
      <p:sp>
        <p:nvSpPr>
          <p:cNvPr id="9221" name="Text Box 27"/>
          <p:cNvSpPr txBox="1">
            <a:spLocks noChangeArrowheads="1"/>
          </p:cNvSpPr>
          <p:nvPr/>
        </p:nvSpPr>
        <p:spPr bwMode="auto">
          <a:xfrm>
            <a:off x="2743200" y="3430587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u="sng">
                <a:latin typeface="Arial" charset="0"/>
              </a:rPr>
              <a:t>Byte zero holds</a:t>
            </a:r>
            <a:r>
              <a:rPr lang="en-US" u="sng">
                <a:latin typeface="Arial" charset="0"/>
              </a:rPr>
              <a:t> </a:t>
            </a:r>
            <a:r>
              <a:rPr lang="en-US" sz="2000" b="1" u="sng">
                <a:latin typeface="Arial" charset="0"/>
              </a:rPr>
              <a:t>Little End</a:t>
            </a:r>
            <a:r>
              <a:rPr lang="en-US" sz="1400" b="1" u="sng">
                <a:latin typeface="Arial" charset="0"/>
              </a:rPr>
              <a:t>ian</a:t>
            </a:r>
            <a:r>
              <a:rPr lang="en-US" sz="1200" u="sng">
                <a:latin typeface="Arial" charset="0"/>
              </a:rPr>
              <a:t> of the word</a:t>
            </a:r>
          </a:p>
        </p:txBody>
      </p:sp>
      <p:sp>
        <p:nvSpPr>
          <p:cNvPr id="9222" name="Rectangle 28"/>
          <p:cNvSpPr>
            <a:spLocks noChangeArrowheads="1"/>
          </p:cNvSpPr>
          <p:nvPr/>
        </p:nvSpPr>
        <p:spPr bwMode="auto">
          <a:xfrm>
            <a:off x="1304925" y="3830637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3" name="Rectangle 29"/>
          <p:cNvSpPr>
            <a:spLocks noChangeArrowheads="1"/>
          </p:cNvSpPr>
          <p:nvPr/>
        </p:nvSpPr>
        <p:spPr bwMode="auto">
          <a:xfrm>
            <a:off x="15732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24" name="Rectangle 30"/>
          <p:cNvSpPr>
            <a:spLocks noChangeArrowheads="1"/>
          </p:cNvSpPr>
          <p:nvPr/>
        </p:nvSpPr>
        <p:spPr bwMode="auto">
          <a:xfrm>
            <a:off x="18399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5" name="Rectangle 31"/>
          <p:cNvSpPr>
            <a:spLocks noChangeArrowheads="1"/>
          </p:cNvSpPr>
          <p:nvPr/>
        </p:nvSpPr>
        <p:spPr bwMode="auto">
          <a:xfrm>
            <a:off x="21066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6" name="Rectangle 32"/>
          <p:cNvSpPr>
            <a:spLocks noChangeArrowheads="1"/>
          </p:cNvSpPr>
          <p:nvPr/>
        </p:nvSpPr>
        <p:spPr bwMode="auto">
          <a:xfrm>
            <a:off x="3448050" y="3830637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7" name="Rectangle 33"/>
          <p:cNvSpPr>
            <a:spLocks noChangeArrowheads="1"/>
          </p:cNvSpPr>
          <p:nvPr/>
        </p:nvSpPr>
        <p:spPr bwMode="auto">
          <a:xfrm>
            <a:off x="37163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8" name="Rectangle 34"/>
          <p:cNvSpPr>
            <a:spLocks noChangeArrowheads="1"/>
          </p:cNvSpPr>
          <p:nvPr/>
        </p:nvSpPr>
        <p:spPr bwMode="auto">
          <a:xfrm>
            <a:off x="39830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29" name="Rectangle 35"/>
          <p:cNvSpPr>
            <a:spLocks noChangeArrowheads="1"/>
          </p:cNvSpPr>
          <p:nvPr/>
        </p:nvSpPr>
        <p:spPr bwMode="auto">
          <a:xfrm>
            <a:off x="4249738" y="3830637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0" name="Text Box 36"/>
          <p:cNvSpPr txBox="1">
            <a:spLocks noChangeArrowheads="1"/>
          </p:cNvSpPr>
          <p:nvPr/>
        </p:nvSpPr>
        <p:spPr bwMode="auto">
          <a:xfrm>
            <a:off x="3143250" y="451167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Byte #1</a:t>
            </a:r>
          </a:p>
        </p:txBody>
      </p:sp>
      <p:sp>
        <p:nvSpPr>
          <p:cNvPr id="9231" name="Rectangle 37"/>
          <p:cNvSpPr>
            <a:spLocks noChangeArrowheads="1"/>
          </p:cNvSpPr>
          <p:nvPr/>
        </p:nvSpPr>
        <p:spPr bwMode="auto">
          <a:xfrm>
            <a:off x="242888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2" name="Rectangle 38"/>
          <p:cNvSpPr>
            <a:spLocks noChangeArrowheads="1"/>
          </p:cNvSpPr>
          <p:nvPr/>
        </p:nvSpPr>
        <p:spPr bwMode="auto">
          <a:xfrm>
            <a:off x="509588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3" name="Rectangle 39"/>
          <p:cNvSpPr>
            <a:spLocks noChangeArrowheads="1"/>
          </p:cNvSpPr>
          <p:nvPr/>
        </p:nvSpPr>
        <p:spPr bwMode="auto">
          <a:xfrm>
            <a:off x="777875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4" name="Rectangle 40"/>
          <p:cNvSpPr>
            <a:spLocks noChangeArrowheads="1"/>
          </p:cNvSpPr>
          <p:nvPr/>
        </p:nvSpPr>
        <p:spPr bwMode="auto">
          <a:xfrm>
            <a:off x="1044575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5" name="Rectangle 41"/>
          <p:cNvSpPr>
            <a:spLocks noChangeArrowheads="1"/>
          </p:cNvSpPr>
          <p:nvPr/>
        </p:nvSpPr>
        <p:spPr bwMode="auto">
          <a:xfrm>
            <a:off x="2381250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6" name="Rectangle 42"/>
          <p:cNvSpPr>
            <a:spLocks noChangeArrowheads="1"/>
          </p:cNvSpPr>
          <p:nvPr/>
        </p:nvSpPr>
        <p:spPr bwMode="auto">
          <a:xfrm>
            <a:off x="2647950" y="3830637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7" name="Rectangle 43"/>
          <p:cNvSpPr>
            <a:spLocks noChangeArrowheads="1"/>
          </p:cNvSpPr>
          <p:nvPr/>
        </p:nvSpPr>
        <p:spPr bwMode="auto">
          <a:xfrm>
            <a:off x="29162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8" name="Rectangle 44"/>
          <p:cNvSpPr>
            <a:spLocks noChangeArrowheads="1"/>
          </p:cNvSpPr>
          <p:nvPr/>
        </p:nvSpPr>
        <p:spPr bwMode="auto">
          <a:xfrm>
            <a:off x="31829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9" name="Text Box 46"/>
          <p:cNvSpPr txBox="1">
            <a:spLocks noChangeArrowheads="1"/>
          </p:cNvSpPr>
          <p:nvPr/>
        </p:nvSpPr>
        <p:spPr bwMode="auto">
          <a:xfrm>
            <a:off x="615950" y="4513262"/>
            <a:ext cx="141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Low Order Byte</a:t>
            </a:r>
          </a:p>
          <a:p>
            <a:pPr algn="ctr"/>
            <a:r>
              <a:rPr lang="en-US" sz="1400"/>
              <a:t>(Byte #0)</a:t>
            </a:r>
          </a:p>
        </p:txBody>
      </p:sp>
      <p:sp>
        <p:nvSpPr>
          <p:cNvPr id="9240" name="Rectangle 47"/>
          <p:cNvSpPr>
            <a:spLocks noChangeArrowheads="1"/>
          </p:cNvSpPr>
          <p:nvPr/>
        </p:nvSpPr>
        <p:spPr bwMode="auto">
          <a:xfrm>
            <a:off x="5580063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1" name="Rectangle 48"/>
          <p:cNvSpPr>
            <a:spLocks noChangeArrowheads="1"/>
          </p:cNvSpPr>
          <p:nvPr/>
        </p:nvSpPr>
        <p:spPr bwMode="auto">
          <a:xfrm>
            <a:off x="58483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2" name="Rectangle 49"/>
          <p:cNvSpPr>
            <a:spLocks noChangeArrowheads="1"/>
          </p:cNvSpPr>
          <p:nvPr/>
        </p:nvSpPr>
        <p:spPr bwMode="auto">
          <a:xfrm>
            <a:off x="61150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3" name="Rectangle 50"/>
          <p:cNvSpPr>
            <a:spLocks noChangeArrowheads="1"/>
          </p:cNvSpPr>
          <p:nvPr/>
        </p:nvSpPr>
        <p:spPr bwMode="auto">
          <a:xfrm>
            <a:off x="63817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4" name="Rectangle 57"/>
          <p:cNvSpPr>
            <a:spLocks noChangeArrowheads="1"/>
          </p:cNvSpPr>
          <p:nvPr/>
        </p:nvSpPr>
        <p:spPr bwMode="auto">
          <a:xfrm>
            <a:off x="451326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5" name="Rectangle 58"/>
          <p:cNvSpPr>
            <a:spLocks noChangeArrowheads="1"/>
          </p:cNvSpPr>
          <p:nvPr/>
        </p:nvSpPr>
        <p:spPr bwMode="auto">
          <a:xfrm>
            <a:off x="4779963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6" name="Rectangle 59"/>
          <p:cNvSpPr>
            <a:spLocks noChangeArrowheads="1"/>
          </p:cNvSpPr>
          <p:nvPr/>
        </p:nvSpPr>
        <p:spPr bwMode="auto">
          <a:xfrm>
            <a:off x="50482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7" name="Rectangle 60"/>
          <p:cNvSpPr>
            <a:spLocks noChangeArrowheads="1"/>
          </p:cNvSpPr>
          <p:nvPr/>
        </p:nvSpPr>
        <p:spPr bwMode="auto">
          <a:xfrm>
            <a:off x="53149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8" name="Text Box 66"/>
          <p:cNvSpPr txBox="1">
            <a:spLocks noChangeArrowheads="1"/>
          </p:cNvSpPr>
          <p:nvPr/>
        </p:nvSpPr>
        <p:spPr bwMode="auto">
          <a:xfrm>
            <a:off x="5353050" y="4502150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#2</a:t>
            </a:r>
          </a:p>
        </p:txBody>
      </p:sp>
      <p:sp>
        <p:nvSpPr>
          <p:cNvPr id="9249" name="Rectangle 68"/>
          <p:cNvSpPr>
            <a:spLocks noChangeArrowheads="1"/>
          </p:cNvSpPr>
          <p:nvPr/>
        </p:nvSpPr>
        <p:spPr bwMode="auto">
          <a:xfrm>
            <a:off x="1309688" y="5326062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0" name="Rectangle 69"/>
          <p:cNvSpPr>
            <a:spLocks noChangeArrowheads="1"/>
          </p:cNvSpPr>
          <p:nvPr/>
        </p:nvSpPr>
        <p:spPr bwMode="auto">
          <a:xfrm>
            <a:off x="15779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51" name="Rectangle 70"/>
          <p:cNvSpPr>
            <a:spLocks noChangeArrowheads="1"/>
          </p:cNvSpPr>
          <p:nvPr/>
        </p:nvSpPr>
        <p:spPr bwMode="auto">
          <a:xfrm>
            <a:off x="18446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2" name="Rectangle 71"/>
          <p:cNvSpPr>
            <a:spLocks noChangeArrowheads="1"/>
          </p:cNvSpPr>
          <p:nvPr/>
        </p:nvSpPr>
        <p:spPr bwMode="auto">
          <a:xfrm>
            <a:off x="21113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3" name="Rectangle 72"/>
          <p:cNvSpPr>
            <a:spLocks noChangeArrowheads="1"/>
          </p:cNvSpPr>
          <p:nvPr/>
        </p:nvSpPr>
        <p:spPr bwMode="auto">
          <a:xfrm>
            <a:off x="3452813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4" name="Rectangle 73"/>
          <p:cNvSpPr>
            <a:spLocks noChangeArrowheads="1"/>
          </p:cNvSpPr>
          <p:nvPr/>
        </p:nvSpPr>
        <p:spPr bwMode="auto">
          <a:xfrm>
            <a:off x="37211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5" name="Rectangle 74"/>
          <p:cNvSpPr>
            <a:spLocks noChangeArrowheads="1"/>
          </p:cNvSpPr>
          <p:nvPr/>
        </p:nvSpPr>
        <p:spPr bwMode="auto">
          <a:xfrm>
            <a:off x="39878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56" name="Rectangle 75"/>
          <p:cNvSpPr>
            <a:spLocks noChangeArrowheads="1"/>
          </p:cNvSpPr>
          <p:nvPr/>
        </p:nvSpPr>
        <p:spPr bwMode="auto">
          <a:xfrm>
            <a:off x="425450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7" name="Text Box 76"/>
          <p:cNvSpPr txBox="1">
            <a:spLocks noChangeArrowheads="1"/>
          </p:cNvSpPr>
          <p:nvPr/>
        </p:nvSpPr>
        <p:spPr bwMode="auto">
          <a:xfrm>
            <a:off x="3148013" y="6049962"/>
            <a:ext cx="811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#1</a:t>
            </a:r>
          </a:p>
        </p:txBody>
      </p:sp>
      <p:sp>
        <p:nvSpPr>
          <p:cNvPr id="9258" name="Rectangle 77"/>
          <p:cNvSpPr>
            <a:spLocks noChangeArrowheads="1"/>
          </p:cNvSpPr>
          <p:nvPr/>
        </p:nvSpPr>
        <p:spPr bwMode="auto">
          <a:xfrm>
            <a:off x="247650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9" name="Rectangle 78"/>
          <p:cNvSpPr>
            <a:spLocks noChangeArrowheads="1"/>
          </p:cNvSpPr>
          <p:nvPr/>
        </p:nvSpPr>
        <p:spPr bwMode="auto">
          <a:xfrm>
            <a:off x="514350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0" name="Rectangle 79"/>
          <p:cNvSpPr>
            <a:spLocks noChangeArrowheads="1"/>
          </p:cNvSpPr>
          <p:nvPr/>
        </p:nvSpPr>
        <p:spPr bwMode="auto">
          <a:xfrm>
            <a:off x="782638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1" name="Rectangle 80"/>
          <p:cNvSpPr>
            <a:spLocks noChangeArrowheads="1"/>
          </p:cNvSpPr>
          <p:nvPr/>
        </p:nvSpPr>
        <p:spPr bwMode="auto">
          <a:xfrm>
            <a:off x="1049338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2" name="Rectangle 81"/>
          <p:cNvSpPr>
            <a:spLocks noChangeArrowheads="1"/>
          </p:cNvSpPr>
          <p:nvPr/>
        </p:nvSpPr>
        <p:spPr bwMode="auto">
          <a:xfrm>
            <a:off x="2386013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3" name="Rectangle 82"/>
          <p:cNvSpPr>
            <a:spLocks noChangeArrowheads="1"/>
          </p:cNvSpPr>
          <p:nvPr/>
        </p:nvSpPr>
        <p:spPr bwMode="auto">
          <a:xfrm>
            <a:off x="2652713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4" name="Rectangle 83"/>
          <p:cNvSpPr>
            <a:spLocks noChangeArrowheads="1"/>
          </p:cNvSpPr>
          <p:nvPr/>
        </p:nvSpPr>
        <p:spPr bwMode="auto">
          <a:xfrm>
            <a:off x="29210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5" name="Rectangle 84"/>
          <p:cNvSpPr>
            <a:spLocks noChangeArrowheads="1"/>
          </p:cNvSpPr>
          <p:nvPr/>
        </p:nvSpPr>
        <p:spPr bwMode="auto">
          <a:xfrm>
            <a:off x="31877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6" name="Text Box 85"/>
          <p:cNvSpPr txBox="1">
            <a:spLocks noChangeArrowheads="1"/>
          </p:cNvSpPr>
          <p:nvPr/>
        </p:nvSpPr>
        <p:spPr bwMode="auto">
          <a:xfrm>
            <a:off x="620713" y="6038850"/>
            <a:ext cx="141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Low Order Byte</a:t>
            </a:r>
          </a:p>
          <a:p>
            <a:pPr algn="ctr"/>
            <a:r>
              <a:rPr lang="en-US" sz="1400"/>
              <a:t>(Byte #0)</a:t>
            </a:r>
          </a:p>
        </p:txBody>
      </p:sp>
      <p:sp>
        <p:nvSpPr>
          <p:cNvPr id="9267" name="Rectangle 86"/>
          <p:cNvSpPr>
            <a:spLocks noChangeArrowheads="1"/>
          </p:cNvSpPr>
          <p:nvPr/>
        </p:nvSpPr>
        <p:spPr bwMode="auto">
          <a:xfrm>
            <a:off x="5584825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8" name="Rectangle 87"/>
          <p:cNvSpPr>
            <a:spLocks noChangeArrowheads="1"/>
          </p:cNvSpPr>
          <p:nvPr/>
        </p:nvSpPr>
        <p:spPr bwMode="auto">
          <a:xfrm>
            <a:off x="58531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9" name="Rectangle 88"/>
          <p:cNvSpPr>
            <a:spLocks noChangeArrowheads="1"/>
          </p:cNvSpPr>
          <p:nvPr/>
        </p:nvSpPr>
        <p:spPr bwMode="auto">
          <a:xfrm>
            <a:off x="61198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70" name="Rectangle 89"/>
          <p:cNvSpPr>
            <a:spLocks noChangeArrowheads="1"/>
          </p:cNvSpPr>
          <p:nvPr/>
        </p:nvSpPr>
        <p:spPr bwMode="auto">
          <a:xfrm>
            <a:off x="63865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1" name="Rectangle 90"/>
          <p:cNvSpPr>
            <a:spLocks noChangeArrowheads="1"/>
          </p:cNvSpPr>
          <p:nvPr/>
        </p:nvSpPr>
        <p:spPr bwMode="auto">
          <a:xfrm>
            <a:off x="772795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2" name="Rectangle 91"/>
          <p:cNvSpPr>
            <a:spLocks noChangeArrowheads="1"/>
          </p:cNvSpPr>
          <p:nvPr/>
        </p:nvSpPr>
        <p:spPr bwMode="auto">
          <a:xfrm>
            <a:off x="79962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73" name="Rectangle 92"/>
          <p:cNvSpPr>
            <a:spLocks noChangeArrowheads="1"/>
          </p:cNvSpPr>
          <p:nvPr/>
        </p:nvSpPr>
        <p:spPr bwMode="auto">
          <a:xfrm>
            <a:off x="82629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4" name="Rectangle 93"/>
          <p:cNvSpPr>
            <a:spLocks noChangeArrowheads="1"/>
          </p:cNvSpPr>
          <p:nvPr/>
        </p:nvSpPr>
        <p:spPr bwMode="auto">
          <a:xfrm>
            <a:off x="8529638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5" name="Text Box 94"/>
          <p:cNvSpPr txBox="1">
            <a:spLocks noChangeArrowheads="1"/>
          </p:cNvSpPr>
          <p:nvPr/>
        </p:nvSpPr>
        <p:spPr bwMode="auto">
          <a:xfrm>
            <a:off x="7083425" y="6051550"/>
            <a:ext cx="1457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High Order Byte</a:t>
            </a:r>
          </a:p>
          <a:p>
            <a:pPr algn="ctr"/>
            <a:r>
              <a:rPr lang="en-US" sz="1400"/>
              <a:t>(Byte #3)</a:t>
            </a:r>
          </a:p>
        </p:txBody>
      </p:sp>
      <p:sp>
        <p:nvSpPr>
          <p:cNvPr id="9276" name="Rectangle 95"/>
          <p:cNvSpPr>
            <a:spLocks noChangeArrowheads="1"/>
          </p:cNvSpPr>
          <p:nvPr/>
        </p:nvSpPr>
        <p:spPr bwMode="auto">
          <a:xfrm>
            <a:off x="451802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7" name="Rectangle 96"/>
          <p:cNvSpPr>
            <a:spLocks noChangeArrowheads="1"/>
          </p:cNvSpPr>
          <p:nvPr/>
        </p:nvSpPr>
        <p:spPr bwMode="auto">
          <a:xfrm>
            <a:off x="4784725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8" name="Rectangle 97"/>
          <p:cNvSpPr>
            <a:spLocks noChangeArrowheads="1"/>
          </p:cNvSpPr>
          <p:nvPr/>
        </p:nvSpPr>
        <p:spPr bwMode="auto">
          <a:xfrm>
            <a:off x="50530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9" name="Rectangle 98"/>
          <p:cNvSpPr>
            <a:spLocks noChangeArrowheads="1"/>
          </p:cNvSpPr>
          <p:nvPr/>
        </p:nvSpPr>
        <p:spPr bwMode="auto">
          <a:xfrm>
            <a:off x="53197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0" name="Rectangle 99"/>
          <p:cNvSpPr>
            <a:spLocks noChangeArrowheads="1"/>
          </p:cNvSpPr>
          <p:nvPr/>
        </p:nvSpPr>
        <p:spPr bwMode="auto">
          <a:xfrm>
            <a:off x="666115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81" name="Rectangle 100"/>
          <p:cNvSpPr>
            <a:spLocks noChangeArrowheads="1"/>
          </p:cNvSpPr>
          <p:nvPr/>
        </p:nvSpPr>
        <p:spPr bwMode="auto">
          <a:xfrm>
            <a:off x="692785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82" name="Rectangle 101"/>
          <p:cNvSpPr>
            <a:spLocks noChangeArrowheads="1"/>
          </p:cNvSpPr>
          <p:nvPr/>
        </p:nvSpPr>
        <p:spPr bwMode="auto">
          <a:xfrm>
            <a:off x="71961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3" name="Rectangle 102"/>
          <p:cNvSpPr>
            <a:spLocks noChangeArrowheads="1"/>
          </p:cNvSpPr>
          <p:nvPr/>
        </p:nvSpPr>
        <p:spPr bwMode="auto">
          <a:xfrm>
            <a:off x="74628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4" name="Text Box 103"/>
          <p:cNvSpPr txBox="1">
            <a:spLocks noChangeArrowheads="1"/>
          </p:cNvSpPr>
          <p:nvPr/>
        </p:nvSpPr>
        <p:spPr bwMode="auto">
          <a:xfrm>
            <a:off x="5357813" y="6040437"/>
            <a:ext cx="811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#2</a:t>
            </a:r>
          </a:p>
        </p:txBody>
      </p:sp>
      <p:sp>
        <p:nvSpPr>
          <p:cNvPr id="9285" name="Text Box 104"/>
          <p:cNvSpPr txBox="1">
            <a:spLocks noChangeArrowheads="1"/>
          </p:cNvSpPr>
          <p:nvPr/>
        </p:nvSpPr>
        <p:spPr bwMode="auto">
          <a:xfrm>
            <a:off x="3151188" y="4202112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400" dirty="0"/>
              <a:t>)</a:t>
            </a:r>
          </a:p>
        </p:txBody>
      </p:sp>
      <p:sp>
        <p:nvSpPr>
          <p:cNvPr id="9286" name="Text Box 105"/>
          <p:cNvSpPr txBox="1">
            <a:spLocks noChangeArrowheads="1"/>
          </p:cNvSpPr>
          <p:nvPr/>
        </p:nvSpPr>
        <p:spPr bwMode="auto">
          <a:xfrm>
            <a:off x="1063250" y="4203700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400" dirty="0"/>
              <a:t>)</a:t>
            </a:r>
          </a:p>
        </p:txBody>
      </p:sp>
      <p:grpSp>
        <p:nvGrpSpPr>
          <p:cNvPr id="9287" name="Group 86"/>
          <p:cNvGrpSpPr>
            <a:grpSpLocks/>
          </p:cNvGrpSpPr>
          <p:nvPr/>
        </p:nvGrpSpPr>
        <p:grpSpPr bwMode="auto">
          <a:xfrm>
            <a:off x="6656388" y="3830637"/>
            <a:ext cx="2136775" cy="1206500"/>
            <a:chOff x="6656388" y="3486150"/>
            <a:chExt cx="2136775" cy="1205561"/>
          </a:xfrm>
        </p:grpSpPr>
        <p:sp>
          <p:nvSpPr>
            <p:cNvPr id="9294" name="Rectangle 51"/>
            <p:cNvSpPr>
              <a:spLocks noChangeArrowheads="1"/>
            </p:cNvSpPr>
            <p:nvPr/>
          </p:nvSpPr>
          <p:spPr bwMode="auto">
            <a:xfrm>
              <a:off x="7723188" y="3486150"/>
              <a:ext cx="268287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5" name="Rectangle 52"/>
            <p:cNvSpPr>
              <a:spLocks noChangeArrowheads="1"/>
            </p:cNvSpPr>
            <p:nvPr/>
          </p:nvSpPr>
          <p:spPr bwMode="auto">
            <a:xfrm>
              <a:off x="79914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296" name="Rectangle 53"/>
            <p:cNvSpPr>
              <a:spLocks noChangeArrowheads="1"/>
            </p:cNvSpPr>
            <p:nvPr/>
          </p:nvSpPr>
          <p:spPr bwMode="auto">
            <a:xfrm>
              <a:off x="82581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7" name="Rectangle 54"/>
            <p:cNvSpPr>
              <a:spLocks noChangeArrowheads="1"/>
            </p:cNvSpPr>
            <p:nvPr/>
          </p:nvSpPr>
          <p:spPr bwMode="auto">
            <a:xfrm>
              <a:off x="8524875" y="3486150"/>
              <a:ext cx="268288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8" name="Text Box 56"/>
            <p:cNvSpPr txBox="1">
              <a:spLocks noChangeArrowheads="1"/>
            </p:cNvSpPr>
            <p:nvPr/>
          </p:nvSpPr>
          <p:spPr bwMode="auto">
            <a:xfrm>
              <a:off x="7078953" y="4168775"/>
              <a:ext cx="1456745" cy="52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400"/>
                <a:t>High Order Byte</a:t>
              </a:r>
            </a:p>
            <a:p>
              <a:pPr algn="ctr"/>
              <a:r>
                <a:rPr lang="en-US" sz="1400"/>
                <a:t>(Byte #3)</a:t>
              </a:r>
            </a:p>
          </p:txBody>
        </p:sp>
        <p:sp>
          <p:nvSpPr>
            <p:cNvPr id="9299" name="Rectangle 61"/>
            <p:cNvSpPr>
              <a:spLocks noChangeArrowheads="1"/>
            </p:cNvSpPr>
            <p:nvPr/>
          </p:nvSpPr>
          <p:spPr bwMode="auto">
            <a:xfrm>
              <a:off x="6656388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00" name="Rectangle 62"/>
            <p:cNvSpPr>
              <a:spLocks noChangeArrowheads="1"/>
            </p:cNvSpPr>
            <p:nvPr/>
          </p:nvSpPr>
          <p:spPr bwMode="auto">
            <a:xfrm>
              <a:off x="6923088" y="3486150"/>
              <a:ext cx="268287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301" name="Rectangle 63"/>
            <p:cNvSpPr>
              <a:spLocks noChangeArrowheads="1"/>
            </p:cNvSpPr>
            <p:nvPr/>
          </p:nvSpPr>
          <p:spPr bwMode="auto">
            <a:xfrm>
              <a:off x="71913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02" name="Rectangle 64"/>
            <p:cNvSpPr>
              <a:spLocks noChangeArrowheads="1"/>
            </p:cNvSpPr>
            <p:nvPr/>
          </p:nvSpPr>
          <p:spPr bwMode="auto">
            <a:xfrm>
              <a:off x="74580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303" name="Text Box 106"/>
            <p:cNvSpPr txBox="1">
              <a:spLocks noChangeArrowheads="1"/>
            </p:cNvSpPr>
            <p:nvPr/>
          </p:nvSpPr>
          <p:spPr bwMode="auto">
            <a:xfrm>
              <a:off x="7547393" y="3859213"/>
              <a:ext cx="537327" cy="30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400" dirty="0"/>
                <a:t>(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AB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9288" name="Text Box 107"/>
          <p:cNvSpPr txBox="1">
            <a:spLocks noChangeArrowheads="1"/>
          </p:cNvSpPr>
          <p:nvPr/>
        </p:nvSpPr>
        <p:spPr bwMode="auto">
          <a:xfrm>
            <a:off x="5360988" y="4192587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/>
              <a:t>)</a:t>
            </a:r>
          </a:p>
        </p:txBody>
      </p:sp>
      <p:sp>
        <p:nvSpPr>
          <p:cNvPr id="9289" name="Text Box 108"/>
          <p:cNvSpPr txBox="1">
            <a:spLocks noChangeArrowheads="1"/>
          </p:cNvSpPr>
          <p:nvPr/>
        </p:nvSpPr>
        <p:spPr bwMode="auto">
          <a:xfrm>
            <a:off x="3152775" y="5678487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/>
              <a:t>)</a:t>
            </a:r>
          </a:p>
        </p:txBody>
      </p:sp>
      <p:sp>
        <p:nvSpPr>
          <p:cNvPr id="9290" name="Text Box 109"/>
          <p:cNvSpPr txBox="1">
            <a:spLocks noChangeArrowheads="1"/>
          </p:cNvSpPr>
          <p:nvPr/>
        </p:nvSpPr>
        <p:spPr bwMode="auto">
          <a:xfrm>
            <a:off x="1064043" y="5680075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1400" dirty="0"/>
              <a:t>)</a:t>
            </a:r>
          </a:p>
        </p:txBody>
      </p:sp>
      <p:sp>
        <p:nvSpPr>
          <p:cNvPr id="9291" name="Text Box 110"/>
          <p:cNvSpPr txBox="1">
            <a:spLocks noChangeArrowheads="1"/>
          </p:cNvSpPr>
          <p:nvPr/>
        </p:nvSpPr>
        <p:spPr bwMode="auto">
          <a:xfrm>
            <a:off x="7549775" y="5680075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400" dirty="0"/>
              <a:t>)</a:t>
            </a:r>
          </a:p>
        </p:txBody>
      </p:sp>
      <p:sp>
        <p:nvSpPr>
          <p:cNvPr id="9292" name="Text Box 111"/>
          <p:cNvSpPr txBox="1">
            <a:spLocks noChangeArrowheads="1"/>
          </p:cNvSpPr>
          <p:nvPr/>
        </p:nvSpPr>
        <p:spPr bwMode="auto">
          <a:xfrm>
            <a:off x="5362575" y="5668962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400" dirty="0"/>
              <a:t>)</a:t>
            </a:r>
          </a:p>
        </p:txBody>
      </p:sp>
      <p:sp>
        <p:nvSpPr>
          <p:cNvPr id="929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6450012"/>
            <a:ext cx="713317" cy="322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D396048-090D-422A-AFE3-2DF4FF551683}" type="slidenum">
              <a:rPr lang="en-US" smtClean="0">
                <a:latin typeface="Arial" charset="0"/>
              </a:rPr>
              <a:pPr/>
              <a:t>10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65125" y="0"/>
            <a:ext cx="8229600" cy="1006475"/>
          </a:xfrm>
        </p:spPr>
        <p:txBody>
          <a:bodyPr/>
          <a:lstStyle/>
          <a:p>
            <a:r>
              <a:rPr lang="en-US" dirty="0" smtClean="0"/>
              <a:t>MSP430Architecture Uses </a:t>
            </a:r>
            <a:br>
              <a:rPr lang="en-US" dirty="0" smtClean="0"/>
            </a:br>
            <a:r>
              <a:rPr lang="en-US" dirty="0" smtClean="0"/>
              <a:t>Little Endian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74638" y="1096963"/>
            <a:ext cx="8504237" cy="5395912"/>
          </a:xfrm>
        </p:spPr>
        <p:txBody>
          <a:bodyPr/>
          <a:lstStyle/>
          <a:p>
            <a:r>
              <a:rPr lang="en-US" sz="2400" dirty="0" smtClean="0"/>
              <a:t>Values stored in little-endian byte order </a:t>
            </a:r>
          </a:p>
          <a:p>
            <a:r>
              <a:rPr lang="en-US" sz="2400" dirty="0" smtClean="0"/>
              <a:t>Least significant byte is stored first</a:t>
            </a:r>
          </a:p>
          <a:p>
            <a:endParaRPr lang="en-US" sz="2400" dirty="0" smtClean="0"/>
          </a:p>
        </p:txBody>
      </p:sp>
      <p:grpSp>
        <p:nvGrpSpPr>
          <p:cNvPr id="10244" name="Group 9"/>
          <p:cNvGrpSpPr>
            <a:grpSpLocks/>
          </p:cNvGrpSpPr>
          <p:nvPr/>
        </p:nvGrpSpPr>
        <p:grpSpPr bwMode="auto">
          <a:xfrm>
            <a:off x="2171700" y="2114550"/>
            <a:ext cx="5159375" cy="4286250"/>
            <a:chOff x="2171700" y="1847850"/>
            <a:chExt cx="5159375" cy="4286250"/>
          </a:xfrm>
        </p:grpSpPr>
        <p:pic>
          <p:nvPicPr>
            <p:cNvPr id="10246" name="Picture 8" descr="C:\Users\user\Desktop\280px-Little-Endian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1847850"/>
              <a:ext cx="4800600" cy="428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6640513" y="3435350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5000</a:t>
              </a:r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6640513" y="3946525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5001</a:t>
              </a:r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6640513" y="4457700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5002</a:t>
              </a:r>
            </a:p>
          </p:txBody>
        </p:sp>
        <p:sp>
          <p:nvSpPr>
            <p:cNvPr id="10250" name="Rectangle 8"/>
            <p:cNvSpPr>
              <a:spLocks noChangeArrowheads="1"/>
            </p:cNvSpPr>
            <p:nvPr/>
          </p:nvSpPr>
          <p:spPr bwMode="auto">
            <a:xfrm>
              <a:off x="6640513" y="4968875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5003</a:t>
              </a:r>
            </a:p>
          </p:txBody>
        </p:sp>
      </p:grpSp>
      <p:sp>
        <p:nvSpPr>
          <p:cNvPr id="102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6419850"/>
            <a:ext cx="738717" cy="322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90516C1-0FA0-48E6-9A01-D0A036EF071F}" type="slidenum">
              <a:rPr lang="en-US" smtClean="0">
                <a:latin typeface="Arial" charset="0"/>
              </a:rPr>
              <a:pPr/>
              <a:t>11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3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63" y="724237"/>
            <a:ext cx="7956493" cy="4724400"/>
          </a:xfrm>
        </p:spPr>
        <p:txBody>
          <a:bodyPr/>
          <a:lstStyle/>
          <a:p>
            <a:r>
              <a:rPr lang="en-US" dirty="0" err="1"/>
              <a:t>Endianness</a:t>
            </a:r>
            <a:endParaRPr lang="en-US" dirty="0"/>
          </a:p>
          <a:p>
            <a:pPr lvl="1"/>
            <a:r>
              <a:rPr lang="en-US" sz="2400" dirty="0" smtClean="0"/>
              <a:t>concerned </a:t>
            </a:r>
            <a:r>
              <a:rPr lang="en-US" sz="2400" dirty="0"/>
              <a:t>with the ordering of bytes on a computer.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Little Endian </a:t>
            </a:r>
            <a:r>
              <a:rPr lang="en-US" sz="2400" dirty="0"/>
              <a:t>means the least significant byte of a chunk of data is stored at the lowest memory address.</a:t>
            </a:r>
          </a:p>
          <a:p>
            <a:pPr lvl="2"/>
            <a:r>
              <a:rPr lang="en-US" dirty="0" smtClean="0"/>
              <a:t>MSP430 </a:t>
            </a:r>
            <a:r>
              <a:rPr lang="en-US" dirty="0"/>
              <a:t>and your </a:t>
            </a:r>
            <a:r>
              <a:rPr lang="en-US" dirty="0" smtClean="0"/>
              <a:t>x86_64 are little endian</a:t>
            </a:r>
            <a:endParaRPr lang="en-US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Big Endian </a:t>
            </a:r>
            <a:r>
              <a:rPr lang="en-US" sz="2400" dirty="0"/>
              <a:t>means the most significant byte of a chunk of data is stored at the lowest memory address.</a:t>
            </a:r>
          </a:p>
          <a:p>
            <a:pPr lvl="2"/>
            <a:r>
              <a:rPr lang="en-US" dirty="0"/>
              <a:t>The 68S12 </a:t>
            </a:r>
            <a:r>
              <a:rPr lang="en-US" dirty="0" smtClean="0"/>
              <a:t>used in previous classes used </a:t>
            </a:r>
            <a:r>
              <a:rPr lang="en-US" dirty="0"/>
              <a:t>this</a:t>
            </a:r>
          </a:p>
          <a:p>
            <a:r>
              <a:rPr lang="en-US" dirty="0" smtClean="0"/>
              <a:t>If we executed </a:t>
            </a:r>
            <a:r>
              <a:rPr lang="en-US" dirty="0" smtClean="0">
                <a:solidFill>
                  <a:srgbClr val="0070C0"/>
                </a:solidFill>
              </a:rPr>
              <a:t>MOV.W </a:t>
            </a:r>
            <a:r>
              <a:rPr lang="en-US" dirty="0">
                <a:solidFill>
                  <a:srgbClr val="0070C0"/>
                </a:solidFill>
              </a:rPr>
              <a:t>#0xdfec, &amp;0x0200</a:t>
            </a:r>
            <a:r>
              <a:rPr lang="en-US" dirty="0"/>
              <a:t>, how would that word be stored in memory?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94506"/>
              </p:ext>
            </p:extLst>
          </p:nvPr>
        </p:nvGraphicFramePr>
        <p:xfrm>
          <a:off x="903497" y="5291349"/>
          <a:ext cx="1516021" cy="1368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594"/>
                <a:gridCol w="887427"/>
              </a:tblGrid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3065" y="5955738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Debugger:   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Relocatable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40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Steps for Translating and starting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z="1400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z="1400" smtClean="0">
                <a:solidFill>
                  <a:srgbClr val="000000"/>
                </a:solidFill>
              </a:rPr>
              <a:pPr>
                <a:defRPr/>
              </a:pPr>
              <a:t>13 August 2017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13176" y="2002249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Compiler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13176" y="3166648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Assembler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572000" y="1756962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285215" y="1456844"/>
            <a:ext cx="2573570" cy="30011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Higher Level Language (HLL)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572000" y="293290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285215" y="2628457"/>
            <a:ext cx="2573570" cy="3044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Assembly Language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572000" y="2377397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285215" y="3802956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Object File (Machine Code)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572000" y="354756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013176" y="4365350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Linker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572000" y="4131604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285215" y="4966490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Executable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572000" y="4746269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4013176" y="5482094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Loader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572000" y="524834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285215" y="6118401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Memory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572000" y="586301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92153" y="3719454"/>
            <a:ext cx="1303240" cy="475780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Object Files</a:t>
            </a:r>
            <a:endParaRPr lang="en-US" sz="1400" dirty="0">
              <a:solidFill>
                <a:srgbClr val="000000"/>
              </a:solidFill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Library Files</a:t>
            </a:r>
          </a:p>
        </p:txBody>
      </p:sp>
      <p:cxnSp>
        <p:nvCxnSpPr>
          <p:cNvPr id="30" name="Straight Arrow Connector 29"/>
          <p:cNvCxnSpPr>
            <a:stCxn id="29" idx="1"/>
            <a:endCxn id="20" idx="3"/>
          </p:cNvCxnSpPr>
          <p:nvPr/>
        </p:nvCxnSpPr>
        <p:spPr bwMode="auto">
          <a:xfrm flipH="1">
            <a:off x="5130824" y="3957344"/>
            <a:ext cx="661329" cy="59558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622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6" grpId="0"/>
      <p:bldP spid="18" grpId="0"/>
      <p:bldP spid="20" grpId="0" animBg="1"/>
      <p:bldP spid="22" grpId="0"/>
      <p:bldP spid="24" grpId="0" animBg="1"/>
      <p:bldP spid="26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our first MSP430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 This program sets all pins on Port 1 to output and high.  Since LEDs 1 and 2 are connected to P1.0 and P1.6 respectively, they will light up.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.include 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header.S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#WDTPW,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r15       ; turn off watchdog timer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xor.w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#WDTHOLD, r15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r15, &amp;WDTCTL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loop                 ; loop forever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Relocatable</a:t>
            </a:r>
            <a:r>
              <a:rPr lang="en-US" b="1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Notice the addresses - the code </a:t>
            </a:r>
            <a:r>
              <a:rPr lang="en-US" sz="1400" dirty="0" smtClean="0"/>
              <a:t>starts </a:t>
            </a:r>
            <a:r>
              <a:rPr lang="en-US" sz="1400" dirty="0"/>
              <a:t>at 0x0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Hex dump of section '.text':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0x00000000 3f40005a 3fe08000 824f2001 f2d32200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0x00000010 f2d32100 b0120000 ff3f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30108" y="2652839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b="1" kern="0" dirty="0" smtClean="0"/>
              <a:t>After Linking</a:t>
            </a:r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22016" y="3305596"/>
            <a:ext cx="7772400" cy="16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 smtClean="0"/>
              <a:t>Notice the addresses - the code starts at 0xC000.</a:t>
            </a:r>
          </a:p>
          <a:p>
            <a:pPr marL="0" indent="0">
              <a:buFontTx/>
              <a:buNone/>
            </a:pP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Hex dump of section '.text':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0x0000c000 3f40005a 3fe08000 824f2001 f2d32200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0x0000c010 f2d32100 b0121ac0 ff3fc243 21003041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Dissassembled</a:t>
            </a:r>
            <a:r>
              <a:rPr lang="en-US" b="1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Disassembly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 section .text: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0000c000 &lt;__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ctors_end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c000:    3f 40 00 5a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#23040,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r15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;#0x5a00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c004:    3f e0 80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#128,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r15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;#0x0080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c008:    82 4f 20 01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r15,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&amp;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0x0120   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c00c:    f2 d3 22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#-1,    &amp;0x0022    ;r3 As==11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c010:    f2 d3 21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#-1,    &amp;0x0021    ;r3 As==11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0000c014 &lt;loop&gt;: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c014: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3f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$+0          ;abs 0xc014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Composer Studio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the 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MSP430 is an industry leader in low-cost, low-power consumption embedded applications </a:t>
            </a: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RISC </a:t>
            </a:r>
            <a:r>
              <a:rPr lang="en-US" sz="2400" dirty="0">
                <a:solidFill>
                  <a:srgbClr val="0070C0"/>
                </a:solidFill>
              </a:rPr>
              <a:t>architecture with just 27 instructions.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hlinkClick r:id="rId2"/>
              </a:rPr>
              <a:t>Products in the Wild Using </a:t>
            </a:r>
            <a:r>
              <a:rPr lang="en-US" sz="2400" dirty="0" smtClean="0">
                <a:solidFill>
                  <a:srgbClr val="0070C0"/>
                </a:solidFill>
                <a:hlinkClick r:id="rId2"/>
              </a:rPr>
              <a:t>MSP430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Only $5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Our version: </a:t>
            </a:r>
            <a:r>
              <a:rPr lang="en-US" sz="2400" b="1" dirty="0" smtClean="0"/>
              <a:t>MSP430G2553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an ISA?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set of operations (instructions)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 units (byte/word/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addressing modes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memory organization / memory map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27" y="853710"/>
            <a:ext cx="7772400" cy="4724400"/>
          </a:xfrm>
        </p:spPr>
        <p:txBody>
          <a:bodyPr/>
          <a:lstStyle/>
          <a:p>
            <a:r>
              <a:rPr lang="en-US" dirty="0"/>
              <a:t>RISC architecture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fewer </a:t>
            </a:r>
            <a:r>
              <a:rPr lang="en-US" dirty="0" smtClean="0">
                <a:solidFill>
                  <a:srgbClr val="0070C0"/>
                </a:solidFill>
              </a:rPr>
              <a:t>instructions  </a:t>
            </a:r>
            <a:r>
              <a:rPr lang="en-US" dirty="0" smtClean="0"/>
              <a:t>(27)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emulates </a:t>
            </a:r>
            <a:r>
              <a:rPr lang="en-US" dirty="0">
                <a:solidFill>
                  <a:srgbClr val="0070C0"/>
                </a:solidFill>
              </a:rPr>
              <a:t>higher-level </a:t>
            </a:r>
            <a:r>
              <a:rPr lang="en-US" smtClean="0">
                <a:solidFill>
                  <a:srgbClr val="0070C0"/>
                </a:solidFill>
              </a:rPr>
              <a:t>instructions  </a:t>
            </a:r>
            <a:r>
              <a:rPr lang="en-US" smtClean="0"/>
              <a:t>(24)</a:t>
            </a:r>
            <a:endParaRPr lang="en-US" dirty="0"/>
          </a:p>
          <a:p>
            <a:pPr lvl="2"/>
            <a:r>
              <a:rPr lang="en-US" dirty="0"/>
              <a:t>for instance, </a:t>
            </a:r>
            <a:r>
              <a:rPr lang="en-US" dirty="0" smtClean="0"/>
              <a:t>  NOP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___________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16-bit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smtClean="0"/>
              <a:t>What is a </a:t>
            </a:r>
            <a:r>
              <a:rPr lang="en-US" dirty="0" err="1" smtClean="0"/>
              <a:t>datapath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27" y="853710"/>
            <a:ext cx="7772400" cy="47244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70C0"/>
                </a:solidFill>
              </a:rPr>
              <a:t>16-bit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word size is 16 bits </a:t>
            </a:r>
            <a:endParaRPr lang="en-US" dirty="0" smtClean="0"/>
          </a:p>
          <a:p>
            <a:pPr lvl="2"/>
            <a:r>
              <a:rPr lang="en-US" dirty="0" smtClean="0"/>
              <a:t>word </a:t>
            </a:r>
            <a:r>
              <a:rPr lang="en-US" dirty="0"/>
              <a:t>is the natural unit of info for </a:t>
            </a:r>
            <a:r>
              <a:rPr lang="en-US" dirty="0" smtClean="0"/>
              <a:t>the </a:t>
            </a:r>
            <a:r>
              <a:rPr lang="en-US" dirty="0"/>
              <a:t>processor</a:t>
            </a:r>
          </a:p>
          <a:p>
            <a:pPr lvl="3"/>
            <a:r>
              <a:rPr lang="en-US" dirty="0"/>
              <a:t>16 bit addresses</a:t>
            </a:r>
          </a:p>
          <a:p>
            <a:pPr lvl="3"/>
            <a:r>
              <a:rPr lang="en-US" dirty="0"/>
              <a:t>16 bit registers</a:t>
            </a:r>
          </a:p>
          <a:p>
            <a:pPr lvl="3"/>
            <a:r>
              <a:rPr lang="en-US" dirty="0"/>
              <a:t>all instructions are 16 bits long</a:t>
            </a:r>
          </a:p>
          <a:p>
            <a:pPr lvl="3"/>
            <a:r>
              <a:rPr lang="en-US" dirty="0"/>
              <a:t>this consistency isn't necessarily true of all processors, but it's convenient - allows us to load addresses into registers, perform ops on them, etc.</a:t>
            </a:r>
          </a:p>
          <a:p>
            <a:endParaRPr lang="en-US" dirty="0" smtClean="0"/>
          </a:p>
          <a:p>
            <a:r>
              <a:rPr lang="en-US" dirty="0" smtClean="0"/>
              <a:t>What is a register?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Registers - 16 bits wide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Fast </a:t>
            </a:r>
            <a:r>
              <a:rPr lang="en-US" sz="2400" dirty="0">
                <a:solidFill>
                  <a:srgbClr val="0070C0"/>
                </a:solidFill>
              </a:rPr>
              <a:t>memory that holds values in-use by the CPU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Four special purpose registers</a:t>
            </a:r>
            <a:endParaRPr lang="en-US" sz="2400" dirty="0">
              <a:solidFill>
                <a:srgbClr val="0070C0"/>
              </a:solidFill>
            </a:endParaRPr>
          </a:p>
          <a:p>
            <a:pPr lvl="2"/>
            <a:r>
              <a:rPr lang="en-US" sz="2000" dirty="0"/>
              <a:t>r0 - </a:t>
            </a:r>
            <a:r>
              <a:rPr lang="en-US" sz="2000" dirty="0">
                <a:solidFill>
                  <a:srgbClr val="0070C0"/>
                </a:solidFill>
              </a:rPr>
              <a:t>Program Counter </a:t>
            </a:r>
            <a:r>
              <a:rPr lang="en-US" sz="2000" dirty="0"/>
              <a:t>- holds address of instruction currently being executed</a:t>
            </a:r>
          </a:p>
          <a:p>
            <a:pPr lvl="2"/>
            <a:r>
              <a:rPr lang="en-US" sz="2000" dirty="0"/>
              <a:t>r1 - </a:t>
            </a:r>
            <a:r>
              <a:rPr lang="en-US" sz="2000" dirty="0">
                <a:solidFill>
                  <a:srgbClr val="0070C0"/>
                </a:solidFill>
              </a:rPr>
              <a:t>Stack Pointer </a:t>
            </a:r>
            <a:r>
              <a:rPr lang="en-US" sz="2000" dirty="0"/>
              <a:t>- address of top of stack</a:t>
            </a:r>
          </a:p>
          <a:p>
            <a:pPr lvl="2"/>
            <a:r>
              <a:rPr lang="en-US" sz="2000" dirty="0"/>
              <a:t>r2 - </a:t>
            </a:r>
            <a:r>
              <a:rPr lang="en-US" sz="2000" dirty="0">
                <a:solidFill>
                  <a:srgbClr val="0070C0"/>
                </a:solidFill>
              </a:rPr>
              <a:t>Status Register </a:t>
            </a:r>
            <a:r>
              <a:rPr lang="en-US" sz="2000" dirty="0"/>
              <a:t>- holds flags related to various conditions</a:t>
            </a:r>
          </a:p>
          <a:p>
            <a:pPr lvl="2"/>
            <a:r>
              <a:rPr lang="en-US" sz="2000" dirty="0"/>
              <a:t>r3 - </a:t>
            </a:r>
            <a:r>
              <a:rPr lang="en-US" sz="2000" dirty="0">
                <a:solidFill>
                  <a:srgbClr val="0070C0"/>
                </a:solidFill>
              </a:rPr>
              <a:t>Constant Generator </a:t>
            </a:r>
            <a:r>
              <a:rPr lang="en-US" sz="2000" dirty="0"/>
              <a:t>- 0, but can assume other values for different addressing modes (L4)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12 general </a:t>
            </a:r>
            <a:r>
              <a:rPr lang="en-US" dirty="0" smtClean="0">
                <a:solidFill>
                  <a:srgbClr val="0070C0"/>
                </a:solidFill>
              </a:rPr>
              <a:t>purpose registers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sz="2000" dirty="0" smtClean="0"/>
              <a:t>r4 to r15:  can </a:t>
            </a:r>
            <a:r>
              <a:rPr lang="en-US" sz="2000" dirty="0"/>
              <a:t>be used to hold anything you want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Set of Operations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27 Instructions in 3 families </a:t>
            </a:r>
            <a:r>
              <a:rPr lang="en-US" sz="2400" dirty="0"/>
              <a:t>- we'll talk about these next time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Single-operand </a:t>
            </a:r>
          </a:p>
          <a:p>
            <a:pPr lvl="3"/>
            <a:r>
              <a:rPr lang="en-US" dirty="0"/>
              <a:t>for instance, SWPB r12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Conditional jump</a:t>
            </a:r>
          </a:p>
          <a:p>
            <a:pPr lvl="3"/>
            <a:r>
              <a:rPr lang="en-US" dirty="0"/>
              <a:t>for instance, JMP </a:t>
            </a:r>
            <a:r>
              <a:rPr lang="en-US" dirty="0" err="1"/>
              <a:t>jump_label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for instance, MOV r12, r10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Data Units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byte-addressable memory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instructions for byte and word actions</a:t>
            </a:r>
          </a:p>
          <a:p>
            <a:pPr lvl="2"/>
            <a:r>
              <a:rPr lang="en-US" dirty="0" smtClean="0"/>
              <a:t>MOV.B     r12, r10</a:t>
            </a:r>
            <a:endParaRPr lang="en-US" dirty="0"/>
          </a:p>
          <a:p>
            <a:pPr lvl="2"/>
            <a:r>
              <a:rPr lang="en-US" dirty="0" smtClean="0"/>
              <a:t>MOV.W    r12, r10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remember, word size is 16 bits</a:t>
            </a:r>
          </a:p>
          <a:p>
            <a:pPr lvl="2"/>
            <a:r>
              <a:rPr lang="en-US" dirty="0"/>
              <a:t>words must lie on </a:t>
            </a:r>
            <a:r>
              <a:rPr lang="en-US" b="1" dirty="0"/>
              <a:t>even addresses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16kB </a:t>
            </a:r>
            <a:r>
              <a:rPr lang="en-US" sz="2000" dirty="0">
                <a:solidFill>
                  <a:srgbClr val="0070C0"/>
                </a:solidFill>
              </a:rPr>
              <a:t>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0x1100-0xbfff </a:t>
            </a:r>
            <a:r>
              <a:rPr lang="en-US" sz="2000" dirty="0">
                <a:solidFill>
                  <a:srgbClr val="0070C0"/>
                </a:solidFill>
              </a:rPr>
              <a:t>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65893"/>
              </p:ext>
            </p:extLst>
          </p:nvPr>
        </p:nvGraphicFramePr>
        <p:xfrm>
          <a:off x="3048000" y="2740185"/>
          <a:ext cx="6096000" cy="41178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0867"/>
                <a:gridCol w="1363133"/>
                <a:gridCol w="2032000"/>
              </a:tblGrid>
              <a:tr h="368775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MSP430G2553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307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Memory</a:t>
                      </a:r>
                    </a:p>
                    <a:p>
                      <a:r>
                        <a:rPr lang="en-US" sz="1800" u="none" strike="noStrike" kern="1200" baseline="0" dirty="0" smtClean="0"/>
                        <a:t>Main: interrupt vector</a:t>
                      </a:r>
                    </a:p>
                    <a:p>
                      <a:r>
                        <a:rPr lang="en-US" sz="1800" u="none" strike="noStrike" kern="1200" baseline="0" dirty="0" smtClean="0"/>
                        <a:t>Main: code 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Flash</a:t>
                      </a:r>
                    </a:p>
                    <a:p>
                      <a:r>
                        <a:rPr lang="en-US" dirty="0" smtClean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16kB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0xFFFF to 0xFFC0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0xFFFF to 0xC000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 Byte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010FFh to 01000h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 Byte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0x03FF to 0x0200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3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Peripherals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16-bit</a:t>
                      </a:r>
                    </a:p>
                    <a:p>
                      <a:r>
                        <a:rPr lang="en-US" dirty="0" smtClean="0"/>
                        <a:t>8-bit</a:t>
                      </a:r>
                    </a:p>
                    <a:p>
                      <a:r>
                        <a:rPr lang="en-US" dirty="0" smtClean="0"/>
                        <a:t>8-bit</a:t>
                      </a:r>
                      <a:r>
                        <a:rPr lang="en-US" baseline="0" dirty="0" smtClean="0"/>
                        <a:t> SFR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01FFh to 0100h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0FFh to 010h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0Fh to 00h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1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Excerpt</a:t>
                      </a:r>
                      <a:r>
                        <a:rPr lang="en-US" baseline="0" dirty="0" smtClean="0"/>
                        <a:t> from Table 8: Memory Organization from MSP430G2x53 Device Specific User Guide (pp13)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1061</Words>
  <Application>Microsoft Office PowerPoint</Application>
  <PresentationFormat>On-screen Show (4:3)</PresentationFormat>
  <Paragraphs>293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Blank Presentation</vt:lpstr>
      <vt:lpstr>ECE 382  Lesson 2</vt:lpstr>
      <vt:lpstr>Intro to the MSP430</vt:lpstr>
      <vt:lpstr>Instruction Set Architecture</vt:lpstr>
      <vt:lpstr>MSP430’s ISA</vt:lpstr>
      <vt:lpstr>MSP430’s ISA</vt:lpstr>
      <vt:lpstr>MSP430’s ISA</vt:lpstr>
      <vt:lpstr>MSP430’s ISA</vt:lpstr>
      <vt:lpstr>MSP430’s ISA</vt:lpstr>
      <vt:lpstr>MSP430’s ISA</vt:lpstr>
      <vt:lpstr>Big/Little Endian Byte Storage</vt:lpstr>
      <vt:lpstr>MSP430Architecture Uses  Little Endian</vt:lpstr>
      <vt:lpstr>MSP430’s ISA</vt:lpstr>
      <vt:lpstr>Assembly and Machine Languages</vt:lpstr>
      <vt:lpstr>Steps for Translating and starting a program</vt:lpstr>
      <vt:lpstr>Let's write our first MSP430 program</vt:lpstr>
      <vt:lpstr>Example Relocatable Code</vt:lpstr>
      <vt:lpstr>Example Dissassembled Code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225</cp:revision>
  <cp:lastPrinted>2014-08-12T17:37:01Z</cp:lastPrinted>
  <dcterms:created xsi:type="dcterms:W3CDTF">2001-06-27T14:08:57Z</dcterms:created>
  <dcterms:modified xsi:type="dcterms:W3CDTF">2017-08-14T00:20:42Z</dcterms:modified>
</cp:coreProperties>
</file>