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2" r:id="rId2"/>
    <p:sldId id="327" r:id="rId3"/>
    <p:sldId id="316" r:id="rId4"/>
    <p:sldId id="318" r:id="rId5"/>
    <p:sldId id="328" r:id="rId6"/>
    <p:sldId id="319" r:id="rId7"/>
    <p:sldId id="320" r:id="rId8"/>
    <p:sldId id="329" r:id="rId9"/>
    <p:sldId id="321" r:id="rId10"/>
    <p:sldId id="322" r:id="rId11"/>
    <p:sldId id="330" r:id="rId12"/>
    <p:sldId id="323" r:id="rId13"/>
    <p:sldId id="324" r:id="rId14"/>
    <p:sldId id="331" r:id="rId15"/>
    <p:sldId id="326" r:id="rId16"/>
    <p:sldId id="333" r:id="rId17"/>
    <p:sldId id="332" r:id="rId18"/>
    <p:sldId id="334" r:id="rId19"/>
    <p:sldId id="335" r:id="rId20"/>
    <p:sldId id="301" r:id="rId21"/>
    <p:sldId id="317" r:id="rId22"/>
    <p:sldId id="314" r:id="rId23"/>
    <p:sldId id="325" r:id="rId24"/>
    <p:sldId id="303" r:id="rId25"/>
    <p:sldId id="297" r:id="rId26"/>
    <p:sldId id="307" r:id="rId2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spgcc.sourceforge.net/manual/x147.html" TargetMode="External"/><Relationship Id="rId2" Type="http://schemas.openxmlformats.org/officeDocument/2006/relationships/hyperlink" Target="http://ece382.com/datasheets/msp430_msp430x2xx_family_users_guide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ce382.com/notes/L4/L4_addressing_modes.html" TargetMode="External"/><Relationship Id="rId5" Type="http://schemas.openxmlformats.org/officeDocument/2006/relationships/hyperlink" Target="http://www.ece382.com/notes/L3/L3_execution.html" TargetMode="External"/><Relationship Id="rId4" Type="http://schemas.openxmlformats.org/officeDocument/2006/relationships/hyperlink" Target="http://ece382.com/labs/compex1/index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400" b="1" dirty="0" smtClean="0"/>
              <a:t>Readings</a:t>
            </a:r>
            <a:endParaRPr lang="en-US" sz="2400" b="1" dirty="0"/>
          </a:p>
          <a:p>
            <a:pPr lvl="1" algn="l"/>
            <a:r>
              <a:rPr lang="en-US" sz="2000" dirty="0">
                <a:hlinkClick r:id="rId2" action="ppaction://hlinkfile"/>
              </a:rPr>
              <a:t>MSP430 Family Users Guide pp47-55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Davies 5.2 (pp125 - pp131)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MSP430 Addressing </a:t>
            </a:r>
            <a:r>
              <a:rPr lang="en-US" sz="2000" dirty="0" smtClean="0">
                <a:hlinkClick r:id="rId3"/>
              </a:rPr>
              <a:t>Modes</a:t>
            </a:r>
            <a:endParaRPr lang="en-US" sz="2000" dirty="0" smtClean="0"/>
          </a:p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Addressing Modes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4"/>
              </a:rPr>
              <a:t>CompEx1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 due lesson 6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>
                <a:solidFill>
                  <a:srgbClr val="0070C0"/>
                </a:solidFill>
                <a:hlinkClick r:id="rId5"/>
              </a:rPr>
              <a:t>Assignment 1 due </a:t>
            </a:r>
            <a:r>
              <a:rPr lang="en-US" sz="2000" dirty="0" smtClean="0">
                <a:solidFill>
                  <a:srgbClr val="0070C0"/>
                </a:solidFill>
              </a:rPr>
              <a:t>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6"/>
              </a:rPr>
              <a:t>Assignment 2 due </a:t>
            </a:r>
            <a:r>
              <a:rPr lang="en-US" sz="2000" dirty="0" smtClean="0">
                <a:solidFill>
                  <a:srgbClr val="0070C0"/>
                </a:solidFill>
              </a:rPr>
              <a:t>next lesson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15767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16016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12741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86478" y="4086478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128541" y="5429546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move 0(r5), r6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2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4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882155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17797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0041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5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72180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22541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9106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36994" y="4070294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3616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37" y="856445"/>
            <a:ext cx="7772400" cy="4724400"/>
          </a:xfrm>
        </p:spPr>
        <p:txBody>
          <a:bodyPr/>
          <a:lstStyle/>
          <a:p>
            <a:r>
              <a:rPr lang="en-US" dirty="0" smtClean="0"/>
              <a:t>Immediate</a:t>
            </a:r>
            <a:r>
              <a:rPr lang="en-US" dirty="0" smtClean="0"/>
              <a:t>: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#BEEF, r6</a:t>
            </a:r>
          </a:p>
          <a:p>
            <a:r>
              <a:rPr lang="en-US" dirty="0" smtClean="0"/>
              <a:t>PC Relative</a:t>
            </a:r>
            <a:r>
              <a:rPr lang="en-US" dirty="0"/>
              <a:t>: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magic_number</a:t>
            </a:r>
            <a:r>
              <a:rPr lang="en-US" dirty="0">
                <a:solidFill>
                  <a:srgbClr val="0070C0"/>
                </a:solidFill>
              </a:rPr>
              <a:t>, r7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</a:t>
            </a:r>
            <a:r>
              <a:rPr lang="en-US" dirty="0" err="1" smtClean="0">
                <a:solidFill>
                  <a:srgbClr val="0070C0"/>
                </a:solidFill>
              </a:rPr>
              <a:t>magic_number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.word   </a:t>
            </a:r>
            <a:r>
              <a:rPr lang="en-US" dirty="0" smtClean="0">
                <a:solidFill>
                  <a:srgbClr val="0070C0"/>
                </a:solidFill>
              </a:rPr>
              <a:t>0xafaf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becomes          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err="1" smtClean="0">
                <a:solidFill>
                  <a:srgbClr val="0070C0"/>
                </a:solidFill>
              </a:rPr>
              <a:t>xxxx</a:t>
            </a:r>
            <a:r>
              <a:rPr lang="en-US" dirty="0" smtClean="0">
                <a:solidFill>
                  <a:srgbClr val="0070C0"/>
                </a:solidFill>
              </a:rPr>
              <a:t>(PC), r7</a:t>
            </a:r>
          </a:p>
          <a:p>
            <a:pPr marL="1371600" lvl="3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Absolute: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&amp;0200, r6</a:t>
            </a:r>
          </a:p>
          <a:p>
            <a:pPr marL="914400" lvl="2" indent="0">
              <a:buNone/>
            </a:pPr>
            <a:r>
              <a:rPr lang="en-US" dirty="0"/>
              <a:t>                  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#0xff, &amp;</a:t>
            </a:r>
            <a:r>
              <a:rPr lang="en-US" dirty="0" smtClean="0">
                <a:solidFill>
                  <a:srgbClr val="0070C0"/>
                </a:solidFill>
              </a:rPr>
              <a:t>P1OUT</a:t>
            </a:r>
            <a:endParaRPr lang="en-US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#</a:t>
            </a:r>
            <a:r>
              <a:rPr lang="en-US" dirty="0" err="1" smtClean="0">
                <a:solidFill>
                  <a:srgbClr val="FF0000"/>
                </a:solidFill>
              </a:rPr>
              <a:t>xff</a:t>
            </a:r>
            <a:r>
              <a:rPr lang="en-US" dirty="0" smtClean="0">
                <a:solidFill>
                  <a:srgbClr val="FF0000"/>
                </a:solidFill>
              </a:rPr>
              <a:t>, P1OUT   ????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1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6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1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rrc</a:t>
            </a:r>
            <a:r>
              <a:rPr lang="en-US" dirty="0" smtClean="0"/>
              <a:t> r6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4887" y="5897217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3-12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/>
              <a:t>_ _    _ _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_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19199" y="2253950"/>
            <a:ext cx="2676939" cy="7664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 bwMode="auto">
          <a:xfrm>
            <a:off x="2557669" y="3020415"/>
            <a:ext cx="1855305" cy="135280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7142922" y="2253949"/>
            <a:ext cx="1033669" cy="76646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3" name="Straight Arrow Connector 12"/>
          <p:cNvCxnSpPr>
            <a:stCxn id="14" idx="4"/>
          </p:cNvCxnSpPr>
          <p:nvPr/>
        </p:nvCxnSpPr>
        <p:spPr bwMode="auto">
          <a:xfrm>
            <a:off x="7659757" y="3020414"/>
            <a:ext cx="92765" cy="1260038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4" idx="0"/>
          </p:cNvCxnSpPr>
          <p:nvPr/>
        </p:nvCxnSpPr>
        <p:spPr bwMode="auto">
          <a:xfrm flipH="1" flipV="1">
            <a:off x="1842052" y="1683026"/>
            <a:ext cx="5817705" cy="570923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804452" y="914400"/>
            <a:ext cx="22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egister mode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47791" y="2262301"/>
            <a:ext cx="576470" cy="600169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636026" y="2862470"/>
            <a:ext cx="149087" cy="141798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6636026" y="1376065"/>
            <a:ext cx="74543" cy="88623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1842052" y="1145232"/>
            <a:ext cx="3856383" cy="352264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75860" y="583096"/>
            <a:ext cx="193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 .b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456915" y="2262301"/>
            <a:ext cx="890876" cy="600169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33" name="Straight Arrow Connector 32"/>
          <p:cNvCxnSpPr>
            <a:stCxn id="34" idx="4"/>
          </p:cNvCxnSpPr>
          <p:nvPr/>
        </p:nvCxnSpPr>
        <p:spPr bwMode="auto">
          <a:xfrm>
            <a:off x="5902353" y="2862470"/>
            <a:ext cx="617717" cy="1510747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 flipV="1">
            <a:off x="1643268" y="813928"/>
            <a:ext cx="4055168" cy="14483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1073426" y="1044761"/>
            <a:ext cx="159026" cy="493355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5812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 @r7, r8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7887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 _ _ _   _ _ _ _   _ _ _ _   _ _ _ 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0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</a:t>
            </a:r>
            <a:r>
              <a:rPr lang="en-US" dirty="0" smtClean="0"/>
              <a:t>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54746"/>
              </p:ext>
            </p:extLst>
          </p:nvPr>
        </p:nvGraphicFramePr>
        <p:xfrm>
          <a:off x="590716" y="783848"/>
          <a:ext cx="7833092" cy="320040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83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Example Program</a:t>
            </a:r>
            <a:br>
              <a:rPr lang="en-US" b="1" dirty="0" smtClean="0"/>
            </a:br>
            <a:r>
              <a:rPr lang="en-US" b="1" dirty="0" smtClean="0"/>
              <a:t>Where’s the BEEF?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8" y="1282587"/>
            <a:ext cx="7772400" cy="434946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 smtClean="0">
                <a:solidFill>
                  <a:srgbClr val="0070C0"/>
                </a:solidFill>
              </a:rPr>
              <a:t>fill memory with BEEF --    what are the addressing modes used?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#0x200,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0xBEEF,r6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fill: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r6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0(r5)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incd       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cmp.w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#0x0400,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fill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7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add the numbers 0x06 through 0x15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99162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86135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3534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5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07848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90789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64575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87434" y="3617140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870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7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19168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50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90840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4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72242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54839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8072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1001" y="3198167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172505" y="3764132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18197" y="551215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2(r5),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2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1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34845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1175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3037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93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6108</TotalTime>
  <Words>1234</Words>
  <Application>Microsoft Office PowerPoint</Application>
  <PresentationFormat>On-screen Show (4:3)</PresentationFormat>
  <Paragraphs>472</Paragraphs>
  <Slides>26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ECE 382  Lesson 4</vt:lpstr>
      <vt:lpstr>MSP430 addressing modes</vt:lpstr>
      <vt:lpstr>Basic addressing modes</vt:lpstr>
      <vt:lpstr>Basic addressing modes</vt:lpstr>
      <vt:lpstr>Register Direct</vt:lpstr>
      <vt:lpstr>Basic addressing modes</vt:lpstr>
      <vt:lpstr>Basic addressing modes</vt:lpstr>
      <vt:lpstr>Indexed</vt:lpstr>
      <vt:lpstr>Basic addressing modes</vt:lpstr>
      <vt:lpstr>Basic addressing modes</vt:lpstr>
      <vt:lpstr>Register Indirect</vt:lpstr>
      <vt:lpstr>Basic addressing modes</vt:lpstr>
      <vt:lpstr>Basic addressing modes</vt:lpstr>
      <vt:lpstr>PowerPoint Presentation</vt:lpstr>
      <vt:lpstr>Other Addressing Modes</vt:lpstr>
      <vt:lpstr>Immediate</vt:lpstr>
      <vt:lpstr>Absolute</vt:lpstr>
      <vt:lpstr>Hand assembly</vt:lpstr>
      <vt:lpstr>Hand assembly</vt:lpstr>
      <vt:lpstr>Let's write a MSP430 program</vt:lpstr>
      <vt:lpstr>Example Program Where’s the BEEF?</vt:lpstr>
      <vt:lpstr>Sample Program – predict what happens</vt:lpstr>
      <vt:lpstr>In class programming exercise</vt:lpstr>
      <vt:lpstr>In class programming exercise</vt:lpstr>
      <vt:lpstr>MSP430’s ISA</vt:lpstr>
      <vt:lpstr>Assembly and Machine Languages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241</cp:revision>
  <cp:lastPrinted>2014-08-20T22:08:11Z</cp:lastPrinted>
  <dcterms:created xsi:type="dcterms:W3CDTF">2001-06-27T14:08:57Z</dcterms:created>
  <dcterms:modified xsi:type="dcterms:W3CDTF">2015-08-14T13:16:48Z</dcterms:modified>
</cp:coreProperties>
</file>