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82" r:id="rId2"/>
    <p:sldId id="435" r:id="rId3"/>
    <p:sldId id="475" r:id="rId4"/>
    <p:sldId id="477" r:id="rId5"/>
    <p:sldId id="459" r:id="rId6"/>
    <p:sldId id="460" r:id="rId7"/>
    <p:sldId id="461" r:id="rId8"/>
    <p:sldId id="458" r:id="rId9"/>
    <p:sldId id="462" r:id="rId10"/>
    <p:sldId id="465" r:id="rId11"/>
    <p:sldId id="466" r:id="rId12"/>
    <p:sldId id="467" r:id="rId13"/>
    <p:sldId id="468" r:id="rId14"/>
    <p:sldId id="470" r:id="rId15"/>
    <p:sldId id="471" r:id="rId16"/>
    <p:sldId id="478" r:id="rId17"/>
    <p:sldId id="474" r:id="rId18"/>
    <p:sldId id="479" r:id="rId19"/>
    <p:sldId id="472" r:id="rId20"/>
    <p:sldId id="476" r:id="rId21"/>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3" autoAdjust="0"/>
    <p:restoredTop sz="68891" autoAdjust="0"/>
  </p:normalViewPr>
  <p:slideViewPr>
    <p:cSldViewPr snapToGrid="0">
      <p:cViewPr>
        <p:scale>
          <a:sx n="100" d="100"/>
          <a:sy n="100" d="100"/>
        </p:scale>
        <p:origin x="-1860" y="-4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64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3</a:t>
            </a:fld>
            <a:endParaRPr lang="en-US"/>
          </a:p>
        </p:txBody>
      </p:sp>
    </p:spTree>
    <p:extLst>
      <p:ext uri="{BB962C8B-B14F-4D97-AF65-F5344CB8AC3E}">
        <p14:creationId xmlns:p14="http://schemas.microsoft.com/office/powerpoint/2010/main" val="139238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4</a:t>
            </a:fld>
            <a:endParaRPr lang="en-US"/>
          </a:p>
        </p:txBody>
      </p:sp>
    </p:spTree>
    <p:extLst>
      <p:ext uri="{BB962C8B-B14F-4D97-AF65-F5344CB8AC3E}">
        <p14:creationId xmlns:p14="http://schemas.microsoft.com/office/powerpoint/2010/main" val="139238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300789AD-077F-478F-BA91-4026ECB15B9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78BE1B9E-7810-4DC0-98F1-B5E91A5F9FC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D4956635-316B-48E9-B54E-059C0C92A94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A12BF82E-ADAD-49ED-A77A-ED5DF0B6558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371600"/>
            <a:ext cx="7772400" cy="4724400"/>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F546C83E-D34C-4426-95F6-2654480D3C2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7529EA55-24E0-47FE-9525-85722F17A77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6409C543-53D8-46CD-B3EE-6497E957124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13F22054-8C62-4088-A050-DEA6934301C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28889C48-89AD-4887-A779-AFCE75A8529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BEF648AD-7E68-4E64-B5E8-4FFE6B57A16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4FC795F6-C5F7-438C-85C7-B4E8406E833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5D2A924E-FC12-4018-B09E-073E6038608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685800" y="152400"/>
            <a:ext cx="77724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2192338" y="6494463"/>
            <a:ext cx="476408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smtClean="0"/>
            </a:lvl1pPr>
          </a:lstStyle>
          <a:p>
            <a:pPr>
              <a:defRPr/>
            </a:pPr>
            <a:r>
              <a:rPr lang="en-US"/>
              <a:t>EE 382 Microcontroller Programming – Fall 2007 – Slide #</a:t>
            </a:r>
            <a:fld id="{EB713571-4EB9-41EE-B6BB-443A0F662C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imes New Roman" pitchFamily="18" charset="0"/>
        </a:defRPr>
      </a:lvl2pPr>
      <a:lvl3pPr algn="ctr" rtl="0" eaLnBrk="0" fontAlgn="base" hangingPunct="0">
        <a:spcBef>
          <a:spcPct val="0"/>
        </a:spcBef>
        <a:spcAft>
          <a:spcPct val="0"/>
        </a:spcAft>
        <a:defRPr sz="3200">
          <a:solidFill>
            <a:schemeClr val="tx2"/>
          </a:solidFill>
          <a:latin typeface="Times New Roman" pitchFamily="18" charset="0"/>
        </a:defRPr>
      </a:lvl3pPr>
      <a:lvl4pPr algn="ctr" rtl="0" eaLnBrk="0" fontAlgn="base" hangingPunct="0">
        <a:spcBef>
          <a:spcPct val="0"/>
        </a:spcBef>
        <a:spcAft>
          <a:spcPct val="0"/>
        </a:spcAft>
        <a:defRPr sz="3200">
          <a:solidFill>
            <a:schemeClr val="tx2"/>
          </a:solidFill>
          <a:latin typeface="Times New Roman" pitchFamily="18" charset="0"/>
        </a:defRPr>
      </a:lvl4pPr>
      <a:lvl5pPr algn="ctr" rtl="0" eaLnBrk="0" fontAlgn="base" hangingPunct="0">
        <a:spcBef>
          <a:spcPct val="0"/>
        </a:spcBef>
        <a:spcAft>
          <a:spcPct val="0"/>
        </a:spcAft>
        <a:defRPr sz="3200">
          <a:solidFill>
            <a:schemeClr val="tx2"/>
          </a:solidFill>
          <a:latin typeface="Times New Roman" pitchFamily="18" charset="0"/>
        </a:defRPr>
      </a:lvl5pPr>
      <a:lvl6pPr marL="457200" algn="ctr" rtl="0" fontAlgn="base">
        <a:spcBef>
          <a:spcPct val="0"/>
        </a:spcBef>
        <a:spcAft>
          <a:spcPct val="0"/>
        </a:spcAft>
        <a:defRPr sz="3200">
          <a:solidFill>
            <a:schemeClr val="tx2"/>
          </a:solidFill>
          <a:latin typeface="Times New Roman" pitchFamily="18" charset="0"/>
        </a:defRPr>
      </a:lvl6pPr>
      <a:lvl7pPr marL="914400" algn="ctr" rtl="0" fontAlgn="base">
        <a:spcBef>
          <a:spcPct val="0"/>
        </a:spcBef>
        <a:spcAft>
          <a:spcPct val="0"/>
        </a:spcAft>
        <a:defRPr sz="3200">
          <a:solidFill>
            <a:schemeClr val="tx2"/>
          </a:solidFill>
          <a:latin typeface="Times New Roman" pitchFamily="18" charset="0"/>
        </a:defRPr>
      </a:lvl7pPr>
      <a:lvl8pPr marL="1371600" algn="ctr" rtl="0" fontAlgn="base">
        <a:spcBef>
          <a:spcPct val="0"/>
        </a:spcBef>
        <a:spcAft>
          <a:spcPct val="0"/>
        </a:spcAft>
        <a:defRPr sz="3200">
          <a:solidFill>
            <a:schemeClr val="tx2"/>
          </a:solidFill>
          <a:latin typeface="Times New Roman" pitchFamily="18" charset="0"/>
        </a:defRPr>
      </a:lvl8pPr>
      <a:lvl9pPr marL="1828800" algn="ctr" rtl="0" fontAlgn="base">
        <a:spcBef>
          <a:spcPct val="0"/>
        </a:spcBef>
        <a:spcAft>
          <a:spcPct val="0"/>
        </a:spcAft>
        <a:defRPr sz="3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523" y="285441"/>
            <a:ext cx="7772400" cy="1470025"/>
          </a:xfrm>
        </p:spPr>
        <p:txBody>
          <a:bodyPr/>
          <a:lstStyle/>
          <a:p>
            <a:r>
              <a:rPr lang="en-US" dirty="0" smtClean="0"/>
              <a:t>ECE 382  Lesson 26</a:t>
            </a:r>
            <a:endParaRPr lang="en-US" dirty="0"/>
          </a:p>
        </p:txBody>
      </p:sp>
      <p:sp>
        <p:nvSpPr>
          <p:cNvPr id="3" name="Subtitle 2"/>
          <p:cNvSpPr>
            <a:spLocks noGrp="1"/>
          </p:cNvSpPr>
          <p:nvPr>
            <p:ph type="subTitle" idx="1"/>
          </p:nvPr>
        </p:nvSpPr>
        <p:spPr>
          <a:xfrm>
            <a:off x="1011504" y="1392913"/>
            <a:ext cx="6660656" cy="4757034"/>
          </a:xfrm>
        </p:spPr>
        <p:txBody>
          <a:bodyPr/>
          <a:lstStyle/>
          <a:p>
            <a:pPr algn="l"/>
            <a:r>
              <a:rPr lang="en-US" sz="2800" b="1" dirty="0" smtClean="0"/>
              <a:t>Lesson Outline</a:t>
            </a:r>
            <a:endParaRPr lang="en-US" sz="2800" b="1" dirty="0" smtClean="0">
              <a:solidFill>
                <a:srgbClr val="0070C0"/>
              </a:solidFill>
            </a:endParaRPr>
          </a:p>
          <a:p>
            <a:pPr lvl="1" algn="l"/>
            <a:r>
              <a:rPr lang="en-US" sz="2000" dirty="0" smtClean="0">
                <a:solidFill>
                  <a:srgbClr val="0070C0"/>
                </a:solidFill>
                <a:sym typeface="Wingdings" pitchFamily="2" charset="2"/>
              </a:rPr>
              <a:t>Interrupts</a:t>
            </a:r>
            <a:endParaRPr lang="en-US" sz="2000" dirty="0">
              <a:solidFill>
                <a:srgbClr val="0070C0"/>
              </a:solidFill>
            </a:endParaRPr>
          </a:p>
          <a:p>
            <a:pPr algn="l"/>
            <a:r>
              <a:rPr lang="en-US" sz="2000" b="1" dirty="0" smtClean="0"/>
              <a:t>Admin</a:t>
            </a:r>
          </a:p>
          <a:p>
            <a:pPr lvl="1" algn="l"/>
            <a:r>
              <a:rPr lang="en-US" sz="2000" dirty="0" smtClean="0">
                <a:solidFill>
                  <a:srgbClr val="0070C0"/>
                </a:solidFill>
              </a:rPr>
              <a:t>Assignment #9 </a:t>
            </a:r>
            <a:r>
              <a:rPr lang="en-US" sz="2000" dirty="0">
                <a:solidFill>
                  <a:srgbClr val="0070C0"/>
                </a:solidFill>
              </a:rPr>
              <a:t>d</a:t>
            </a:r>
            <a:r>
              <a:rPr lang="en-US" sz="2000" dirty="0" smtClean="0">
                <a:solidFill>
                  <a:srgbClr val="0070C0"/>
                </a:solidFill>
              </a:rPr>
              <a:t>ue next lesson</a:t>
            </a:r>
            <a:endParaRPr lang="en-US" sz="2400" dirty="0" smtClean="0"/>
          </a:p>
        </p:txBody>
      </p:sp>
    </p:spTree>
    <p:extLst>
      <p:ext uri="{BB962C8B-B14F-4D97-AF65-F5344CB8AC3E}">
        <p14:creationId xmlns:p14="http://schemas.microsoft.com/office/powerpoint/2010/main" val="2036830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448" y="4513901"/>
            <a:ext cx="4015602" cy="2344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000" y="990599"/>
            <a:ext cx="4238000"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b="1" dirty="0" smtClean="0"/>
              <a:t>What happens on an Interrupt</a:t>
            </a:r>
            <a:endParaRPr lang="en-US" b="1" dirty="0"/>
          </a:p>
        </p:txBody>
      </p:sp>
      <p:sp>
        <p:nvSpPr>
          <p:cNvPr id="3" name="Content Placeholder 2"/>
          <p:cNvSpPr>
            <a:spLocks noGrp="1"/>
          </p:cNvSpPr>
          <p:nvPr>
            <p:ph idx="1"/>
          </p:nvPr>
        </p:nvSpPr>
        <p:spPr>
          <a:xfrm>
            <a:off x="348339" y="847679"/>
            <a:ext cx="8500386" cy="5747330"/>
          </a:xfrm>
        </p:spPr>
        <p:txBody>
          <a:bodyPr/>
          <a:lstStyle/>
          <a:p>
            <a:pPr marL="0" indent="0">
              <a:buNone/>
            </a:pPr>
            <a:r>
              <a:rPr lang="en-US" sz="2000" b="1" dirty="0" smtClean="0"/>
              <a:t>On Interrupt:</a:t>
            </a:r>
          </a:p>
          <a:p>
            <a:pPr marL="457200" indent="-457200">
              <a:buFont typeface="+mj-lt"/>
              <a:buAutoNum type="arabicPeriod"/>
            </a:pPr>
            <a:r>
              <a:rPr lang="en-US" sz="2000" dirty="0" smtClean="0">
                <a:solidFill>
                  <a:schemeClr val="accent2"/>
                </a:solidFill>
              </a:rPr>
              <a:t>Currently </a:t>
            </a:r>
            <a:r>
              <a:rPr lang="en-US" sz="2000" dirty="0">
                <a:solidFill>
                  <a:schemeClr val="accent2"/>
                </a:solidFill>
              </a:rPr>
              <a:t>executing instruction is completed.</a:t>
            </a:r>
          </a:p>
          <a:p>
            <a:pPr marL="457200" indent="-457200">
              <a:buFont typeface="+mj-lt"/>
              <a:buAutoNum type="arabicPeriod"/>
            </a:pPr>
            <a:r>
              <a:rPr lang="en-US" sz="2000" dirty="0">
                <a:solidFill>
                  <a:schemeClr val="accent2"/>
                </a:solidFill>
              </a:rPr>
              <a:t>PC is pushed onto the stack.</a:t>
            </a:r>
          </a:p>
          <a:p>
            <a:pPr marL="457200" indent="-457200">
              <a:buFont typeface="+mj-lt"/>
              <a:buAutoNum type="arabicPeriod"/>
            </a:pPr>
            <a:r>
              <a:rPr lang="en-US" sz="2000" dirty="0">
                <a:solidFill>
                  <a:schemeClr val="accent2"/>
                </a:solidFill>
              </a:rPr>
              <a:t>SR is pushed onto the stack.</a:t>
            </a:r>
          </a:p>
          <a:p>
            <a:pPr marL="457200" indent="-457200">
              <a:buFont typeface="+mj-lt"/>
              <a:buAutoNum type="arabicPeriod"/>
            </a:pPr>
            <a:r>
              <a:rPr lang="en-US" sz="2000" dirty="0">
                <a:solidFill>
                  <a:schemeClr val="accent2"/>
                </a:solidFill>
              </a:rPr>
              <a:t>Selects highest priority interrupt.</a:t>
            </a:r>
          </a:p>
          <a:p>
            <a:pPr marL="457200" indent="-457200">
              <a:buFont typeface="+mj-lt"/>
              <a:buAutoNum type="arabicPeriod"/>
            </a:pPr>
            <a:r>
              <a:rPr lang="en-US" sz="2000" dirty="0">
                <a:solidFill>
                  <a:schemeClr val="accent2"/>
                </a:solidFill>
              </a:rPr>
              <a:t>If single interrupt, interrupt request flag reset. </a:t>
            </a:r>
            <a:endParaRPr lang="en-US" sz="2000" dirty="0" smtClean="0">
              <a:solidFill>
                <a:schemeClr val="accent2"/>
              </a:solidFill>
            </a:endParaRPr>
          </a:p>
          <a:p>
            <a:pPr marL="0" indent="0">
              <a:buNone/>
            </a:pPr>
            <a:r>
              <a:rPr lang="en-US" sz="2000" dirty="0">
                <a:solidFill>
                  <a:schemeClr val="accent2"/>
                </a:solidFill>
              </a:rPr>
              <a:t> </a:t>
            </a:r>
            <a:r>
              <a:rPr lang="en-US" sz="2000" dirty="0" smtClean="0">
                <a:solidFill>
                  <a:schemeClr val="accent2"/>
                </a:solidFill>
              </a:rPr>
              <a:t>      Multiple </a:t>
            </a:r>
            <a:r>
              <a:rPr lang="en-US" sz="2000" dirty="0">
                <a:solidFill>
                  <a:schemeClr val="accent2"/>
                </a:solidFill>
              </a:rPr>
              <a:t>interrupts, flag remains set.</a:t>
            </a:r>
          </a:p>
          <a:p>
            <a:pPr marL="457200" indent="-457200">
              <a:buFont typeface="+mj-lt"/>
              <a:buAutoNum type="arabicPeriod" startAt="6"/>
            </a:pPr>
            <a:r>
              <a:rPr lang="en-US" sz="2000" dirty="0">
                <a:solidFill>
                  <a:schemeClr val="accent2"/>
                </a:solidFill>
              </a:rPr>
              <a:t>SR is cleared - terminates low-power mode and disables </a:t>
            </a:r>
            <a:r>
              <a:rPr lang="en-US" sz="2000" dirty="0" err="1">
                <a:solidFill>
                  <a:schemeClr val="accent2"/>
                </a:solidFill>
              </a:rPr>
              <a:t>maskable</a:t>
            </a:r>
            <a:r>
              <a:rPr lang="en-US" sz="2000" dirty="0">
                <a:solidFill>
                  <a:schemeClr val="accent2"/>
                </a:solidFill>
              </a:rPr>
              <a:t> interrupts.</a:t>
            </a:r>
          </a:p>
          <a:p>
            <a:pPr marL="457200" indent="-457200">
              <a:buFont typeface="+mj-lt"/>
              <a:buAutoNum type="arabicPeriod" startAt="6"/>
            </a:pPr>
            <a:r>
              <a:rPr lang="en-US" sz="2000" dirty="0">
                <a:solidFill>
                  <a:schemeClr val="accent2"/>
                </a:solidFill>
              </a:rPr>
              <a:t>Interrupt vector content loaded into PC</a:t>
            </a:r>
            <a:r>
              <a:rPr lang="en-US" sz="2000" dirty="0" smtClean="0">
                <a:solidFill>
                  <a:schemeClr val="accent2"/>
                </a:solidFill>
              </a:rPr>
              <a:t>.</a:t>
            </a:r>
          </a:p>
          <a:p>
            <a:pPr marL="0" indent="0">
              <a:buNone/>
            </a:pPr>
            <a:r>
              <a:rPr lang="en-US" sz="2000" dirty="0">
                <a:solidFill>
                  <a:schemeClr val="accent2"/>
                </a:solidFill>
              </a:rPr>
              <a:t> </a:t>
            </a:r>
            <a:r>
              <a:rPr lang="en-US" sz="2000" dirty="0" smtClean="0">
                <a:solidFill>
                  <a:schemeClr val="accent2"/>
                </a:solidFill>
              </a:rPr>
              <a:t>    </a:t>
            </a:r>
            <a:r>
              <a:rPr lang="en-US" sz="2000" dirty="0" smtClean="0">
                <a:solidFill>
                  <a:srgbClr val="FF0000"/>
                </a:solidFill>
              </a:rPr>
              <a:t>What about preserving other registers?</a:t>
            </a:r>
          </a:p>
          <a:p>
            <a:pPr marL="0" indent="0">
              <a:buNone/>
            </a:pPr>
            <a:endParaRPr lang="en-US" sz="2000" dirty="0" smtClean="0"/>
          </a:p>
          <a:p>
            <a:pPr marL="0" indent="0">
              <a:buNone/>
            </a:pPr>
            <a:r>
              <a:rPr lang="en-US" sz="2000" b="1" dirty="0"/>
              <a:t>On ISR Completion:</a:t>
            </a:r>
          </a:p>
          <a:p>
            <a:pPr marL="457200" indent="-457200">
              <a:buFont typeface="+mj-lt"/>
              <a:buAutoNum type="arabicPeriod"/>
            </a:pPr>
            <a:r>
              <a:rPr lang="en-US" sz="2000" dirty="0" smtClean="0">
                <a:solidFill>
                  <a:schemeClr val="accent2"/>
                </a:solidFill>
              </a:rPr>
              <a:t>Pop </a:t>
            </a:r>
            <a:r>
              <a:rPr lang="en-US" sz="2000" dirty="0">
                <a:solidFill>
                  <a:schemeClr val="accent2"/>
                </a:solidFill>
              </a:rPr>
              <a:t>SR off stack - restoring </a:t>
            </a:r>
            <a:r>
              <a:rPr lang="en-US" sz="2000" dirty="0" smtClean="0">
                <a:solidFill>
                  <a:schemeClr val="accent2"/>
                </a:solidFill>
              </a:rPr>
              <a:t>previous </a:t>
            </a:r>
            <a:r>
              <a:rPr lang="en-US" sz="2000" dirty="0">
                <a:solidFill>
                  <a:schemeClr val="accent2"/>
                </a:solidFill>
              </a:rPr>
              <a:t>settings.</a:t>
            </a:r>
          </a:p>
          <a:p>
            <a:pPr marL="457200" indent="-457200">
              <a:buFont typeface="+mj-lt"/>
              <a:buAutoNum type="arabicPeriod"/>
            </a:pPr>
            <a:r>
              <a:rPr lang="en-US" sz="2000" dirty="0">
                <a:solidFill>
                  <a:schemeClr val="accent2"/>
                </a:solidFill>
              </a:rPr>
              <a:t>Pop PC off stack - resume </a:t>
            </a:r>
            <a:r>
              <a:rPr lang="en-US" sz="2000" dirty="0" smtClean="0">
                <a:solidFill>
                  <a:schemeClr val="accent2"/>
                </a:solidFill>
              </a:rPr>
              <a:t>execution </a:t>
            </a:r>
          </a:p>
          <a:p>
            <a:pPr marL="0" indent="0">
              <a:buNone/>
            </a:pPr>
            <a:r>
              <a:rPr lang="en-US" sz="2000" dirty="0">
                <a:solidFill>
                  <a:schemeClr val="accent2"/>
                </a:solidFill>
              </a:rPr>
              <a:t> </a:t>
            </a:r>
            <a:r>
              <a:rPr lang="en-US" sz="2000" dirty="0" smtClean="0">
                <a:solidFill>
                  <a:schemeClr val="accent2"/>
                </a:solidFill>
              </a:rPr>
              <a:t>                                 at </a:t>
            </a:r>
            <a:r>
              <a:rPr lang="en-US" sz="2000" dirty="0">
                <a:solidFill>
                  <a:schemeClr val="accent2"/>
                </a:solidFill>
              </a:rPr>
              <a:t>previous point</a:t>
            </a:r>
            <a:r>
              <a:rPr lang="en-US" sz="2000" dirty="0" smtClean="0">
                <a:solidFill>
                  <a:schemeClr val="accent2"/>
                </a:solidFill>
              </a:rPr>
              <a:t>.</a:t>
            </a:r>
            <a:endParaRPr lang="en-US" sz="1600" dirty="0">
              <a:solidFill>
                <a:schemeClr val="accent2"/>
              </a:solidFill>
            </a:endParaRPr>
          </a:p>
          <a:p>
            <a:pPr marL="0" indent="0">
              <a:buNone/>
            </a:pPr>
            <a:endParaRPr lang="en-US" sz="2000" dirty="0" smtClean="0">
              <a:solidFill>
                <a:schemeClr val="accent2"/>
              </a:solidFill>
            </a:endParaRPr>
          </a:p>
        </p:txBody>
      </p:sp>
    </p:spTree>
    <p:extLst>
      <p:ext uri="{BB962C8B-B14F-4D97-AF65-F5344CB8AC3E}">
        <p14:creationId xmlns:p14="http://schemas.microsoft.com/office/powerpoint/2010/main" val="2164171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Maskable</a:t>
            </a:r>
            <a:r>
              <a:rPr lang="en-US" b="1" dirty="0"/>
              <a:t> </a:t>
            </a:r>
            <a:r>
              <a:rPr lang="en-US" b="1" dirty="0" err="1"/>
              <a:t>vs</a:t>
            </a:r>
            <a:r>
              <a:rPr lang="en-US" b="1" dirty="0"/>
              <a:t> Non-</a:t>
            </a:r>
            <a:r>
              <a:rPr lang="en-US" b="1" dirty="0" err="1"/>
              <a:t>maskable</a:t>
            </a:r>
            <a:r>
              <a:rPr lang="en-US" b="1" dirty="0"/>
              <a:t> Interrupts</a:t>
            </a:r>
          </a:p>
        </p:txBody>
      </p:sp>
      <p:sp>
        <p:nvSpPr>
          <p:cNvPr id="3" name="Content Placeholder 2"/>
          <p:cNvSpPr>
            <a:spLocks noGrp="1"/>
          </p:cNvSpPr>
          <p:nvPr>
            <p:ph idx="1"/>
          </p:nvPr>
        </p:nvSpPr>
        <p:spPr>
          <a:xfrm>
            <a:off x="348339" y="847679"/>
            <a:ext cx="8500386" cy="5747330"/>
          </a:xfrm>
        </p:spPr>
        <p:txBody>
          <a:bodyPr/>
          <a:lstStyle/>
          <a:p>
            <a:pPr marL="0" indent="0">
              <a:buNone/>
            </a:pPr>
            <a:r>
              <a:rPr lang="en-US" sz="2000" b="1" dirty="0" smtClean="0"/>
              <a:t>Remember the Status Register?</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r>
              <a:rPr lang="en-US" sz="2000" dirty="0" smtClean="0">
                <a:solidFill>
                  <a:schemeClr val="accent2"/>
                </a:solidFill>
              </a:rPr>
              <a:t>GIE:  General Interrupt Enable</a:t>
            </a:r>
          </a:p>
          <a:p>
            <a:pPr>
              <a:buFontTx/>
              <a:buChar char="-"/>
            </a:pPr>
            <a:r>
              <a:rPr lang="en-US" sz="2000" dirty="0" smtClean="0">
                <a:solidFill>
                  <a:schemeClr val="accent2"/>
                </a:solidFill>
              </a:rPr>
              <a:t>Setting this bit Enables </a:t>
            </a:r>
            <a:r>
              <a:rPr lang="en-US" sz="2000" dirty="0" err="1" smtClean="0">
                <a:solidFill>
                  <a:schemeClr val="accent2"/>
                </a:solidFill>
              </a:rPr>
              <a:t>maskable</a:t>
            </a:r>
            <a:r>
              <a:rPr lang="en-US" sz="2000" dirty="0" smtClean="0">
                <a:solidFill>
                  <a:schemeClr val="accent2"/>
                </a:solidFill>
              </a:rPr>
              <a:t> interrupts</a:t>
            </a:r>
          </a:p>
          <a:p>
            <a:pPr>
              <a:buFontTx/>
              <a:buChar char="-"/>
            </a:pPr>
            <a:r>
              <a:rPr lang="en-US" sz="2000" dirty="0" smtClean="0">
                <a:solidFill>
                  <a:schemeClr val="accent2"/>
                </a:solidFill>
              </a:rPr>
              <a:t>How to control in “C”?</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enable_interrupt</a:t>
            </a:r>
            <a:r>
              <a:rPr lang="en-US" sz="1600" b="1" dirty="0" smtClean="0">
                <a:solidFill>
                  <a:srgbClr val="7030A0"/>
                </a:solidFill>
                <a:latin typeface="Courier New" pitchFamily="49" charset="0"/>
                <a:cs typeface="Courier New" pitchFamily="49" charset="0"/>
              </a:rPr>
              <a:t>()</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disable_interrupt</a:t>
            </a:r>
            <a:r>
              <a:rPr lang="en-US" sz="1600" b="1" dirty="0" smtClean="0">
                <a:solidFill>
                  <a:srgbClr val="7030A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 </a:t>
            </a:r>
          </a:p>
          <a:p>
            <a:pPr>
              <a:buFontTx/>
              <a:buChar char="-"/>
            </a:pPr>
            <a:endParaRPr lang="en-US" sz="2000" dirty="0">
              <a:solidFill>
                <a:schemeClr val="accent2"/>
              </a:solidFill>
            </a:endParaRPr>
          </a:p>
          <a:p>
            <a:pPr marL="0" indent="0">
              <a:buNone/>
            </a:pPr>
            <a:endParaRPr lang="en-US" sz="2000" dirty="0" smtClean="0">
              <a:solidFill>
                <a:schemeClr val="accent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060382191"/>
              </p:ext>
            </p:extLst>
          </p:nvPr>
        </p:nvGraphicFramePr>
        <p:xfrm>
          <a:off x="561975" y="1320465"/>
          <a:ext cx="8286752" cy="807120"/>
        </p:xfrm>
        <a:graphic>
          <a:graphicData uri="http://schemas.openxmlformats.org/drawingml/2006/table">
            <a:tbl>
              <a:tblPr/>
              <a:tblGrid>
                <a:gridCol w="517922"/>
                <a:gridCol w="517922"/>
                <a:gridCol w="517922"/>
                <a:gridCol w="517922"/>
                <a:gridCol w="517922"/>
                <a:gridCol w="517922"/>
                <a:gridCol w="517922"/>
                <a:gridCol w="517922"/>
                <a:gridCol w="517922"/>
                <a:gridCol w="517922"/>
                <a:gridCol w="517922"/>
                <a:gridCol w="517922"/>
                <a:gridCol w="517922"/>
                <a:gridCol w="517922"/>
                <a:gridCol w="517922"/>
                <a:gridCol w="517922"/>
              </a:tblGrid>
              <a:tr h="297865">
                <a:tc>
                  <a:txBody>
                    <a:bodyPr/>
                    <a:lstStyle/>
                    <a:p>
                      <a:pPr algn="l" fontAlgn="b"/>
                      <a:r>
                        <a:rPr lang="en-US" sz="1300" b="1" dirty="0">
                          <a:effectLst/>
                        </a:rPr>
                        <a:t>15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9</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8</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7</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6</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9349">
                <a:tc gridSpan="7">
                  <a:txBody>
                    <a:bodyPr/>
                    <a:lstStyle/>
                    <a:p>
                      <a:pPr algn="l" fontAlgn="t"/>
                      <a:r>
                        <a:rPr lang="en-US" sz="1300">
                          <a:effectLst/>
                        </a:rPr>
                        <a:t>Reserved</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300">
                          <a:effectLst/>
                        </a:rPr>
                        <a:t>V</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SCG1</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SCG0</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OSCOFF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CPUOFF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solidFill>
                            <a:srgbClr val="FF0000"/>
                          </a:solidFill>
                          <a:effectLst/>
                        </a:rPr>
                        <a:t>GIE</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N</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Z</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C</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5" name="Rectangle 1"/>
          <p:cNvSpPr>
            <a:spLocks noChangeArrowheads="1"/>
          </p:cNvSpPr>
          <p:nvPr/>
        </p:nvSpPr>
        <p:spPr bwMode="auto">
          <a:xfrm>
            <a:off x="685800" y="333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9199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 Service Routines (ISRs</a:t>
            </a:r>
            <a:r>
              <a:rPr lang="en-US" b="1" dirty="0" smtClean="0"/>
              <a:t>)</a:t>
            </a:r>
            <a:endParaRPr lang="en-US" b="1" dirty="0"/>
          </a:p>
        </p:txBody>
      </p:sp>
      <p:sp>
        <p:nvSpPr>
          <p:cNvPr id="3" name="Content Placeholder 2"/>
          <p:cNvSpPr>
            <a:spLocks noGrp="1"/>
          </p:cNvSpPr>
          <p:nvPr>
            <p:ph idx="1"/>
          </p:nvPr>
        </p:nvSpPr>
        <p:spPr>
          <a:xfrm>
            <a:off x="348339" y="847679"/>
            <a:ext cx="8500386" cy="5747330"/>
          </a:xfrm>
        </p:spPr>
        <p:txBody>
          <a:bodyPr/>
          <a:lstStyle/>
          <a:p>
            <a:pPr marL="57150" indent="0">
              <a:buNone/>
            </a:pPr>
            <a:r>
              <a:rPr lang="en-US" sz="1600" b="1" dirty="0" smtClean="0">
                <a:solidFill>
                  <a:schemeClr val="accent2"/>
                </a:solidFill>
                <a:latin typeface="Courier New" pitchFamily="49" charset="0"/>
                <a:cs typeface="Courier New" pitchFamily="49" charset="0"/>
              </a:rPr>
              <a:t>#</a:t>
            </a:r>
            <a:r>
              <a:rPr lang="en-US" sz="1600" b="1" dirty="0">
                <a:solidFill>
                  <a:schemeClr val="accent2"/>
                </a:solidFill>
                <a:latin typeface="Courier New" pitchFamily="49" charset="0"/>
                <a:cs typeface="Courier New" pitchFamily="49" charset="0"/>
              </a:rPr>
              <a:t>pragma vector=XXXXX_VECTOR</a:t>
            </a:r>
          </a:p>
          <a:p>
            <a:pPr marL="57150" indent="0">
              <a:buNone/>
            </a:pPr>
            <a:r>
              <a:rPr lang="en-US" sz="1600" b="1" dirty="0">
                <a:solidFill>
                  <a:schemeClr val="accent2"/>
                </a:solidFill>
                <a:latin typeface="Courier New" pitchFamily="49" charset="0"/>
                <a:cs typeface="Courier New" pitchFamily="49" charset="0"/>
              </a:rPr>
              <a:t>__interrupt void XXXXX_ISR(void)</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 do some stuff in response to an interrupt</a:t>
            </a:r>
          </a:p>
          <a:p>
            <a:pPr marL="57150" indent="0">
              <a:buNone/>
            </a:pPr>
            <a:r>
              <a:rPr lang="en-US" sz="1600" b="1" dirty="0" smtClean="0">
                <a:solidFill>
                  <a:schemeClr val="accent2"/>
                </a:solidFill>
                <a:latin typeface="Courier New" pitchFamily="49" charset="0"/>
                <a:cs typeface="Courier New" pitchFamily="49" charset="0"/>
              </a:rPr>
              <a:t>}</a:t>
            </a: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#pragma vector=PORT1_VECTOR</a:t>
            </a:r>
          </a:p>
          <a:p>
            <a:pPr marL="57150" indent="0">
              <a:buNone/>
            </a:pPr>
            <a:r>
              <a:rPr lang="en-US" sz="1600" b="1" dirty="0">
                <a:solidFill>
                  <a:schemeClr val="accent2"/>
                </a:solidFill>
                <a:latin typeface="Courier New" pitchFamily="49" charset="0"/>
                <a:cs typeface="Courier New" pitchFamily="49" charset="0"/>
              </a:rPr>
              <a:t>__interrupt void Port_1(void)</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P1IFG &amp;= ~BIT3;                           </a:t>
            </a:r>
            <a:r>
              <a:rPr lang="en-US" sz="1600" b="1" dirty="0">
                <a:solidFill>
                  <a:srgbClr val="00B050"/>
                </a:solidFill>
                <a:latin typeface="Courier New" pitchFamily="49" charset="0"/>
                <a:cs typeface="Courier New" pitchFamily="49" charset="0"/>
              </a:rPr>
              <a:t>// P1.3 IFG cleared</a:t>
            </a:r>
          </a:p>
          <a:p>
            <a:pPr marL="57150" indent="0">
              <a:buNone/>
            </a:pPr>
            <a:r>
              <a:rPr lang="en-US" sz="1600" b="1" dirty="0">
                <a:solidFill>
                  <a:schemeClr val="accent2"/>
                </a:solidFill>
                <a:latin typeface="Courier New" pitchFamily="49" charset="0"/>
                <a:cs typeface="Courier New" pitchFamily="49" charset="0"/>
              </a:rPr>
              <a:t>  P1OUT ^= BIT0;                            </a:t>
            </a:r>
            <a:r>
              <a:rPr lang="en-US" sz="1600" b="1" dirty="0">
                <a:solidFill>
                  <a:srgbClr val="00B050"/>
                </a:solidFill>
                <a:latin typeface="Courier New" pitchFamily="49" charset="0"/>
                <a:cs typeface="Courier New" pitchFamily="49" charset="0"/>
              </a:rPr>
              <a:t>// P1.0 = toggle</a:t>
            </a:r>
          </a:p>
          <a:p>
            <a:pPr marL="57150" indent="0">
              <a:buNone/>
            </a:pPr>
            <a:r>
              <a:rPr lang="en-US" sz="1600" b="1" dirty="0">
                <a:solidFill>
                  <a:schemeClr val="accent2"/>
                </a:solidFill>
                <a:latin typeface="Courier New" pitchFamily="49" charset="0"/>
                <a:cs typeface="Courier New" pitchFamily="49" charset="0"/>
              </a:rPr>
              <a:t>}</a:t>
            </a:r>
          </a:p>
          <a:p>
            <a:pPr marL="0" indent="0">
              <a:buNone/>
            </a:pPr>
            <a:endParaRPr lang="en-US" sz="2000" dirty="0" smtClean="0">
              <a:solidFill>
                <a:srgbClr val="FF0000"/>
              </a:solidFill>
            </a:endParaRPr>
          </a:p>
          <a:p>
            <a:pPr marL="0" indent="0">
              <a:buNone/>
            </a:pPr>
            <a:r>
              <a:rPr lang="en-US" sz="2000" dirty="0" smtClean="0">
                <a:solidFill>
                  <a:srgbClr val="FF0000"/>
                </a:solidFill>
              </a:rPr>
              <a:t>What if we didn’t clear P1IFG?</a:t>
            </a:r>
          </a:p>
          <a:p>
            <a:pPr marL="0" indent="0">
              <a:buNone/>
            </a:pPr>
            <a:endParaRPr lang="en-US" sz="2000" dirty="0" smtClean="0">
              <a:solidFill>
                <a:srgbClr val="FF0000"/>
              </a:solidFill>
            </a:endParaRPr>
          </a:p>
          <a:p>
            <a:pPr marL="0" indent="0">
              <a:buNone/>
            </a:pPr>
            <a:r>
              <a:rPr lang="en-US" sz="2000" dirty="0" smtClean="0">
                <a:solidFill>
                  <a:srgbClr val="FF0000"/>
                </a:solidFill>
              </a:rPr>
              <a:t>Caution:  Spend as little time as possible inside an ISR!</a:t>
            </a:r>
            <a:endParaRPr lang="en-US" sz="2000" dirty="0">
              <a:solidFill>
                <a:srgbClr val="FF0000"/>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2186781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a:t>
            </a:r>
            <a:r>
              <a:rPr lang="en-US" b="1" dirty="0" smtClean="0"/>
              <a:t>Interrupts: </a:t>
            </a:r>
            <a:r>
              <a:rPr lang="en-US" b="1" dirty="0"/>
              <a:t>Programmer's </a:t>
            </a:r>
            <a:r>
              <a:rPr lang="en-US" b="1" dirty="0" smtClean="0"/>
              <a:t>Job</a:t>
            </a:r>
            <a:endParaRPr lang="en-US" b="1" dirty="0"/>
          </a:p>
        </p:txBody>
      </p:sp>
      <p:sp>
        <p:nvSpPr>
          <p:cNvPr id="3" name="Content Placeholder 2"/>
          <p:cNvSpPr>
            <a:spLocks noGrp="1"/>
          </p:cNvSpPr>
          <p:nvPr>
            <p:ph idx="1"/>
          </p:nvPr>
        </p:nvSpPr>
        <p:spPr>
          <a:xfrm>
            <a:off x="310239" y="666704"/>
            <a:ext cx="8500386" cy="5747330"/>
          </a:xfrm>
        </p:spPr>
        <p:txBody>
          <a:bodyPr/>
          <a:lstStyle/>
          <a:p>
            <a:r>
              <a:rPr lang="en-US" sz="2000" dirty="0"/>
              <a:t>Initialize</a:t>
            </a:r>
          </a:p>
          <a:p>
            <a:pPr lvl="1"/>
            <a:r>
              <a:rPr lang="en-US" sz="2000" dirty="0">
                <a:solidFill>
                  <a:schemeClr val="accent2"/>
                </a:solidFill>
              </a:rPr>
              <a:t>Configure subsystem</a:t>
            </a:r>
          </a:p>
          <a:p>
            <a:pPr lvl="2"/>
            <a:r>
              <a:rPr lang="en-US" sz="2000" dirty="0"/>
              <a:t>Set parameters to generate the interrupt you're interested in</a:t>
            </a:r>
          </a:p>
          <a:p>
            <a:pPr lvl="1"/>
            <a:r>
              <a:rPr lang="en-US" sz="2000" dirty="0">
                <a:solidFill>
                  <a:schemeClr val="accent2"/>
                </a:solidFill>
              </a:rPr>
              <a:t>Clear interrupt flag</a:t>
            </a:r>
          </a:p>
          <a:p>
            <a:pPr lvl="2"/>
            <a:r>
              <a:rPr lang="en-US" sz="2000" dirty="0"/>
              <a:t>Clear the flag for the interrupt you're interested in</a:t>
            </a:r>
          </a:p>
          <a:p>
            <a:pPr lvl="2"/>
            <a:r>
              <a:rPr lang="en-US" sz="2000" dirty="0"/>
              <a:t>Make sure an interrupt isn't generated immediately once you enable it</a:t>
            </a:r>
          </a:p>
          <a:p>
            <a:pPr lvl="1"/>
            <a:r>
              <a:rPr lang="en-US" sz="2000" dirty="0">
                <a:solidFill>
                  <a:schemeClr val="accent2"/>
                </a:solidFill>
              </a:rPr>
              <a:t>Turn on local switch</a:t>
            </a:r>
          </a:p>
          <a:p>
            <a:pPr lvl="2"/>
            <a:r>
              <a:rPr lang="en-US" sz="2000" dirty="0"/>
              <a:t>Set the interrupt enable bit for the interrupt you're interested in</a:t>
            </a:r>
          </a:p>
          <a:p>
            <a:pPr lvl="1"/>
            <a:r>
              <a:rPr lang="en-US" sz="2000" dirty="0">
                <a:solidFill>
                  <a:schemeClr val="accent2"/>
                </a:solidFill>
              </a:rPr>
              <a:t>Turn on global switch</a:t>
            </a:r>
          </a:p>
          <a:p>
            <a:pPr lvl="2"/>
            <a:r>
              <a:rPr lang="en-US" sz="2000" dirty="0"/>
              <a:t>Set the GIE bit in the SR</a:t>
            </a:r>
          </a:p>
          <a:p>
            <a:r>
              <a:rPr lang="en-US" sz="2000" dirty="0"/>
              <a:t>Write ISR</a:t>
            </a:r>
          </a:p>
          <a:p>
            <a:pPr lvl="1"/>
            <a:r>
              <a:rPr lang="en-US" sz="2000" dirty="0">
                <a:solidFill>
                  <a:schemeClr val="accent2"/>
                </a:solidFill>
              </a:rPr>
              <a:t>Include #pragma vector statement and subroutine itself</a:t>
            </a:r>
          </a:p>
          <a:p>
            <a:pPr lvl="2"/>
            <a:r>
              <a:rPr lang="en-US" sz="2000" dirty="0"/>
              <a:t>#pragma vector loads address into interrupt vector table</a:t>
            </a:r>
          </a:p>
          <a:p>
            <a:pPr lvl="1"/>
            <a:r>
              <a:rPr lang="en-US" sz="2000" dirty="0">
                <a:solidFill>
                  <a:schemeClr val="accent2"/>
                </a:solidFill>
              </a:rPr>
              <a:t>Clear interrupt flag</a:t>
            </a:r>
          </a:p>
          <a:p>
            <a:pPr lvl="1"/>
            <a:r>
              <a:rPr lang="en-US" sz="2000" dirty="0">
                <a:solidFill>
                  <a:schemeClr val="accent2"/>
                </a:solidFill>
              </a:rPr>
              <a:t>Accomplish task</a:t>
            </a:r>
          </a:p>
          <a:p>
            <a:r>
              <a:rPr lang="en-US" sz="2000" dirty="0"/>
              <a:t>Give interrupt opportunity to occur</a:t>
            </a:r>
          </a:p>
          <a:p>
            <a:pPr lvl="1"/>
            <a:r>
              <a:rPr lang="en-US" sz="2000" dirty="0"/>
              <a:t>It might take some time</a:t>
            </a:r>
            <a:r>
              <a:rPr lang="en-US" sz="2000" dirty="0" smtClean="0"/>
              <a:t>!</a:t>
            </a:r>
            <a:endParaRPr lang="en-US" sz="2000" dirty="0"/>
          </a:p>
        </p:txBody>
      </p:sp>
    </p:spTree>
    <p:extLst>
      <p:ext uri="{BB962C8B-B14F-4D97-AF65-F5344CB8AC3E}">
        <p14:creationId xmlns:p14="http://schemas.microsoft.com/office/powerpoint/2010/main" val="3608971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P1 Interrupt</a:t>
            </a:r>
            <a:endParaRPr lang="en-US" b="1" dirty="0"/>
          </a:p>
        </p:txBody>
      </p:sp>
      <p:sp>
        <p:nvSpPr>
          <p:cNvPr id="3" name="Content Placeholder 2"/>
          <p:cNvSpPr>
            <a:spLocks noGrp="1"/>
          </p:cNvSpPr>
          <p:nvPr>
            <p:ph idx="1"/>
          </p:nvPr>
        </p:nvSpPr>
        <p:spPr>
          <a:xfrm>
            <a:off x="310239" y="666704"/>
            <a:ext cx="8500386" cy="5747330"/>
          </a:xfrm>
        </p:spPr>
        <p:txBody>
          <a:bodyPr/>
          <a:lstStyle/>
          <a:p>
            <a:r>
              <a:rPr lang="en-US" sz="2000" dirty="0"/>
              <a:t>Go to </a:t>
            </a:r>
            <a:r>
              <a:rPr lang="en-US" sz="2000" dirty="0" err="1"/>
              <a:t>pp</a:t>
            </a:r>
            <a:r>
              <a:rPr lang="en-US" sz="2000" dirty="0"/>
              <a:t> 331 of Family Users Guide.</a:t>
            </a:r>
          </a:p>
          <a:p>
            <a:r>
              <a:rPr lang="en-US" sz="2000" dirty="0">
                <a:solidFill>
                  <a:schemeClr val="accent2"/>
                </a:solidFill>
              </a:rPr>
              <a:t>P1IFG</a:t>
            </a:r>
          </a:p>
          <a:p>
            <a:pPr lvl="1"/>
            <a:r>
              <a:rPr lang="en-US" sz="2000" dirty="0"/>
              <a:t>Contains flags for each pin specifying whether or not an interrupt has occurred</a:t>
            </a:r>
          </a:p>
          <a:p>
            <a:r>
              <a:rPr lang="en-US" sz="2000" dirty="0">
                <a:solidFill>
                  <a:schemeClr val="accent2"/>
                </a:solidFill>
              </a:rPr>
              <a:t>P1IES</a:t>
            </a:r>
          </a:p>
          <a:p>
            <a:pPr lvl="1"/>
            <a:r>
              <a:rPr lang="en-US" sz="2000" dirty="0"/>
              <a:t>Selects the edge to trigger on</a:t>
            </a:r>
          </a:p>
          <a:p>
            <a:pPr lvl="2"/>
            <a:r>
              <a:rPr lang="en-US" sz="2000" dirty="0"/>
              <a:t>0 - low-to-high transition</a:t>
            </a:r>
          </a:p>
          <a:p>
            <a:pPr lvl="2"/>
            <a:r>
              <a:rPr lang="en-US" sz="2000" dirty="0"/>
              <a:t>1 - high-to-low transition</a:t>
            </a:r>
          </a:p>
          <a:p>
            <a:r>
              <a:rPr lang="en-US" sz="2000" dirty="0">
                <a:solidFill>
                  <a:schemeClr val="accent2"/>
                </a:solidFill>
              </a:rPr>
              <a:t>P1IE</a:t>
            </a:r>
          </a:p>
          <a:p>
            <a:pPr lvl="1"/>
            <a:r>
              <a:rPr lang="en-US" sz="2000" dirty="0"/>
              <a:t>Enables / disables the associated interrupt</a:t>
            </a:r>
          </a:p>
          <a:p>
            <a:pPr lvl="2"/>
            <a:r>
              <a:rPr lang="en-US" sz="2000" dirty="0"/>
              <a:t>0 - disabled</a:t>
            </a:r>
          </a:p>
          <a:p>
            <a:pPr lvl="2"/>
            <a:r>
              <a:rPr lang="en-US" sz="2000" dirty="0"/>
              <a:t>1 - enabled</a:t>
            </a:r>
          </a:p>
        </p:txBody>
      </p:sp>
    </p:spTree>
    <p:extLst>
      <p:ext uri="{BB962C8B-B14F-4D97-AF65-F5344CB8AC3E}">
        <p14:creationId xmlns:p14="http://schemas.microsoft.com/office/powerpoint/2010/main" val="2684983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Push Button Interrupt</a:t>
            </a:r>
            <a:endParaRPr lang="en-US" b="1" dirty="0"/>
          </a:p>
        </p:txBody>
      </p:sp>
      <p:sp>
        <p:nvSpPr>
          <p:cNvPr id="3" name="Content Placeholder 2"/>
          <p:cNvSpPr>
            <a:spLocks noGrp="1"/>
          </p:cNvSpPr>
          <p:nvPr>
            <p:ph idx="1"/>
          </p:nvPr>
        </p:nvSpPr>
        <p:spPr>
          <a:xfrm>
            <a:off x="272139" y="609554"/>
            <a:ext cx="8557536" cy="5747330"/>
          </a:xfrm>
        </p:spPr>
        <p:txBody>
          <a:bodyPr/>
          <a:lstStyle/>
          <a:p>
            <a:pPr marL="57150" indent="0">
              <a:buNone/>
            </a:pPr>
            <a:r>
              <a:rPr lang="en-US" sz="1400" b="1" dirty="0" smtClean="0">
                <a:solidFill>
                  <a:schemeClr val="accent2"/>
                </a:solidFill>
                <a:latin typeface="Courier New" pitchFamily="49" charset="0"/>
                <a:cs typeface="Courier New" pitchFamily="49" charset="0"/>
              </a:rPr>
              <a:t>char </a:t>
            </a:r>
            <a:r>
              <a:rPr lang="en-US" sz="1400" b="1" dirty="0" err="1">
                <a:solidFill>
                  <a:schemeClr val="accent2"/>
                </a:solidFill>
                <a:latin typeface="Courier New" pitchFamily="49" charset="0"/>
                <a:cs typeface="Courier New" pitchFamily="49" charset="0"/>
              </a:rPr>
              <a:t>interruptFlag</a:t>
            </a:r>
            <a:r>
              <a:rPr lang="en-US" sz="1400" b="1" dirty="0">
                <a:solidFill>
                  <a:schemeClr val="accent2"/>
                </a:solidFill>
                <a:latin typeface="Courier New" pitchFamily="49" charset="0"/>
                <a:cs typeface="Courier New" pitchFamily="49" charset="0"/>
              </a:rPr>
              <a:t> = 0</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global variable?  Bad or good?</a:t>
            </a:r>
            <a:endParaRPr lang="en-US" sz="1400" b="1" dirty="0">
              <a:solidFill>
                <a:srgbClr val="00B050"/>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void main(void) {</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WDTCTL = WDTPW|WDTHOLD;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a:t>
            </a:r>
            <a:r>
              <a:rPr lang="en-US" sz="1400" b="1" dirty="0" smtClean="0">
                <a:solidFill>
                  <a:srgbClr val="00B050"/>
                </a:solidFill>
                <a:latin typeface="Courier New" pitchFamily="49" charset="0"/>
                <a:cs typeface="Courier New" pitchFamily="49" charset="0"/>
              </a:rPr>
              <a:t>timer</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 BIT0|BIT6;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a:t>
            </a:r>
            <a:r>
              <a:rPr lang="en-US" sz="1400" b="1" dirty="0" smtClean="0">
                <a:solidFill>
                  <a:srgbClr val="00B050"/>
                </a:solidFill>
                <a:latin typeface="Courier New" pitchFamily="49" charset="0"/>
                <a:cs typeface="Courier New" pitchFamily="49" charset="0"/>
              </a:rPr>
              <a:t>output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 to </a:t>
            </a:r>
            <a:r>
              <a:rPr lang="en-US" sz="1400" b="1" dirty="0" smtClean="0">
                <a:solidFill>
                  <a:srgbClr val="00B050"/>
                </a:solidFill>
                <a:latin typeface="Courier New" pitchFamily="49" charset="0"/>
                <a:cs typeface="Courier New" pitchFamily="49" charset="0"/>
              </a:rPr>
              <a:t>input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P1REN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internal pull-up/pull-down network</a:t>
            </a:r>
          </a:p>
          <a:p>
            <a:pPr marL="57150" indent="0">
              <a:buNone/>
            </a:pPr>
            <a:r>
              <a:rPr lang="en-US" sz="1400" b="1" dirty="0">
                <a:solidFill>
                  <a:schemeClr val="accent2"/>
                </a:solidFill>
                <a:latin typeface="Courier New" pitchFamily="49" charset="0"/>
                <a:cs typeface="Courier New" pitchFamily="49" charset="0"/>
              </a:rPr>
              <a:t>    P1OUT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a:t>
            </a:r>
            <a:r>
              <a:rPr lang="en-US" sz="1400" b="1" dirty="0" smtClean="0">
                <a:solidFill>
                  <a:srgbClr val="00B050"/>
                </a:solidFill>
                <a:latin typeface="Courier New" pitchFamily="49" charset="0"/>
                <a:cs typeface="Courier New" pitchFamily="49" charset="0"/>
              </a:rPr>
              <a:t>pull-up</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P1IES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interrupt to sense falling </a:t>
            </a:r>
            <a:r>
              <a:rPr lang="en-US" sz="1400" b="1" dirty="0" smtClean="0">
                <a:solidFill>
                  <a:srgbClr val="00B050"/>
                </a:solidFill>
                <a:latin typeface="Courier New" pitchFamily="49" charset="0"/>
                <a:cs typeface="Courier New" pitchFamily="49" charset="0"/>
              </a:rPr>
              <a:t>edges</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P1IFG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a:t>
            </a:r>
            <a:r>
              <a:rPr lang="en-US" sz="1400" b="1" dirty="0" smtClean="0">
                <a:solidFill>
                  <a:srgbClr val="00B050"/>
                </a:solidFill>
                <a:latin typeface="Courier New" pitchFamily="49" charset="0"/>
                <a:cs typeface="Courier New" pitchFamily="49" charset="0"/>
              </a:rPr>
              <a:t>flag</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 |= BIT3</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 for </a:t>
            </a:r>
            <a:r>
              <a:rPr lang="en-US" sz="1400" b="1" dirty="0" smtClean="0">
                <a:solidFill>
                  <a:srgbClr val="00B050"/>
                </a:solidFill>
                <a:latin typeface="Courier New" pitchFamily="49" charset="0"/>
                <a:cs typeface="Courier New" pitchFamily="49" charset="0"/>
              </a:rPr>
              <a:t>P1.3</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__</a:t>
            </a:r>
            <a:r>
              <a:rPr lang="en-US" sz="1400" b="1" dirty="0" err="1">
                <a:solidFill>
                  <a:schemeClr val="accent2"/>
                </a:solidFill>
                <a:latin typeface="Courier New" pitchFamily="49" charset="0"/>
                <a:cs typeface="Courier New" pitchFamily="49" charset="0"/>
              </a:rPr>
              <a:t>enable_interrupt</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main program loop</a:t>
            </a:r>
          </a:p>
          <a:p>
            <a:pPr marL="57150" indent="0">
              <a:buNone/>
            </a:pPr>
            <a:r>
              <a:rPr lang="en-US" sz="1400" b="1" dirty="0">
                <a:solidFill>
                  <a:schemeClr val="accent2"/>
                </a:solidFill>
                <a:latin typeface="Courier New" pitchFamily="49" charset="0"/>
                <a:cs typeface="Courier New" pitchFamily="49" charset="0"/>
              </a:rPr>
              <a:t>    while (1) {</a:t>
            </a: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if (</a:t>
            </a:r>
            <a:r>
              <a:rPr lang="en-US" sz="1400" b="1" dirty="0" err="1">
                <a:solidFill>
                  <a:srgbClr val="00B050"/>
                </a:solidFill>
                <a:latin typeface="Courier New" pitchFamily="49" charset="0"/>
                <a:cs typeface="Courier New" pitchFamily="49" charset="0"/>
              </a:rPr>
              <a:t>interruptFlag</a:t>
            </a:r>
            <a:r>
              <a:rPr lang="en-US" sz="1400" b="1" dirty="0" smtClean="0">
                <a:solidFill>
                  <a:srgbClr val="00B050"/>
                </a:solidFill>
                <a:latin typeface="Courier New" pitchFamily="49" charset="0"/>
                <a:cs typeface="Courier New" pitchFamily="49" charset="0"/>
              </a:rPr>
              <a:t>)    // </a:t>
            </a:r>
            <a:r>
              <a:rPr lang="en-US" sz="1400" b="1" dirty="0">
                <a:solidFill>
                  <a:srgbClr val="00B050"/>
                </a:solidFill>
                <a:latin typeface="Courier New" pitchFamily="49" charset="0"/>
                <a:cs typeface="Courier New" pitchFamily="49" charset="0"/>
              </a:rPr>
              <a:t>respond</a:t>
            </a: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a:t>
            </a: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#pragma vector=PORT1_VECTOR</a:t>
            </a:r>
          </a:p>
          <a:p>
            <a:pPr marL="57150" indent="0">
              <a:buNone/>
            </a:pPr>
            <a:r>
              <a:rPr lang="en-US" sz="1400" b="1" dirty="0">
                <a:solidFill>
                  <a:schemeClr val="accent2"/>
                </a:solidFill>
                <a:latin typeface="Courier New" pitchFamily="49" charset="0"/>
                <a:cs typeface="Courier New" pitchFamily="49" charset="0"/>
              </a:rPr>
              <a:t>__interrupt void Port_1_ISR(void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P1IFG </a:t>
            </a:r>
            <a:r>
              <a:rPr lang="en-US" sz="1600" b="1" dirty="0">
                <a:solidFill>
                  <a:schemeClr val="accent2"/>
                </a:solidFill>
                <a:latin typeface="Courier New" pitchFamily="49" charset="0"/>
                <a:cs typeface="Courier New" pitchFamily="49" charset="0"/>
              </a:rPr>
              <a:t>&amp;= ~BIT3;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flag</a:t>
            </a:r>
          </a:p>
          <a:p>
            <a:pPr marL="57150" indent="0">
              <a:buNone/>
            </a:pPr>
            <a:r>
              <a:rPr lang="en-US" sz="1600" b="1" dirty="0">
                <a:solidFill>
                  <a:schemeClr val="accent2"/>
                </a:solidFill>
                <a:latin typeface="Courier New" pitchFamily="49" charset="0"/>
                <a:cs typeface="Courier New" pitchFamily="49" charset="0"/>
              </a:rPr>
              <a:t>    P1OUT ^= BIT0|BIT6;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toggle LEDs</a:t>
            </a:r>
          </a:p>
          <a:p>
            <a:pPr marL="57150" indent="0">
              <a:buNone/>
            </a:pP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interruptFlag</a:t>
            </a:r>
            <a:r>
              <a:rPr lang="en-US" sz="1600" b="1" dirty="0">
                <a:solidFill>
                  <a:schemeClr val="accent2"/>
                </a:solidFill>
                <a:latin typeface="Courier New" pitchFamily="49" charset="0"/>
                <a:cs typeface="Courier New" pitchFamily="49" charset="0"/>
              </a:rPr>
              <a:t> = 1</a:t>
            </a:r>
            <a:r>
              <a:rPr lang="en-US" sz="1600" b="1" dirty="0" smtClean="0">
                <a:solidFill>
                  <a:schemeClr val="accent2"/>
                </a:solidFill>
                <a:latin typeface="Courier New" pitchFamily="49" charset="0"/>
                <a:cs typeface="Courier New" pitchFamily="49" charset="0"/>
              </a:rPr>
              <a:t>;  </a:t>
            </a:r>
          </a:p>
          <a:p>
            <a:pPr marL="57150" indent="0">
              <a:buNone/>
            </a:pPr>
            <a:r>
              <a:rPr lang="en-US" sz="1600" b="1" dirty="0" smtClean="0">
                <a:solidFill>
                  <a:schemeClr val="accent2"/>
                </a:solidFill>
                <a:latin typeface="Courier New" pitchFamily="49" charset="0"/>
                <a:cs typeface="Courier New" pitchFamily="49" charset="0"/>
              </a:rPr>
              <a:t>}</a:t>
            </a: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668065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Push </a:t>
            </a:r>
            <a:r>
              <a:rPr lang="en-US" b="1" dirty="0"/>
              <a:t>Button </a:t>
            </a:r>
            <a:r>
              <a:rPr lang="en-US" b="1" dirty="0" smtClean="0"/>
              <a:t>Interrupts</a:t>
            </a:r>
            <a:endParaRPr lang="en-US" b="1" dirty="0"/>
          </a:p>
        </p:txBody>
      </p:sp>
      <p:sp>
        <p:nvSpPr>
          <p:cNvPr id="5" name="Content Placeholder 2"/>
          <p:cNvSpPr>
            <a:spLocks noGrp="1"/>
          </p:cNvSpPr>
          <p:nvPr>
            <p:ph idx="1"/>
          </p:nvPr>
        </p:nvSpPr>
        <p:spPr>
          <a:xfrm>
            <a:off x="65118" y="757317"/>
            <a:ext cx="4618822" cy="5747330"/>
          </a:xfrm>
          <a:ln>
            <a:solidFill>
              <a:schemeClr val="tx1"/>
            </a:solidFill>
          </a:ln>
        </p:spPr>
        <p:txBody>
          <a:bodyPr/>
          <a:lstStyle/>
          <a:p>
            <a:pPr marL="0" indent="0">
              <a:buNone/>
            </a:pPr>
            <a:r>
              <a:rPr lang="en-US" sz="1400" b="1" dirty="0" smtClean="0">
                <a:solidFill>
                  <a:schemeClr val="accent2"/>
                </a:solidFill>
                <a:latin typeface="Courier New" pitchFamily="49" charset="0"/>
                <a:cs typeface="Courier New" pitchFamily="49" charset="0"/>
              </a:rPr>
              <a:t>int </a:t>
            </a:r>
            <a:r>
              <a:rPr lang="en-US" sz="1400" b="1" dirty="0">
                <a:solidFill>
                  <a:schemeClr val="accent2"/>
                </a:solidFill>
                <a:latin typeface="Courier New" pitchFamily="49" charset="0"/>
                <a:cs typeface="Courier New" pitchFamily="49" charset="0"/>
              </a:rPr>
              <a:t>main(void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WDTCTL = WDTPW|WDTHOLD;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timer</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P1DIR |= BIT0|BIT6;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output</a:t>
            </a:r>
          </a:p>
          <a:p>
            <a:pPr marL="0" indent="0">
              <a:buNone/>
            </a:pPr>
            <a:r>
              <a:rPr lang="en-US" sz="1400" b="1" dirty="0">
                <a:solidFill>
                  <a:schemeClr val="accent2"/>
                </a:solidFill>
                <a:latin typeface="Courier New" pitchFamily="49" charset="0"/>
                <a:cs typeface="Courier New" pitchFamily="49" charset="0"/>
              </a:rPr>
              <a:t>    P1DIR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buttons to input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P1IE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interrupts</a:t>
            </a:r>
          </a:p>
          <a:p>
            <a:pPr marL="0" indent="0">
              <a:buNone/>
            </a:pPr>
            <a:r>
              <a:rPr lang="en-US" sz="1400" b="1" dirty="0">
                <a:solidFill>
                  <a:schemeClr val="accent2"/>
                </a:solidFill>
                <a:latin typeface="Courier New" pitchFamily="49" charset="0"/>
                <a:cs typeface="Courier New" pitchFamily="49" charset="0"/>
              </a:rPr>
              <a:t>    P1IES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err="1" smtClean="0">
                <a:solidFill>
                  <a:srgbClr val="00B050"/>
                </a:solidFill>
                <a:latin typeface="Courier New" pitchFamily="49" charset="0"/>
                <a:cs typeface="Courier New" pitchFamily="49" charset="0"/>
              </a:rPr>
              <a:t>config</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interrupt </a:t>
            </a:r>
            <a:r>
              <a:rPr lang="en-US" sz="1400" b="1" dirty="0" smtClean="0">
                <a:solidFill>
                  <a:srgbClr val="00B050"/>
                </a:solidFill>
                <a:latin typeface="Courier New" pitchFamily="49" charset="0"/>
                <a:cs typeface="Courier New" pitchFamily="49" charset="0"/>
              </a:rPr>
              <a:t>for falling </a:t>
            </a:r>
            <a:r>
              <a:rPr lang="en-US" sz="1400" b="1" dirty="0">
                <a:solidFill>
                  <a:srgbClr val="00B050"/>
                </a:solidFill>
                <a:latin typeface="Courier New" pitchFamily="49" charset="0"/>
                <a:cs typeface="Courier New" pitchFamily="49" charset="0"/>
              </a:rPr>
              <a:t>edges</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P1REN |= BIT1|BIT2|BIT3;                   </a:t>
            </a:r>
            <a:r>
              <a:rPr lang="en-US" sz="1400" b="1" dirty="0" smtClean="0">
                <a:solidFill>
                  <a:schemeClr val="accent2"/>
                </a:solidFill>
                <a:latin typeface="Courier New" pitchFamily="49" charset="0"/>
                <a:cs typeface="Courier New" pitchFamily="49" charset="0"/>
              </a:rPr>
              <a:t>  </a:t>
            </a: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a:t>
            </a:r>
            <a:r>
              <a:rPr lang="en-US" sz="1400" b="1" dirty="0" smtClean="0">
                <a:solidFill>
                  <a:srgbClr val="00B050"/>
                </a:solidFill>
                <a:latin typeface="Courier New" pitchFamily="49" charset="0"/>
                <a:cs typeface="Courier New" pitchFamily="49" charset="0"/>
              </a:rPr>
              <a:t>pull-up/pull-down </a:t>
            </a:r>
            <a:r>
              <a:rPr lang="en-US" sz="1400" b="1" dirty="0">
                <a:solidFill>
                  <a:srgbClr val="00B050"/>
                </a:solidFill>
                <a:latin typeface="Courier New" pitchFamily="49" charset="0"/>
                <a:cs typeface="Courier New" pitchFamily="49" charset="0"/>
              </a:rPr>
              <a:t>network</a:t>
            </a:r>
          </a:p>
          <a:p>
            <a:pPr marL="0" indent="0">
              <a:buNone/>
            </a:pPr>
            <a:r>
              <a:rPr lang="en-US" sz="1400" b="1" dirty="0">
                <a:solidFill>
                  <a:schemeClr val="accent2"/>
                </a:solidFill>
                <a:latin typeface="Courier New" pitchFamily="49" charset="0"/>
                <a:cs typeface="Courier New" pitchFamily="49" charset="0"/>
              </a:rPr>
              <a:t>    P1OUT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pull-up</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P1IFG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flags</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__</a:t>
            </a:r>
            <a:r>
              <a:rPr lang="en-US" sz="1400" b="1" dirty="0" err="1">
                <a:solidFill>
                  <a:schemeClr val="accent2"/>
                </a:solidFill>
                <a:latin typeface="Courier New" pitchFamily="49" charset="0"/>
                <a:cs typeface="Courier New" pitchFamily="49" charset="0"/>
              </a:rPr>
              <a:t>enable_interrupt</a:t>
            </a:r>
            <a:r>
              <a:rPr lang="en-US" sz="1400" b="1" dirty="0">
                <a:solidFill>
                  <a:schemeClr val="accent2"/>
                </a:solidFill>
                <a:latin typeface="Courier New" pitchFamily="49" charset="0"/>
                <a:cs typeface="Courier New" pitchFamily="49" charset="0"/>
              </a:rPr>
              <a: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while (1) {}</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return 0;</a:t>
            </a:r>
          </a:p>
          <a:p>
            <a:pPr marL="0" indent="0">
              <a:buNone/>
            </a:pPr>
            <a:r>
              <a:rPr lang="en-US" sz="1400" b="1" dirty="0">
                <a:solidFill>
                  <a:schemeClr val="accent2"/>
                </a:solidFill>
                <a:latin typeface="Courier New" pitchFamily="49" charset="0"/>
                <a:cs typeface="Courier New" pitchFamily="49" charset="0"/>
              </a:rPr>
              <a:t>}</a:t>
            </a:r>
          </a:p>
          <a:p>
            <a:pPr marL="0" indent="0">
              <a:buNone/>
            </a:pPr>
            <a:endParaRPr lang="en-US" sz="1400" b="1" dirty="0" smtClean="0">
              <a:solidFill>
                <a:schemeClr val="accent2"/>
              </a:solidFill>
              <a:latin typeface="Courier New" pitchFamily="49" charset="0"/>
              <a:cs typeface="Courier New" pitchFamily="49" charset="0"/>
            </a:endParaRPr>
          </a:p>
        </p:txBody>
      </p:sp>
      <p:sp>
        <p:nvSpPr>
          <p:cNvPr id="6" name="Content Placeholder 2"/>
          <p:cNvSpPr txBox="1">
            <a:spLocks/>
          </p:cNvSpPr>
          <p:nvPr/>
        </p:nvSpPr>
        <p:spPr bwMode="auto">
          <a:xfrm>
            <a:off x="4683940" y="757317"/>
            <a:ext cx="4434054" cy="574733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400" b="1" kern="0" dirty="0" smtClean="0">
                <a:solidFill>
                  <a:schemeClr val="accent2"/>
                </a:solidFill>
                <a:latin typeface="Courier New" pitchFamily="49" charset="0"/>
                <a:cs typeface="Courier New" pitchFamily="49" charset="0"/>
              </a:rPr>
              <a:t>#</a:t>
            </a:r>
            <a:r>
              <a:rPr lang="en-US" sz="1400" b="1" kern="0" dirty="0">
                <a:solidFill>
                  <a:schemeClr val="accent2"/>
                </a:solidFill>
                <a:latin typeface="Courier New" pitchFamily="49" charset="0"/>
                <a:cs typeface="Courier New" pitchFamily="49" charset="0"/>
              </a:rPr>
              <a:t>pragma vector=PORT1_VECTOR</a:t>
            </a:r>
          </a:p>
          <a:p>
            <a:pPr marL="0" indent="0">
              <a:buFontTx/>
              <a:buNone/>
            </a:pPr>
            <a:r>
              <a:rPr lang="en-US" sz="1400" b="1" kern="0" dirty="0">
                <a:solidFill>
                  <a:schemeClr val="accent2"/>
                </a:solidFill>
                <a:latin typeface="Courier New" pitchFamily="49" charset="0"/>
                <a:cs typeface="Courier New" pitchFamily="49" charset="0"/>
              </a:rPr>
              <a:t>__interrupt void Port_1_ISR(void</a:t>
            </a:r>
            <a:r>
              <a:rPr lang="en-US" sz="1400" b="1" kern="0" dirty="0" smtClean="0">
                <a:solidFill>
                  <a:schemeClr val="accent2"/>
                </a:solidFill>
                <a:latin typeface="Courier New" pitchFamily="49" charset="0"/>
                <a:cs typeface="Courier New" pitchFamily="49" charset="0"/>
              </a:rPr>
              <a:t>) {</a:t>
            </a:r>
            <a:endParaRPr lang="en-US" sz="1400" b="1" kern="0" dirty="0">
              <a:solidFill>
                <a:schemeClr val="accent2"/>
              </a:solidFill>
              <a:latin typeface="Courier New" pitchFamily="49" charset="0"/>
              <a:cs typeface="Courier New" pitchFamily="49" charset="0"/>
            </a:endParaRPr>
          </a:p>
          <a:p>
            <a:pPr marL="0" indent="0">
              <a:buFontTx/>
              <a:buNone/>
            </a:pPr>
            <a:r>
              <a:rPr lang="en-US" sz="1400" b="1" kern="0" dirty="0">
                <a:solidFill>
                  <a:schemeClr val="accent2"/>
                </a:solidFill>
                <a:latin typeface="Courier New" pitchFamily="49" charset="0"/>
                <a:cs typeface="Courier New" pitchFamily="49" charset="0"/>
              </a:rPr>
              <a:t>    if (P1IFG &amp; BIT1)</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        P1IFG &amp;= ~BIT1;  </a:t>
            </a:r>
            <a:r>
              <a:rPr lang="en-US" sz="1400" b="1" kern="0" dirty="0" smtClean="0">
                <a:solidFill>
                  <a:srgbClr val="00B050"/>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clear flag</a:t>
            </a:r>
          </a:p>
          <a:p>
            <a:pPr marL="0" indent="0">
              <a:buFontTx/>
              <a:buNone/>
            </a:pPr>
            <a:r>
              <a:rPr lang="en-US" sz="1400" b="1" kern="0" dirty="0">
                <a:solidFill>
                  <a:schemeClr val="accent2"/>
                </a:solidFill>
                <a:latin typeface="Courier New" pitchFamily="49" charset="0"/>
                <a:cs typeface="Courier New" pitchFamily="49" charset="0"/>
              </a:rPr>
              <a:t>        P1OUT ^= BIT6</a:t>
            </a:r>
            <a:r>
              <a:rPr lang="en-US" sz="1400" b="1" kern="0" dirty="0" smtClean="0">
                <a:solidFill>
                  <a:schemeClr val="accent2"/>
                </a:solidFill>
                <a:latin typeface="Courier New" pitchFamily="49" charset="0"/>
                <a:cs typeface="Courier New" pitchFamily="49" charset="0"/>
              </a:rPr>
              <a:t>; </a:t>
            </a:r>
            <a:r>
              <a:rPr lang="en-US" sz="1400" b="1" kern="0" dirty="0" smtClean="0">
                <a:solidFill>
                  <a:srgbClr val="00B050"/>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toggle LED 2</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endParaRPr lang="en-US" sz="1400" b="1" kern="0" dirty="0">
              <a:solidFill>
                <a:schemeClr val="accent2"/>
              </a:solidFill>
              <a:latin typeface="Courier New" pitchFamily="49" charset="0"/>
              <a:cs typeface="Courier New" pitchFamily="49" charset="0"/>
            </a:endParaRPr>
          </a:p>
          <a:p>
            <a:pPr marL="0" indent="0">
              <a:buFontTx/>
              <a:buNone/>
            </a:pPr>
            <a:r>
              <a:rPr lang="en-US" sz="1400" b="1" kern="0" dirty="0">
                <a:solidFill>
                  <a:schemeClr val="accent2"/>
                </a:solidFill>
                <a:latin typeface="Courier New" pitchFamily="49" charset="0"/>
                <a:cs typeface="Courier New" pitchFamily="49" charset="0"/>
              </a:rPr>
              <a:t>    if (P1IFG &amp; BIT2)</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        P1IFG &amp;= ~BIT2</a:t>
            </a:r>
            <a:r>
              <a:rPr lang="en-US" sz="1400" b="1" kern="0" dirty="0" smtClean="0">
                <a:solidFill>
                  <a:schemeClr val="accent2"/>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 clear flag</a:t>
            </a:r>
          </a:p>
          <a:p>
            <a:pPr marL="0" indent="0">
              <a:buFontTx/>
              <a:buNone/>
            </a:pPr>
            <a:r>
              <a:rPr lang="en-US" sz="1400" b="1" kern="0" dirty="0">
                <a:solidFill>
                  <a:schemeClr val="accent2"/>
                </a:solidFill>
                <a:latin typeface="Courier New" pitchFamily="49" charset="0"/>
                <a:cs typeface="Courier New" pitchFamily="49" charset="0"/>
              </a:rPr>
              <a:t>        P1OUT ^= BIT0; </a:t>
            </a:r>
            <a:r>
              <a:rPr lang="en-US" sz="1400" b="1" kern="0" dirty="0" smtClean="0">
                <a:solidFill>
                  <a:schemeClr val="accent2"/>
                </a:solidFill>
                <a:latin typeface="Courier New" pitchFamily="49" charset="0"/>
                <a:cs typeface="Courier New" pitchFamily="49" charset="0"/>
              </a:rPr>
              <a:t> </a:t>
            </a:r>
            <a:r>
              <a:rPr lang="en-US" sz="1400" b="1" kern="0" dirty="0" smtClean="0">
                <a:solidFill>
                  <a:srgbClr val="00B050"/>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toggle LED 1</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endParaRPr lang="en-US" sz="1400" b="1" kern="0" dirty="0">
              <a:solidFill>
                <a:schemeClr val="accent2"/>
              </a:solidFill>
              <a:latin typeface="Courier New" pitchFamily="49" charset="0"/>
              <a:cs typeface="Courier New" pitchFamily="49" charset="0"/>
            </a:endParaRPr>
          </a:p>
          <a:p>
            <a:pPr marL="0" indent="0">
              <a:buFontTx/>
              <a:buNone/>
            </a:pPr>
            <a:r>
              <a:rPr lang="en-US" sz="1400" b="1" kern="0" dirty="0">
                <a:solidFill>
                  <a:schemeClr val="accent2"/>
                </a:solidFill>
                <a:latin typeface="Courier New" pitchFamily="49" charset="0"/>
                <a:cs typeface="Courier New" pitchFamily="49" charset="0"/>
              </a:rPr>
              <a:t>    if (P1IFG &amp; BIT3)</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        P1IFG &amp;= ~BIT3</a:t>
            </a:r>
            <a:r>
              <a:rPr lang="en-US" sz="1400" b="1" kern="0" dirty="0" smtClean="0">
                <a:solidFill>
                  <a:schemeClr val="accent2"/>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 clear P1.3 </a:t>
            </a:r>
            <a:endParaRPr lang="en-US" sz="1400" b="1" kern="0" dirty="0" smtClean="0">
              <a:solidFill>
                <a:srgbClr val="00B050"/>
              </a:solidFill>
              <a:latin typeface="Courier New" pitchFamily="49" charset="0"/>
              <a:cs typeface="Courier New" pitchFamily="49" charset="0"/>
            </a:endParaRPr>
          </a:p>
          <a:p>
            <a:pPr marL="0" indent="0">
              <a:buFontTx/>
              <a:buNone/>
            </a:pPr>
            <a:r>
              <a:rPr lang="en-US" sz="1400" b="1" kern="0" dirty="0">
                <a:solidFill>
                  <a:srgbClr val="00B050"/>
                </a:solidFill>
                <a:latin typeface="Courier New" pitchFamily="49" charset="0"/>
                <a:cs typeface="Courier New" pitchFamily="49" charset="0"/>
              </a:rPr>
              <a:t> </a:t>
            </a:r>
            <a:r>
              <a:rPr lang="en-US" sz="1400" b="1" kern="0" dirty="0" smtClean="0">
                <a:solidFill>
                  <a:srgbClr val="00B050"/>
                </a:solidFill>
                <a:latin typeface="Courier New" pitchFamily="49" charset="0"/>
                <a:cs typeface="Courier New" pitchFamily="49" charset="0"/>
              </a:rPr>
              <a:t>                     // interrupt </a:t>
            </a:r>
            <a:r>
              <a:rPr lang="en-US" sz="1400" b="1" kern="0" dirty="0">
                <a:solidFill>
                  <a:srgbClr val="00B050"/>
                </a:solidFill>
                <a:latin typeface="Courier New" pitchFamily="49" charset="0"/>
                <a:cs typeface="Courier New" pitchFamily="49" charset="0"/>
              </a:rPr>
              <a:t>flag</a:t>
            </a:r>
          </a:p>
          <a:p>
            <a:pPr marL="0" indent="0">
              <a:buFontTx/>
              <a:buNone/>
            </a:pPr>
            <a:r>
              <a:rPr lang="en-US" sz="1400" b="1" kern="0" dirty="0">
                <a:solidFill>
                  <a:schemeClr val="accent2"/>
                </a:solidFill>
                <a:latin typeface="Courier New" pitchFamily="49" charset="0"/>
                <a:cs typeface="Courier New" pitchFamily="49" charset="0"/>
              </a:rPr>
              <a:t>        P1OUT ^= BIT0|BIT6;                    </a:t>
            </a:r>
            <a:r>
              <a:rPr lang="en-US" sz="1400" b="1" kern="0" dirty="0" smtClean="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 </a:t>
            </a:r>
            <a:r>
              <a:rPr lang="en-US" sz="1400" b="1" kern="0" dirty="0" smtClean="0">
                <a:solidFill>
                  <a:schemeClr val="accent2"/>
                </a:solidFill>
                <a:latin typeface="Courier New" pitchFamily="49" charset="0"/>
                <a:cs typeface="Courier New" pitchFamily="49" charset="0"/>
              </a:rPr>
              <a:t>                  </a:t>
            </a:r>
            <a:r>
              <a:rPr lang="en-US" sz="1400" b="1" kern="0" dirty="0" smtClean="0">
                <a:solidFill>
                  <a:srgbClr val="00B050"/>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toggle both LEDs</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a:t>
            </a:r>
            <a:endParaRPr lang="en-US" sz="1400" b="1" kern="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212333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Push </a:t>
            </a:r>
            <a:r>
              <a:rPr lang="en-US" b="1" dirty="0"/>
              <a:t>Button </a:t>
            </a:r>
            <a:r>
              <a:rPr lang="en-US" b="1" dirty="0" smtClean="0"/>
              <a:t>Interrupts</a:t>
            </a:r>
            <a:endParaRPr lang="en-US" b="1" dirty="0"/>
          </a:p>
        </p:txBody>
      </p:sp>
      <p:sp>
        <p:nvSpPr>
          <p:cNvPr id="5" name="Content Placeholder 2"/>
          <p:cNvSpPr>
            <a:spLocks noGrp="1"/>
          </p:cNvSpPr>
          <p:nvPr>
            <p:ph idx="1"/>
          </p:nvPr>
        </p:nvSpPr>
        <p:spPr>
          <a:xfrm>
            <a:off x="65118" y="757317"/>
            <a:ext cx="4618822" cy="5747330"/>
          </a:xfrm>
          <a:ln>
            <a:solidFill>
              <a:schemeClr val="tx1"/>
            </a:solidFill>
          </a:ln>
        </p:spPr>
        <p:txBody>
          <a:bodyPr/>
          <a:lstStyle/>
          <a:p>
            <a:pPr marL="0" indent="0">
              <a:buNone/>
            </a:pPr>
            <a:r>
              <a:rPr lang="en-US" sz="1400" b="1" dirty="0">
                <a:solidFill>
                  <a:srgbClr val="7F0055"/>
                </a:solidFill>
                <a:latin typeface="Consolas"/>
              </a:rPr>
              <a:t>void</a:t>
            </a:r>
            <a:r>
              <a:rPr lang="en-US" sz="1400" b="1" dirty="0">
                <a:solidFill>
                  <a:srgbClr val="000000"/>
                </a:solidFill>
                <a:latin typeface="Consolas"/>
              </a:rPr>
              <a:t> main(</a:t>
            </a:r>
            <a:r>
              <a:rPr lang="en-US" sz="1400" b="1" dirty="0">
                <a:solidFill>
                  <a:srgbClr val="7F0055"/>
                </a:solidFill>
                <a:latin typeface="Consolas"/>
              </a:rPr>
              <a:t>void</a:t>
            </a:r>
            <a:r>
              <a:rPr lang="en-US" sz="1400" b="1" dirty="0">
                <a:solidFill>
                  <a:srgbClr val="000000"/>
                </a:solidFill>
                <a:latin typeface="Consolas"/>
              </a:rPr>
              <a:t>) {</a:t>
            </a:r>
          </a:p>
          <a:p>
            <a:pPr marL="0" indent="0">
              <a:buNone/>
            </a:pPr>
            <a:r>
              <a:rPr lang="en-US" sz="1400" dirty="0">
                <a:solidFill>
                  <a:srgbClr val="000000"/>
                </a:solidFill>
                <a:latin typeface="Consolas"/>
              </a:rPr>
              <a:t>    WDTCTL = WDTPW | WDTHOLD</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Stop watchdog timer</a:t>
            </a:r>
          </a:p>
          <a:p>
            <a:pPr marL="0" indent="0">
              <a:buNone/>
            </a:pPr>
            <a:r>
              <a:rPr lang="en-US" sz="1400" dirty="0" smtClean="0">
                <a:solidFill>
                  <a:srgbClr val="000000"/>
                </a:solidFill>
                <a:latin typeface="Consolas"/>
              </a:rPr>
              <a:t>    </a:t>
            </a:r>
            <a:r>
              <a:rPr lang="en-US" sz="1400" dirty="0">
                <a:solidFill>
                  <a:srgbClr val="000000"/>
                </a:solidFill>
                <a:latin typeface="Consolas"/>
              </a:rPr>
              <a:t>P1DIR |= BIT0|BIT6; </a:t>
            </a:r>
            <a:endParaRPr lang="en-US" sz="1400" dirty="0" smtClean="0">
              <a:solidFill>
                <a:srgbClr val="000000"/>
              </a:solidFill>
              <a:latin typeface="Consolas"/>
            </a:endParaRPr>
          </a:p>
          <a:p>
            <a:pPr marL="0" indent="0">
              <a:buNone/>
            </a:pPr>
            <a:r>
              <a:rPr lang="en-US" sz="1400" dirty="0" smtClean="0">
                <a:solidFill>
                  <a:srgbClr val="3F7F5F"/>
                </a:solidFill>
                <a:latin typeface="Consolas"/>
              </a:rPr>
              <a:t>	// </a:t>
            </a:r>
            <a:r>
              <a:rPr lang="en-US" sz="1400" dirty="0">
                <a:solidFill>
                  <a:srgbClr val="3F7F5F"/>
                </a:solidFill>
                <a:latin typeface="Consolas"/>
              </a:rPr>
              <a:t>set LEDs to output</a:t>
            </a:r>
          </a:p>
          <a:p>
            <a:pPr marL="0" indent="0">
              <a:buNone/>
            </a:pPr>
            <a:r>
              <a:rPr lang="en-US" sz="1400" dirty="0" smtClean="0">
                <a:solidFill>
                  <a:srgbClr val="000000"/>
                </a:solidFill>
                <a:latin typeface="Consolas"/>
              </a:rPr>
              <a:t>    </a:t>
            </a:r>
            <a:r>
              <a:rPr lang="en-US" sz="1400" dirty="0">
                <a:solidFill>
                  <a:srgbClr val="000000"/>
                </a:solidFill>
                <a:latin typeface="Consolas"/>
              </a:rPr>
              <a:t>P2DIR &amp;=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set buttons to input</a:t>
            </a:r>
          </a:p>
          <a:p>
            <a:pPr marL="0" indent="0">
              <a:buNone/>
            </a:pPr>
            <a:r>
              <a:rPr lang="en-US" sz="1400" dirty="0" smtClean="0">
                <a:solidFill>
                  <a:srgbClr val="000000"/>
                </a:solidFill>
                <a:latin typeface="Consolas"/>
              </a:rPr>
              <a:t>    </a:t>
            </a:r>
            <a:r>
              <a:rPr lang="en-US" sz="1400" dirty="0">
                <a:solidFill>
                  <a:srgbClr val="000000"/>
                </a:solidFill>
                <a:latin typeface="Consolas"/>
              </a:rPr>
              <a:t>P2IE |=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enable the interrupts</a:t>
            </a:r>
          </a:p>
          <a:p>
            <a:pPr marL="0" indent="0">
              <a:buNone/>
            </a:pPr>
            <a:r>
              <a:rPr lang="en-US" sz="1400" dirty="0" smtClean="0">
                <a:solidFill>
                  <a:srgbClr val="000000"/>
                </a:solidFill>
                <a:latin typeface="Consolas"/>
              </a:rPr>
              <a:t>    </a:t>
            </a:r>
            <a:r>
              <a:rPr lang="en-US" sz="1400" dirty="0">
                <a:solidFill>
                  <a:srgbClr val="000000"/>
                </a:solidFill>
                <a:latin typeface="Consolas"/>
              </a:rPr>
              <a:t>P2IES |=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err="1">
                <a:solidFill>
                  <a:srgbClr val="3F7F5F"/>
                </a:solidFill>
                <a:latin typeface="Consolas"/>
              </a:rPr>
              <a:t>config</a:t>
            </a:r>
            <a:r>
              <a:rPr lang="en-US" sz="1400" dirty="0">
                <a:solidFill>
                  <a:srgbClr val="3F7F5F"/>
                </a:solidFill>
                <a:latin typeface="Consolas"/>
              </a:rPr>
              <a:t> interrupt </a:t>
            </a:r>
            <a:r>
              <a:rPr lang="en-US" sz="1400" dirty="0" smtClean="0">
                <a:solidFill>
                  <a:srgbClr val="3F7F5F"/>
                </a:solidFill>
                <a:latin typeface="Consolas"/>
              </a:rPr>
              <a:t>f/ </a:t>
            </a:r>
            <a:r>
              <a:rPr lang="en-US" sz="1400" dirty="0">
                <a:solidFill>
                  <a:srgbClr val="3F7F5F"/>
                </a:solidFill>
                <a:latin typeface="Consolas"/>
              </a:rPr>
              <a:t>falling </a:t>
            </a:r>
            <a:r>
              <a:rPr lang="en-US" sz="1400" dirty="0" smtClean="0">
                <a:solidFill>
                  <a:srgbClr val="3F7F5F"/>
                </a:solidFill>
                <a:latin typeface="Consolas"/>
              </a:rPr>
              <a:t>edge</a:t>
            </a:r>
            <a:endParaRPr lang="en-US" sz="1400" dirty="0">
              <a:solidFill>
                <a:srgbClr val="3F7F5F"/>
              </a:solidFill>
              <a:latin typeface="Consolas"/>
            </a:endParaRPr>
          </a:p>
          <a:p>
            <a:pPr marL="0" indent="0">
              <a:buNone/>
            </a:pPr>
            <a:r>
              <a:rPr lang="en-US" sz="1400" dirty="0" smtClean="0">
                <a:solidFill>
                  <a:srgbClr val="000000"/>
                </a:solidFill>
                <a:latin typeface="Consolas"/>
              </a:rPr>
              <a:t>    </a:t>
            </a:r>
            <a:r>
              <a:rPr lang="en-US" sz="1400" dirty="0">
                <a:solidFill>
                  <a:srgbClr val="000000"/>
                </a:solidFill>
                <a:latin typeface="Consolas"/>
              </a:rPr>
              <a:t>P2REN |= BIT0|BIT1|BIT3</a:t>
            </a:r>
            <a:r>
              <a:rPr lang="en-US" sz="1400" dirty="0" smtClean="0">
                <a:solidFill>
                  <a:srgbClr val="000000"/>
                </a:solidFill>
                <a:latin typeface="Consolas"/>
              </a:rPr>
              <a:t>;</a:t>
            </a:r>
          </a:p>
          <a:p>
            <a:pPr marL="0" indent="0">
              <a:buNone/>
            </a:pPr>
            <a:r>
              <a:rPr lang="en-US" sz="1400" dirty="0" smtClean="0">
                <a:solidFill>
                  <a:srgbClr val="3F7F5F"/>
                </a:solidFill>
                <a:latin typeface="Consolas"/>
              </a:rPr>
              <a:t>	// </a:t>
            </a:r>
            <a:r>
              <a:rPr lang="en-US" sz="1400" dirty="0">
                <a:solidFill>
                  <a:srgbClr val="3F7F5F"/>
                </a:solidFill>
                <a:latin typeface="Consolas"/>
              </a:rPr>
              <a:t>enable pull-up/pull-down network</a:t>
            </a:r>
          </a:p>
          <a:p>
            <a:pPr marL="0" indent="0">
              <a:buNone/>
            </a:pPr>
            <a:r>
              <a:rPr lang="en-US" sz="1400" dirty="0" smtClean="0">
                <a:solidFill>
                  <a:srgbClr val="000000"/>
                </a:solidFill>
                <a:latin typeface="Consolas"/>
              </a:rPr>
              <a:t>    </a:t>
            </a:r>
            <a:r>
              <a:rPr lang="en-US" sz="1400" dirty="0">
                <a:solidFill>
                  <a:srgbClr val="000000"/>
                </a:solidFill>
                <a:latin typeface="Consolas"/>
              </a:rPr>
              <a:t>P2OUT |=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configure as pull-up</a:t>
            </a:r>
          </a:p>
          <a:p>
            <a:pPr marL="0" indent="0">
              <a:buNone/>
            </a:pPr>
            <a:r>
              <a:rPr lang="en-US" sz="1400" dirty="0" smtClean="0">
                <a:solidFill>
                  <a:srgbClr val="000000"/>
                </a:solidFill>
                <a:latin typeface="Consolas"/>
              </a:rPr>
              <a:t>    </a:t>
            </a:r>
            <a:r>
              <a:rPr lang="en-US" sz="1400" dirty="0">
                <a:solidFill>
                  <a:srgbClr val="000000"/>
                </a:solidFill>
                <a:latin typeface="Consolas"/>
              </a:rPr>
              <a:t>P2IFG &amp;=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clear flags</a:t>
            </a:r>
          </a:p>
          <a:p>
            <a:pPr marL="0" indent="0">
              <a:buNone/>
            </a:pPr>
            <a:r>
              <a:rPr lang="en-US" sz="1400" b="1" dirty="0" smtClean="0">
                <a:solidFill>
                  <a:srgbClr val="642880"/>
                </a:solidFill>
                <a:highlight>
                  <a:srgbClr val="D4D4D4"/>
                </a:highlight>
                <a:latin typeface="Consolas"/>
              </a:rPr>
              <a:t>    __</a:t>
            </a:r>
            <a:r>
              <a:rPr lang="en-US" sz="1400" b="1" dirty="0" err="1">
                <a:solidFill>
                  <a:srgbClr val="642880"/>
                </a:solidFill>
                <a:highlight>
                  <a:srgbClr val="D4D4D4"/>
                </a:highlight>
                <a:latin typeface="Consolas"/>
              </a:rPr>
              <a:t>enable_interrupt</a:t>
            </a:r>
            <a:r>
              <a:rPr lang="en-US" sz="1400" b="1" dirty="0">
                <a:solidFill>
                  <a:srgbClr val="000000"/>
                </a:solidFill>
                <a:highlight>
                  <a:srgbClr val="D4D4D4"/>
                </a:highlight>
                <a:latin typeface="Consolas"/>
              </a:rPr>
              <a:t>();</a:t>
            </a:r>
          </a:p>
          <a:p>
            <a:pPr marL="0" indent="0">
              <a:buNone/>
            </a:pPr>
            <a:r>
              <a:rPr lang="en-US" sz="1400" dirty="0" smtClean="0">
                <a:solidFill>
                  <a:srgbClr val="000000"/>
                </a:solidFill>
                <a:latin typeface="Consolas"/>
              </a:rPr>
              <a:t>    </a:t>
            </a:r>
            <a:r>
              <a:rPr lang="en-US" sz="1400" dirty="0">
                <a:solidFill>
                  <a:srgbClr val="3F7F5F"/>
                </a:solidFill>
                <a:latin typeface="Consolas"/>
              </a:rPr>
              <a:t>// main program loop</a:t>
            </a:r>
          </a:p>
          <a:p>
            <a:pPr marL="0" indent="0">
              <a:buNone/>
            </a:pPr>
            <a:r>
              <a:rPr lang="en-US" sz="1400" dirty="0">
                <a:solidFill>
                  <a:srgbClr val="000000"/>
                </a:solidFill>
                <a:latin typeface="Consolas"/>
              </a:rPr>
              <a:t>    </a:t>
            </a:r>
            <a:r>
              <a:rPr lang="en-US" sz="1400" b="1" dirty="0">
                <a:solidFill>
                  <a:srgbClr val="7F0055"/>
                </a:solidFill>
                <a:latin typeface="Consolas"/>
              </a:rPr>
              <a:t>while</a:t>
            </a:r>
            <a:r>
              <a:rPr lang="en-US" sz="1400" b="1" dirty="0">
                <a:solidFill>
                  <a:srgbClr val="000000"/>
                </a:solidFill>
                <a:latin typeface="Consolas"/>
              </a:rPr>
              <a:t> (1) {</a:t>
            </a:r>
          </a:p>
          <a:p>
            <a:pPr marL="0" indent="0">
              <a:buNone/>
            </a:pPr>
            <a:r>
              <a:rPr lang="en-US" sz="1400" dirty="0" smtClean="0">
                <a:solidFill>
                  <a:srgbClr val="3F7F5F"/>
                </a:solidFill>
                <a:latin typeface="Consolas"/>
              </a:rPr>
              <a:t>	// </a:t>
            </a:r>
            <a:r>
              <a:rPr lang="en-US" sz="1400" dirty="0">
                <a:solidFill>
                  <a:srgbClr val="3F7F5F"/>
                </a:solidFill>
                <a:latin typeface="Consolas"/>
              </a:rPr>
              <a:t>respond</a:t>
            </a: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a:t>
            </a:r>
          </a:p>
        </p:txBody>
      </p:sp>
      <p:sp>
        <p:nvSpPr>
          <p:cNvPr id="6" name="Content Placeholder 2"/>
          <p:cNvSpPr txBox="1">
            <a:spLocks/>
          </p:cNvSpPr>
          <p:nvPr/>
        </p:nvSpPr>
        <p:spPr bwMode="auto">
          <a:xfrm>
            <a:off x="4683940" y="757317"/>
            <a:ext cx="4434054" cy="574733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1400" b="1" dirty="0">
                <a:solidFill>
                  <a:srgbClr val="7F0055"/>
                </a:solidFill>
                <a:latin typeface="Consolas"/>
              </a:rPr>
              <a:t>#pragma</a:t>
            </a:r>
            <a:r>
              <a:rPr lang="en-US" sz="1400" b="1" dirty="0">
                <a:solidFill>
                  <a:srgbClr val="000000"/>
                </a:solidFill>
                <a:latin typeface="Consolas"/>
              </a:rPr>
              <a:t> vector=PORT2_VECTOR</a:t>
            </a:r>
          </a:p>
          <a:p>
            <a:pPr marL="0" indent="0">
              <a:buNone/>
            </a:pPr>
            <a:r>
              <a:rPr lang="en-US" sz="1400" b="1" dirty="0">
                <a:solidFill>
                  <a:srgbClr val="7F0055"/>
                </a:solidFill>
                <a:latin typeface="Consolas"/>
              </a:rPr>
              <a:t>__interrupt</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Port_2_ISR(</a:t>
            </a:r>
            <a:r>
              <a:rPr lang="en-US" sz="1400" b="1" dirty="0">
                <a:solidFill>
                  <a:srgbClr val="7F0055"/>
                </a:solidFill>
                <a:latin typeface="Consolas"/>
              </a:rPr>
              <a:t>void</a:t>
            </a:r>
            <a:r>
              <a:rPr lang="en-US" sz="1400" b="1" dirty="0">
                <a:solidFill>
                  <a:srgbClr val="000000"/>
                </a:solidFill>
                <a:latin typeface="Consolas"/>
              </a:rPr>
              <a:t>) {</a:t>
            </a:r>
          </a:p>
          <a:p>
            <a:pPr marL="0" indent="0">
              <a:buNone/>
            </a:pPr>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 (P2IFG &amp; BIT0)</a:t>
            </a: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        P2IFG &amp;= ~BIT0; </a:t>
            </a:r>
            <a:r>
              <a:rPr lang="en-US" sz="1400" dirty="0" smtClean="0">
                <a:solidFill>
                  <a:srgbClr val="3F7F5F"/>
                </a:solidFill>
                <a:latin typeface="Consolas"/>
              </a:rPr>
              <a:t>// </a:t>
            </a:r>
            <a:r>
              <a:rPr lang="en-US" sz="1400" dirty="0">
                <a:solidFill>
                  <a:srgbClr val="3F7F5F"/>
                </a:solidFill>
                <a:latin typeface="Consolas"/>
              </a:rPr>
              <a:t>clear </a:t>
            </a:r>
            <a:r>
              <a:rPr lang="en-US" sz="1400" dirty="0" smtClean="0">
                <a:solidFill>
                  <a:srgbClr val="3F7F5F"/>
                </a:solidFill>
                <a:latin typeface="Consolas"/>
              </a:rPr>
              <a:t>interrupt 		     // flag</a:t>
            </a:r>
            <a:endParaRPr lang="en-US" sz="1400" dirty="0">
              <a:solidFill>
                <a:srgbClr val="3F7F5F"/>
              </a:solidFill>
              <a:latin typeface="Consolas"/>
            </a:endParaRPr>
          </a:p>
          <a:p>
            <a:pPr marL="0" indent="0">
              <a:buNone/>
            </a:pPr>
            <a:r>
              <a:rPr lang="en-US" sz="1400" dirty="0">
                <a:solidFill>
                  <a:srgbClr val="000000"/>
                </a:solidFill>
                <a:latin typeface="Consolas"/>
              </a:rPr>
              <a:t>        P1OUT ^= BIT6; </a:t>
            </a:r>
            <a:r>
              <a:rPr lang="en-US" sz="1400" dirty="0">
                <a:solidFill>
                  <a:srgbClr val="3F7F5F"/>
                </a:solidFill>
                <a:latin typeface="Consolas"/>
              </a:rPr>
              <a:t>// toggle LED 2</a:t>
            </a:r>
          </a:p>
          <a:p>
            <a:pPr marL="0" indent="0">
              <a:buNone/>
            </a:pPr>
            <a:r>
              <a:rPr lang="en-US" sz="1400" dirty="0">
                <a:solidFill>
                  <a:srgbClr val="000000"/>
                </a:solidFill>
                <a:latin typeface="Consolas"/>
              </a:rPr>
              <a:t>    }</a:t>
            </a:r>
          </a:p>
          <a:p>
            <a:pPr marL="0" indent="0">
              <a:buNone/>
            </a:pPr>
            <a:endParaRPr lang="en-US" sz="1400" dirty="0">
              <a:latin typeface="Consolas"/>
            </a:endParaRPr>
          </a:p>
          <a:p>
            <a:pPr marL="0" indent="0">
              <a:buNone/>
            </a:pPr>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 (P2IFG &amp; BIT1)</a:t>
            </a: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        P2IFG &amp;= ~BIT1; </a:t>
            </a:r>
            <a:r>
              <a:rPr lang="en-US" sz="1400" dirty="0" smtClean="0">
                <a:solidFill>
                  <a:srgbClr val="3F7F5F"/>
                </a:solidFill>
                <a:latin typeface="Consolas"/>
              </a:rPr>
              <a:t>// clear interrupt </a:t>
            </a:r>
            <a:r>
              <a:rPr lang="en-US" sz="1400" dirty="0">
                <a:solidFill>
                  <a:srgbClr val="3F7F5F"/>
                </a:solidFill>
                <a:latin typeface="Consolas"/>
              </a:rPr>
              <a:t>		     </a:t>
            </a:r>
            <a:r>
              <a:rPr lang="en-US" sz="1400" dirty="0" smtClean="0">
                <a:solidFill>
                  <a:srgbClr val="3F7F5F"/>
                </a:solidFill>
                <a:latin typeface="Consolas"/>
              </a:rPr>
              <a:t>// </a:t>
            </a:r>
            <a:r>
              <a:rPr lang="en-US" sz="1400" dirty="0">
                <a:solidFill>
                  <a:srgbClr val="3F7F5F"/>
                </a:solidFill>
                <a:latin typeface="Consolas"/>
              </a:rPr>
              <a:t>flag</a:t>
            </a:r>
          </a:p>
          <a:p>
            <a:pPr marL="0" indent="0">
              <a:buNone/>
            </a:pPr>
            <a:r>
              <a:rPr lang="en-US" sz="1400" dirty="0" smtClean="0">
                <a:solidFill>
                  <a:srgbClr val="000000"/>
                </a:solidFill>
                <a:latin typeface="Consolas"/>
              </a:rPr>
              <a:t>        </a:t>
            </a:r>
            <a:r>
              <a:rPr lang="en-US" sz="1400" dirty="0">
                <a:solidFill>
                  <a:srgbClr val="000000"/>
                </a:solidFill>
                <a:latin typeface="Consolas"/>
              </a:rPr>
              <a:t>P1OUT ^= BIT0;  </a:t>
            </a:r>
            <a:r>
              <a:rPr lang="en-US" sz="1400" dirty="0">
                <a:solidFill>
                  <a:srgbClr val="3F7F5F"/>
                </a:solidFill>
                <a:latin typeface="Consolas"/>
              </a:rPr>
              <a:t>// toggle LED 1</a:t>
            </a:r>
          </a:p>
          <a:p>
            <a:pPr marL="0" indent="0">
              <a:buNone/>
            </a:pPr>
            <a:r>
              <a:rPr lang="en-US" sz="1400" dirty="0">
                <a:solidFill>
                  <a:srgbClr val="000000"/>
                </a:solidFill>
                <a:latin typeface="Consolas"/>
              </a:rPr>
              <a:t>    }</a:t>
            </a:r>
          </a:p>
          <a:p>
            <a:pPr marL="0" indent="0">
              <a:buNone/>
            </a:pPr>
            <a:endParaRPr lang="en-US" sz="1400" dirty="0">
              <a:latin typeface="Consolas"/>
            </a:endParaRPr>
          </a:p>
          <a:p>
            <a:pPr marL="0" indent="0">
              <a:buNone/>
            </a:pPr>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 (P2IFG &amp; BIT3)</a:t>
            </a: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        P2IFG &amp;= ~BIT3</a:t>
            </a:r>
            <a:r>
              <a:rPr lang="en-US" sz="1400" dirty="0" smtClean="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clear </a:t>
            </a:r>
            <a:r>
              <a:rPr lang="en-US" sz="1400" dirty="0" smtClean="0">
                <a:solidFill>
                  <a:srgbClr val="3F7F5F"/>
                </a:solidFill>
                <a:latin typeface="Consolas"/>
              </a:rPr>
              <a:t>P2.3			     //interrupt </a:t>
            </a:r>
            <a:r>
              <a:rPr lang="en-US" sz="1400" dirty="0">
                <a:solidFill>
                  <a:srgbClr val="3F7F5F"/>
                </a:solidFill>
                <a:latin typeface="Consolas"/>
              </a:rPr>
              <a:t>flag</a:t>
            </a:r>
          </a:p>
          <a:p>
            <a:pPr marL="0" indent="0">
              <a:buNone/>
            </a:pPr>
            <a:r>
              <a:rPr lang="en-US" sz="1400" dirty="0">
                <a:solidFill>
                  <a:srgbClr val="000000"/>
                </a:solidFill>
                <a:latin typeface="Consolas"/>
              </a:rPr>
              <a:t>        P1OUT ^= BIT0|BIT6</a:t>
            </a:r>
            <a:r>
              <a:rPr lang="en-US" sz="1400" dirty="0" smtClean="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toggle both </a:t>
            </a:r>
            <a:r>
              <a:rPr lang="en-US" sz="1400" dirty="0" smtClean="0">
                <a:solidFill>
                  <a:srgbClr val="3F7F5F"/>
                </a:solidFill>
                <a:latin typeface="Consolas"/>
              </a:rPr>
              <a:t>			// LEDs</a:t>
            </a:r>
            <a:endParaRPr lang="en-US" sz="1400" dirty="0">
              <a:solidFill>
                <a:srgbClr val="3F7F5F"/>
              </a:solidFill>
              <a:latin typeface="Consolas"/>
            </a:endParaRP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a:t>
            </a:r>
          </a:p>
        </p:txBody>
      </p:sp>
    </p:spTree>
    <p:extLst>
      <p:ext uri="{BB962C8B-B14F-4D97-AF65-F5344CB8AC3E}">
        <p14:creationId xmlns:p14="http://schemas.microsoft.com/office/powerpoint/2010/main" val="31998213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Create a C </a:t>
                </a:r>
                <a:r>
                  <a:rPr lang="en-US" dirty="0"/>
                  <a:t>program </a:t>
                </a:r>
                <a:r>
                  <a:rPr lang="en-US" dirty="0" smtClean="0"/>
                  <a:t>that utilizes </a:t>
                </a:r>
                <a:r>
                  <a:rPr lang="en-US" dirty="0"/>
                  <a:t>interrupts to Blink the Green LED </a:t>
                </a:r>
                <a:r>
                  <a:rPr lang="en-US" dirty="0" smtClean="0"/>
                  <a:t>(i.e. P1.6) using </a:t>
                </a:r>
                <a:r>
                  <a:rPr lang="en-US" dirty="0"/>
                  <a:t>Timer </a:t>
                </a:r>
                <a:r>
                  <a:rPr lang="en-US" dirty="0" smtClean="0"/>
                  <a:t>A to create a 16ms delay.</a:t>
                </a:r>
              </a:p>
              <a:p>
                <a:r>
                  <a:rPr lang="en-US" sz="2400" dirty="0" smtClean="0"/>
                  <a:t>Assume SMCLK </a:t>
                </a:r>
                <a:r>
                  <a:rPr lang="en-US" sz="2400" dirty="0"/>
                  <a:t>= </a:t>
                </a:r>
                <a:r>
                  <a:rPr lang="en-US" sz="2400" dirty="0" smtClean="0"/>
                  <a:t>1 </a:t>
                </a:r>
                <a:r>
                  <a:rPr lang="en-US" sz="2400" dirty="0"/>
                  <a:t>MHz, </a:t>
                </a:r>
                <a:r>
                  <a:rPr lang="en-US" sz="2400" dirty="0" smtClean="0"/>
                  <a:t>TASSEL_2</a:t>
                </a:r>
                <a:r>
                  <a:rPr lang="en-US" sz="2400" dirty="0"/>
                  <a:t>, </a:t>
                </a:r>
                <a:r>
                  <a:rPr lang="en-US" sz="2400" dirty="0" smtClean="0"/>
                  <a:t>ID_2</a:t>
                </a:r>
                <a:r>
                  <a:rPr lang="en-US" sz="2400" dirty="0"/>
                  <a:t>, </a:t>
                </a:r>
                <a:r>
                  <a:rPr lang="en-US" sz="2400" dirty="0" smtClean="0"/>
                  <a:t>MC_1</a:t>
                </a:r>
                <a:r>
                  <a:rPr lang="en-US" sz="2400" dirty="0"/>
                  <a:t>, and TAR starts at 0</a:t>
                </a:r>
                <a:endParaRPr lang="en-US" sz="2400" dirty="0" smtClean="0"/>
              </a:p>
              <a:p>
                <a:pPr marL="0" indent="0">
                  <a:buNone/>
                </a:pPr>
                <a:endParaRPr lang="en-US" dirty="0" smtClean="0"/>
              </a:p>
              <a:p>
                <a:pPr marL="0" indent="0">
                  <a:buNone/>
                </a:pPr>
                <a:r>
                  <a:rPr lang="en-US" dirty="0" smtClean="0"/>
                  <a:t>	</a:t>
                </a:r>
                <a14:m>
                  <m:oMath xmlns:m="http://schemas.openxmlformats.org/officeDocument/2006/math">
                    <m:f>
                      <m:fPr>
                        <m:ctrlPr>
                          <a:rPr lang="en-US" i="1">
                            <a:latin typeface="Cambria Math"/>
                          </a:rPr>
                        </m:ctrlPr>
                      </m:fPr>
                      <m:num>
                        <m:r>
                          <a:rPr lang="en-US" i="1">
                            <a:latin typeface="Cambria Math"/>
                          </a:rPr>
                          <m:t>_____ </m:t>
                        </m:r>
                        <m:r>
                          <a:rPr lang="en-US" i="1">
                            <a:latin typeface="Cambria Math"/>
                          </a:rPr>
                          <m:t>𝑐𝑙𝑘𝑠</m:t>
                        </m:r>
                      </m:num>
                      <m:den>
                        <m:r>
                          <a:rPr lang="en-US" i="1">
                            <a:latin typeface="Cambria Math"/>
                          </a:rPr>
                          <m:t>1</m:t>
                        </m:r>
                        <m:r>
                          <a:rPr lang="en-US" b="0" i="1" smtClean="0">
                            <a:latin typeface="Cambria Math"/>
                          </a:rPr>
                          <m:t>𝑥</m:t>
                        </m:r>
                        <m:sSup>
                          <m:sSupPr>
                            <m:ctrlPr>
                              <a:rPr lang="en-US" b="0" i="1" smtClean="0">
                                <a:latin typeface="Cambria Math"/>
                              </a:rPr>
                            </m:ctrlPr>
                          </m:sSupPr>
                          <m:e>
                            <m:r>
                              <a:rPr lang="en-US" b="0" i="1" smtClean="0">
                                <a:latin typeface="Cambria Math"/>
                              </a:rPr>
                              <m:t>10</m:t>
                            </m:r>
                          </m:e>
                          <m:sup>
                            <m:r>
                              <a:rPr lang="en-US" i="1">
                                <a:latin typeface="Cambria Math"/>
                              </a:rPr>
                              <m:t>−6</m:t>
                            </m:r>
                          </m:sup>
                        </m:sSup>
                        <m:r>
                          <a:rPr lang="en-US" i="1">
                            <a:latin typeface="Cambria Math"/>
                          </a:rPr>
                          <m:t>𝑠</m:t>
                        </m:r>
                      </m:den>
                    </m:f>
                    <m:r>
                      <a:rPr lang="en-US" i="1">
                        <a:latin typeface="Cambria Math"/>
                      </a:rPr>
                      <m:t>×</m:t>
                    </m:r>
                    <m:f>
                      <m:fPr>
                        <m:ctrlPr>
                          <a:rPr lang="en-US" i="1">
                            <a:latin typeface="Cambria Math"/>
                          </a:rPr>
                        </m:ctrlPr>
                      </m:fPr>
                      <m:num>
                        <m:r>
                          <a:rPr lang="en-US" i="1">
                            <a:latin typeface="Cambria Math"/>
                          </a:rPr>
                          <m:t>1 </m:t>
                        </m:r>
                        <m:r>
                          <a:rPr lang="en-US" i="1">
                            <a:latin typeface="Cambria Math"/>
                          </a:rPr>
                          <m:t>𝑐𝑛𝑡</m:t>
                        </m:r>
                      </m:num>
                      <m:den>
                        <m:r>
                          <a:rPr lang="en-US" i="1">
                            <a:latin typeface="Cambria Math"/>
                          </a:rPr>
                          <m:t>_____ </m:t>
                        </m:r>
                        <m:r>
                          <a:rPr lang="en-US" i="1">
                            <a:latin typeface="Cambria Math"/>
                          </a:rPr>
                          <m:t>𝑐𝑙𝑘𝑠</m:t>
                        </m:r>
                      </m:den>
                    </m:f>
                    <m:r>
                      <a:rPr lang="en-US" i="1">
                        <a:latin typeface="Cambria Math"/>
                      </a:rPr>
                      <m:t>×</m:t>
                    </m:r>
                    <m:f>
                      <m:fPr>
                        <m:ctrlPr>
                          <a:rPr lang="en-US" i="1">
                            <a:latin typeface="Cambria Math"/>
                          </a:rPr>
                        </m:ctrlPr>
                      </m:fPr>
                      <m:num>
                        <m:r>
                          <a:rPr lang="en-US" b="0" i="1" smtClean="0">
                            <a:latin typeface="Cambria Math"/>
                          </a:rPr>
                          <m:t>16</m:t>
                        </m:r>
                        <m:r>
                          <a:rPr lang="en-US" i="1">
                            <a:latin typeface="Cambria Math"/>
                          </a:rPr>
                          <m:t> </m:t>
                        </m:r>
                        <m:r>
                          <a:rPr lang="en-US" b="0" i="1" smtClean="0">
                            <a:latin typeface="Cambria Math"/>
                          </a:rPr>
                          <m:t>𝑚</m:t>
                        </m:r>
                        <m:r>
                          <a:rPr lang="en-US" i="1">
                            <a:latin typeface="Cambria Math"/>
                          </a:rPr>
                          <m:t>𝑠</m:t>
                        </m:r>
                      </m:num>
                      <m:den>
                        <m:r>
                          <a:rPr lang="en-US" i="1">
                            <a:latin typeface="Cambria Math"/>
                          </a:rPr>
                          <m:t>1 </m:t>
                        </m:r>
                        <m:r>
                          <a:rPr lang="en-US" i="1">
                            <a:latin typeface="Cambria Math"/>
                          </a:rPr>
                          <m:t>𝑇𝐴𝑅</m:t>
                        </m:r>
                        <m:r>
                          <a:rPr lang="en-US" i="1">
                            <a:latin typeface="Cambria Math"/>
                          </a:rPr>
                          <m:t> </m:t>
                        </m:r>
                        <m:r>
                          <a:rPr lang="en-US" i="1">
                            <a:latin typeface="Cambria Math"/>
                          </a:rPr>
                          <m:t>𝑟𝑜𝑙𝑙</m:t>
                        </m:r>
                        <m:r>
                          <a:rPr lang="en-US" i="1">
                            <a:latin typeface="Cambria Math"/>
                          </a:rPr>
                          <m:t> </m:t>
                        </m:r>
                        <m:r>
                          <a:rPr lang="en-US" i="1">
                            <a:latin typeface="Cambria Math"/>
                          </a:rPr>
                          <m:t>𝑜𝑣𝑒𝑟</m:t>
                        </m:r>
                      </m:den>
                    </m:f>
                    <m:r>
                      <a:rPr lang="en-US" i="1">
                        <a:latin typeface="Cambria Math"/>
                      </a:rPr>
                      <m:t>=</m:t>
                    </m:r>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04" t="-1806" r="-1098"/>
                </a:stretch>
              </a:blipFill>
            </p:spPr>
            <p:txBody>
              <a:bodyPr/>
              <a:lstStyle/>
              <a:p>
                <a:r>
                  <a:rPr lang="en-US">
                    <a:noFill/>
                  </a:rPr>
                  <a:t> </a:t>
                </a:r>
              </a:p>
            </p:txBody>
          </p:sp>
        </mc:Fallback>
      </mc:AlternateContent>
    </p:spTree>
    <p:extLst>
      <p:ext uri="{BB962C8B-B14F-4D97-AF65-F5344CB8AC3E}">
        <p14:creationId xmlns:p14="http://schemas.microsoft.com/office/powerpoint/2010/main" val="2086132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Timer Interrupt </a:t>
            </a:r>
            <a:r>
              <a:rPr lang="en-US" sz="2000" b="1" dirty="0" smtClean="0"/>
              <a:t>(see lec26.c)</a:t>
            </a:r>
            <a:endParaRPr lang="en-US" sz="2000" b="1" dirty="0"/>
          </a:p>
        </p:txBody>
      </p:sp>
      <p:sp>
        <p:nvSpPr>
          <p:cNvPr id="3" name="Content Placeholder 2"/>
          <p:cNvSpPr>
            <a:spLocks noGrp="1"/>
          </p:cNvSpPr>
          <p:nvPr>
            <p:ph idx="1"/>
          </p:nvPr>
        </p:nvSpPr>
        <p:spPr>
          <a:xfrm>
            <a:off x="272138" y="609554"/>
            <a:ext cx="8776328" cy="5747330"/>
          </a:xfrm>
        </p:spPr>
        <p:txBody>
          <a:bodyPr/>
          <a:lstStyle/>
          <a:p>
            <a:pPr marL="57150" indent="0">
              <a:buNone/>
            </a:pPr>
            <a:r>
              <a:rPr lang="en-US" sz="1400" b="1" dirty="0" smtClean="0">
                <a:solidFill>
                  <a:schemeClr val="accent2"/>
                </a:solidFill>
                <a:latin typeface="Courier New" pitchFamily="49" charset="0"/>
                <a:cs typeface="Courier New" pitchFamily="49" charset="0"/>
              </a:rPr>
              <a:t>int </a:t>
            </a:r>
            <a:r>
              <a:rPr lang="en-US" sz="1400" b="1" dirty="0">
                <a:solidFill>
                  <a:schemeClr val="accent2"/>
                </a:solidFill>
                <a:latin typeface="Courier New" pitchFamily="49" charset="0"/>
                <a:cs typeface="Courier New" pitchFamily="49" charset="0"/>
              </a:rPr>
              <a:t>main(void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WDTCTL = WDTPW|WDTHOLD;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a:t>
            </a:r>
            <a:r>
              <a:rPr lang="en-US" sz="1400" b="1" dirty="0" smtClean="0">
                <a:solidFill>
                  <a:srgbClr val="00B050"/>
                </a:solidFill>
                <a:latin typeface="Courier New" pitchFamily="49" charset="0"/>
                <a:cs typeface="Courier New" pitchFamily="49" charset="0"/>
              </a:rPr>
              <a:t>timer</a:t>
            </a:r>
            <a:endParaRPr lang="en-US" sz="1400" b="1" dirty="0">
              <a:solidFill>
                <a:srgbClr val="00B050"/>
              </a:solidFill>
              <a:latin typeface="Courier New" pitchFamily="49" charset="0"/>
              <a:cs typeface="Courier New" pitchFamily="49" charset="0"/>
            </a:endParaRP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    P1DIR |= BIT6;	</a:t>
            </a: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Set the green LED as an output</a:t>
            </a:r>
          </a:p>
          <a:p>
            <a:pPr marL="57150" indent="0">
              <a:buNone/>
            </a:pPr>
            <a:r>
              <a:rPr lang="en-US" sz="1400" b="1" dirty="0" smtClean="0">
                <a:solidFill>
                  <a:schemeClr val="accent2"/>
                </a:solidFill>
                <a:latin typeface="Courier New" pitchFamily="49" charset="0"/>
                <a:cs typeface="Courier New" pitchFamily="49" charset="0"/>
              </a:rPr>
              <a:t>    TA0CCR0 </a:t>
            </a:r>
            <a:r>
              <a:rPr lang="en-US" sz="1400" b="1" dirty="0">
                <a:solidFill>
                  <a:schemeClr val="accent2"/>
                </a:solidFill>
                <a:latin typeface="Courier New" pitchFamily="49" charset="0"/>
                <a:cs typeface="Courier New" pitchFamily="49" charset="0"/>
              </a:rPr>
              <a:t>= 0xFFFF;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create a 16mS roll-over period</a:t>
            </a: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TA0CTL </a:t>
            </a:r>
            <a:r>
              <a:rPr lang="en-US" sz="1400" b="1" dirty="0">
                <a:solidFill>
                  <a:schemeClr val="accent2"/>
                </a:solidFill>
                <a:latin typeface="Courier New" pitchFamily="49" charset="0"/>
                <a:cs typeface="Courier New" pitchFamily="49" charset="0"/>
              </a:rPr>
              <a:t>&amp;= ~TAIFG</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flag before enabling interrupts = good practice</a:t>
            </a:r>
          </a:p>
          <a:p>
            <a:pPr marL="57150" indent="0">
              <a:buNone/>
            </a:pPr>
            <a:r>
              <a:rPr lang="en-US" sz="1400" b="1" dirty="0" smtClean="0">
                <a:solidFill>
                  <a:schemeClr val="accent2"/>
                </a:solidFill>
                <a:latin typeface="Courier New" pitchFamily="49" charset="0"/>
                <a:cs typeface="Courier New" pitchFamily="49" charset="0"/>
              </a:rPr>
              <a:t>    TA0CTL </a:t>
            </a: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ID_2 </a:t>
            </a:r>
            <a:r>
              <a:rPr lang="en-US" sz="1400" b="1" dirty="0">
                <a:solidFill>
                  <a:schemeClr val="accent2"/>
                </a:solidFill>
                <a:latin typeface="Courier New" pitchFamily="49" charset="0"/>
                <a:cs typeface="Courier New" pitchFamily="49" charset="0"/>
              </a:rPr>
              <a:t>| TASSEL_2 | MC_1 | TAIE;		</a:t>
            </a:r>
            <a:endParaRPr lang="en-US" sz="1400" b="1" dirty="0" smtClean="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Use 1:8 </a:t>
            </a:r>
            <a:r>
              <a:rPr lang="en-US" sz="1400" b="1" dirty="0" err="1">
                <a:solidFill>
                  <a:srgbClr val="00B050"/>
                </a:solidFill>
                <a:latin typeface="Courier New" pitchFamily="49" charset="0"/>
                <a:cs typeface="Courier New" pitchFamily="49" charset="0"/>
              </a:rPr>
              <a:t>presclar</a:t>
            </a:r>
            <a:r>
              <a:rPr lang="en-US" sz="1400" b="1" dirty="0">
                <a:solidFill>
                  <a:srgbClr val="00B050"/>
                </a:solidFill>
                <a:latin typeface="Courier New" pitchFamily="49" charset="0"/>
                <a:cs typeface="Courier New" pitchFamily="49" charset="0"/>
              </a:rPr>
              <a:t> off MCLK and enable interrupts</a:t>
            </a:r>
          </a:p>
          <a:p>
            <a:pPr marL="57150" indent="0">
              <a:buNone/>
            </a:pPr>
            <a:r>
              <a:rPr lang="en-US" sz="1400" b="1" dirty="0" smtClean="0">
                <a:solidFill>
                  <a:schemeClr val="accent2"/>
                </a:solidFill>
                <a:latin typeface="Courier New" pitchFamily="49" charset="0"/>
                <a:cs typeface="Courier New" pitchFamily="49" charset="0"/>
              </a:rPr>
              <a:t>    _</a:t>
            </a:r>
            <a:r>
              <a:rPr lang="en-US" sz="1400" b="1" dirty="0" err="1">
                <a:solidFill>
                  <a:schemeClr val="accent2"/>
                </a:solidFill>
                <a:latin typeface="Courier New" pitchFamily="49" charset="0"/>
                <a:cs typeface="Courier New" pitchFamily="49" charset="0"/>
              </a:rPr>
              <a:t>enable_interrupt</a:t>
            </a: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main program loop</a:t>
            </a:r>
          </a:p>
          <a:p>
            <a:pPr marL="57150" indent="0">
              <a:buNone/>
            </a:pPr>
            <a:r>
              <a:rPr lang="en-US" sz="1400" b="1" dirty="0">
                <a:solidFill>
                  <a:schemeClr val="accent2"/>
                </a:solidFill>
                <a:latin typeface="Courier New" pitchFamily="49" charset="0"/>
                <a:cs typeface="Courier New" pitchFamily="49" charset="0"/>
              </a:rPr>
              <a:t>    while (1) {</a:t>
            </a: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if (</a:t>
            </a:r>
            <a:r>
              <a:rPr lang="en-US" sz="1400" b="1" dirty="0" err="1">
                <a:solidFill>
                  <a:srgbClr val="00B050"/>
                </a:solidFill>
                <a:latin typeface="Courier New" pitchFamily="49" charset="0"/>
                <a:cs typeface="Courier New" pitchFamily="49" charset="0"/>
              </a:rPr>
              <a:t>interruptFlag</a:t>
            </a:r>
            <a:r>
              <a:rPr lang="en-US" sz="1400" b="1" dirty="0" smtClean="0">
                <a:solidFill>
                  <a:srgbClr val="00B050"/>
                </a:solidFill>
                <a:latin typeface="Courier New" pitchFamily="49" charset="0"/>
                <a:cs typeface="Courier New" pitchFamily="49" charset="0"/>
              </a:rPr>
              <a:t>)    // </a:t>
            </a:r>
            <a:r>
              <a:rPr lang="en-US" sz="1400" b="1" dirty="0">
                <a:solidFill>
                  <a:srgbClr val="00B050"/>
                </a:solidFill>
                <a:latin typeface="Courier New" pitchFamily="49" charset="0"/>
                <a:cs typeface="Courier New" pitchFamily="49" charset="0"/>
              </a:rPr>
              <a:t>respond</a:t>
            </a: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return 0;</a:t>
            </a:r>
          </a:p>
          <a:p>
            <a:pPr marL="57150" indent="0">
              <a:buNone/>
            </a:pPr>
            <a:r>
              <a:rPr lang="en-US" sz="1400" b="1" dirty="0" smtClean="0">
                <a:solidFill>
                  <a:schemeClr val="accent2"/>
                </a:solidFill>
                <a:latin typeface="Courier New" pitchFamily="49" charset="0"/>
                <a:cs typeface="Courier New" pitchFamily="49" charset="0"/>
              </a:rPr>
              <a:t>}</a:t>
            </a: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#pragma vector = TIMER0_A1_VECTOR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This is from the MSP430G2553.h file</a:t>
            </a:r>
          </a:p>
          <a:p>
            <a:pPr marL="57150" indent="0">
              <a:buNone/>
            </a:pPr>
            <a:r>
              <a:rPr lang="en-US" sz="1400" b="1" dirty="0">
                <a:solidFill>
                  <a:schemeClr val="accent2"/>
                </a:solidFill>
                <a:latin typeface="Courier New" pitchFamily="49" charset="0"/>
                <a:cs typeface="Courier New" pitchFamily="49" charset="0"/>
              </a:rPr>
              <a:t>__interrupt void </a:t>
            </a:r>
            <a:r>
              <a:rPr lang="en-US" sz="1400" b="1" dirty="0" err="1">
                <a:solidFill>
                  <a:schemeClr val="accent2"/>
                </a:solidFill>
                <a:latin typeface="Courier New" pitchFamily="49" charset="0"/>
                <a:cs typeface="Courier New" pitchFamily="49" charset="0"/>
              </a:rPr>
              <a:t>timerOverflow</a:t>
            </a:r>
            <a:r>
              <a:rPr lang="en-US" sz="1400" b="1" dirty="0">
                <a:solidFill>
                  <a:schemeClr val="accent2"/>
                </a:solidFill>
                <a:latin typeface="Courier New" pitchFamily="49" charset="0"/>
                <a:cs typeface="Courier New" pitchFamily="49" charset="0"/>
              </a:rPr>
              <a:t> (void)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P1OUT ^= BIT6</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This provides some evidence that we were in the ISR</a:t>
            </a: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TA0CTL </a:t>
            </a:r>
            <a:r>
              <a:rPr lang="en-US" sz="1400" b="1" dirty="0">
                <a:solidFill>
                  <a:schemeClr val="accent2"/>
                </a:solidFill>
                <a:latin typeface="Courier New" pitchFamily="49" charset="0"/>
                <a:cs typeface="Courier New" pitchFamily="49" charset="0"/>
              </a:rPr>
              <a:t>&amp;= ~TAIFG;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See what happens when you do not clear the flag</a:t>
            </a:r>
          </a:p>
          <a:p>
            <a:pPr marL="57150" indent="0">
              <a:buNone/>
            </a:pPr>
            <a:r>
              <a:rPr lang="en-US" sz="1400" b="1" dirty="0">
                <a:solidFill>
                  <a:schemeClr val="accent2"/>
                </a:solidFill>
                <a:latin typeface="Courier New" pitchFamily="49" charset="0"/>
                <a:cs typeface="Courier New" pitchFamily="49" charset="0"/>
              </a:rPr>
              <a:t>}</a:t>
            </a:r>
            <a:endParaRPr lang="en-US" sz="1600" dirty="0" smtClean="0">
              <a:solidFill>
                <a:schemeClr val="accent2"/>
              </a:solidFill>
            </a:endParaRPr>
          </a:p>
        </p:txBody>
      </p:sp>
    </p:spTree>
    <p:extLst>
      <p:ext uri="{BB962C8B-B14F-4D97-AF65-F5344CB8AC3E}">
        <p14:creationId xmlns:p14="http://schemas.microsoft.com/office/powerpoint/2010/main" val="1316228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48339" y="847679"/>
            <a:ext cx="8083562" cy="5747330"/>
          </a:xfrm>
        </p:spPr>
        <p:txBody>
          <a:bodyPr/>
          <a:lstStyle/>
          <a:p>
            <a:pPr marL="0" indent="0">
              <a:buNone/>
            </a:pPr>
            <a:r>
              <a:rPr lang="en-US" sz="2000" dirty="0" smtClean="0"/>
              <a:t>What is an interrupt?</a:t>
            </a:r>
          </a:p>
          <a:p>
            <a:pPr marL="0" indent="0">
              <a:buNone/>
            </a:pPr>
            <a:r>
              <a:rPr lang="en-US" sz="2000" dirty="0" smtClean="0"/>
              <a:t>Why is it better than polling?</a:t>
            </a:r>
          </a:p>
          <a:p>
            <a:pPr lvl="1"/>
            <a:endParaRPr lang="en-US" sz="1600" dirty="0" smtClean="0">
              <a:solidFill>
                <a:schemeClr val="accent2"/>
              </a:solidFill>
            </a:endParaRPr>
          </a:p>
        </p:txBody>
      </p:sp>
    </p:spTree>
    <p:extLst>
      <p:ext uri="{BB962C8B-B14F-4D97-AF65-F5344CB8AC3E}">
        <p14:creationId xmlns:p14="http://schemas.microsoft.com/office/powerpoint/2010/main" val="3335137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784830"/>
          </a:xfrm>
          <a:prstGeom prst="rect">
            <a:avLst/>
          </a:prstGeom>
          <a:solidFill>
            <a:schemeClr val="bg1"/>
          </a:solidFill>
        </p:spPr>
        <p:txBody>
          <a:bodyPr wrap="square" rtlCol="0">
            <a:spAutoFit/>
          </a:bodyPr>
          <a:lstStyle/>
          <a:p>
            <a:r>
              <a:rPr lang="en-US" sz="1800" dirty="0" smtClean="0"/>
              <a:t>Family User Guide pp 357</a:t>
            </a:r>
          </a:p>
          <a:p>
            <a:r>
              <a:rPr lang="en-US" sz="1800" dirty="0" smtClean="0"/>
              <a:t>Blue Book pp 46</a:t>
            </a:r>
            <a:endParaRPr lang="en-US" sz="1800" dirty="0"/>
          </a:p>
        </p:txBody>
      </p:sp>
    </p:spTree>
    <p:extLst>
      <p:ext uri="{BB962C8B-B14F-4D97-AF65-F5344CB8AC3E}">
        <p14:creationId xmlns:p14="http://schemas.microsoft.com/office/powerpoint/2010/main" val="2855220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Polling - Example Code</a:t>
            </a:r>
            <a:endParaRPr lang="en-US" b="1" dirty="0"/>
          </a:p>
        </p:txBody>
      </p:sp>
      <p:sp>
        <p:nvSpPr>
          <p:cNvPr id="5" name="Content Placeholder 2"/>
          <p:cNvSpPr>
            <a:spLocks noGrp="1"/>
          </p:cNvSpPr>
          <p:nvPr>
            <p:ph idx="1"/>
          </p:nvPr>
        </p:nvSpPr>
        <p:spPr>
          <a:xfrm>
            <a:off x="65118" y="757317"/>
            <a:ext cx="8924336" cy="5176758"/>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a:t>
            </a:r>
            <a:r>
              <a:rPr lang="en-US" sz="1200" dirty="0" smtClean="0">
                <a:solidFill>
                  <a:srgbClr val="3F7F5F"/>
                </a:solidFill>
                <a:latin typeface="Consolas"/>
              </a:rPr>
              <a:t>MHz</a:t>
            </a:r>
            <a:endParaRPr lang="en-US" sz="1200" dirty="0">
              <a:solidFill>
                <a:srgbClr val="3F7F5F"/>
              </a:solidFill>
              <a:latin typeface="Consolas"/>
            </a:endParaRPr>
          </a:p>
          <a:p>
            <a:pPr marL="0" indent="0">
              <a:buNone/>
            </a:pPr>
            <a:r>
              <a:rPr lang="en-US" sz="1200" dirty="0">
                <a:solidFill>
                  <a:srgbClr val="000000"/>
                </a:solidFill>
                <a:latin typeface="Consolas"/>
              </a:rPr>
              <a:t>    DCOCTL = CALDCO_8MHZ</a:t>
            </a:r>
            <a:r>
              <a:rPr lang="en-US" sz="1200" dirty="0" smtClean="0">
                <a:solidFill>
                  <a:srgbClr val="000000"/>
                </a:solidFill>
                <a:latin typeface="Consolas"/>
              </a:rPr>
              <a:t>;</a:t>
            </a:r>
            <a:endParaRPr lang="en-US" sz="1200" dirty="0">
              <a:solidFill>
                <a:srgbClr val="000000"/>
              </a:solidFill>
              <a:latin typeface="Consolas"/>
            </a:endParaRPr>
          </a:p>
          <a:p>
            <a:pPr marL="0" indent="0">
              <a:buNone/>
            </a:pPr>
            <a:endParaRPr lang="en-US" sz="1200" dirty="0" smtClean="0">
              <a:latin typeface="Consolas"/>
            </a:endParaRPr>
          </a:p>
          <a:p>
            <a:pPr marL="0" indent="0">
              <a:buNone/>
            </a:pPr>
            <a:r>
              <a:rPr lang="en-US" sz="1200" dirty="0" smtClean="0">
                <a:latin typeface="Consolas"/>
              </a:rPr>
              <a:t>    P1DIR </a:t>
            </a:r>
            <a:r>
              <a:rPr lang="en-US" sz="1200" dirty="0">
                <a:latin typeface="Consolas"/>
              </a:rPr>
              <a:t>= BIT6; </a:t>
            </a:r>
            <a:r>
              <a:rPr lang="en-US" sz="1200" dirty="0" smtClean="0">
                <a:latin typeface="Consolas"/>
              </a:rPr>
              <a:t>		</a:t>
            </a:r>
            <a:r>
              <a:rPr lang="en-US" sz="1200" dirty="0" smtClean="0">
                <a:solidFill>
                  <a:srgbClr val="3F7F5F"/>
                </a:solidFill>
                <a:latin typeface="Consolas"/>
              </a:rPr>
              <a:t>// </a:t>
            </a:r>
            <a:r>
              <a:rPr lang="en-US" sz="1200" dirty="0">
                <a:solidFill>
                  <a:srgbClr val="3F7F5F"/>
                </a:solidFill>
                <a:latin typeface="Consolas"/>
              </a:rPr>
              <a:t>Set the green LED as an output</a:t>
            </a:r>
            <a:endParaRPr lang="en-US" sz="1200" dirty="0">
              <a:latin typeface="Consolas"/>
            </a:endParaRPr>
          </a:p>
          <a:p>
            <a:pPr marL="0" indent="0">
              <a:buNone/>
            </a:pP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a:t>
            </a:r>
            <a:r>
              <a:rPr lang="en-US" sz="1200" b="1" dirty="0" smtClean="0">
                <a:solidFill>
                  <a:srgbClr val="000000"/>
                </a:solidFill>
                <a:latin typeface="Consolas"/>
              </a:rPr>
              <a:t>TA0CTL </a:t>
            </a:r>
            <a:r>
              <a:rPr lang="en-US" sz="1200" b="1" dirty="0">
                <a:solidFill>
                  <a:srgbClr val="000000"/>
                </a:solidFill>
                <a:latin typeface="Consolas"/>
              </a:rPr>
              <a:t>&amp;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r>
              <a:rPr lang="en-US" sz="1200" dirty="0" smtClean="0">
                <a:solidFill>
                  <a:srgbClr val="FF0000"/>
                </a:solidFill>
                <a:latin typeface="Consolas"/>
              </a:rPr>
              <a:t>Would this be good for pong game?</a:t>
            </a:r>
            <a:endParaRPr lang="en-US" sz="1200" b="1" dirty="0">
              <a:solidFill>
                <a:srgbClr val="FF000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1506948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Interrupt - Example Code</a:t>
            </a:r>
            <a:endParaRPr lang="en-US" b="1" dirty="0"/>
          </a:p>
        </p:txBody>
      </p:sp>
      <p:sp>
        <p:nvSpPr>
          <p:cNvPr id="5" name="Content Placeholder 2"/>
          <p:cNvSpPr>
            <a:spLocks noGrp="1"/>
          </p:cNvSpPr>
          <p:nvPr>
            <p:ph idx="1"/>
          </p:nvPr>
        </p:nvSpPr>
        <p:spPr>
          <a:xfrm>
            <a:off x="65118" y="757317"/>
            <a:ext cx="8924336" cy="6087166"/>
          </a:xfrm>
          <a:solidFill>
            <a:schemeClr val="bg1"/>
          </a:solidFill>
          <a:ln>
            <a:solidFill>
              <a:schemeClr val="tx1"/>
            </a:solidFill>
          </a:ln>
        </p:spPr>
        <p:txBody>
          <a:bodyPr/>
          <a:lstStyle/>
          <a:p>
            <a:pPr marL="0" indent="0">
              <a:spcBef>
                <a:spcPts val="0"/>
              </a:spcBef>
              <a:buNone/>
            </a:pPr>
            <a:r>
              <a:rPr lang="en-US" sz="1200" b="1" dirty="0">
                <a:solidFill>
                  <a:srgbClr val="7F0055"/>
                </a:solidFill>
                <a:latin typeface="Consolas"/>
              </a:rPr>
              <a:t>#include</a:t>
            </a:r>
            <a:r>
              <a:rPr lang="en-US" sz="1200" b="1" dirty="0">
                <a:solidFill>
                  <a:srgbClr val="000000"/>
                </a:solidFill>
                <a:latin typeface="Consolas"/>
              </a:rPr>
              <a:t> </a:t>
            </a:r>
            <a:r>
              <a:rPr lang="en-US" sz="1200" b="1" dirty="0">
                <a:solidFill>
                  <a:srgbClr val="2A00FF"/>
                </a:solidFill>
                <a:latin typeface="Consolas"/>
              </a:rPr>
              <a:t>&lt;msp430.h&gt;</a:t>
            </a:r>
            <a:r>
              <a:rPr lang="en-US" sz="1200" b="1" dirty="0">
                <a:solidFill>
                  <a:srgbClr val="000000"/>
                </a:solidFill>
                <a:latin typeface="Consolas"/>
              </a:rPr>
              <a:t> </a:t>
            </a:r>
          </a:p>
          <a:p>
            <a:pPr marL="0" indent="0">
              <a:spcBef>
                <a:spcPts val="0"/>
              </a:spcBef>
              <a:buNone/>
            </a:pPr>
            <a:r>
              <a:rPr lang="en-US" sz="1200" b="1" dirty="0" smtClean="0">
                <a:solidFill>
                  <a:srgbClr val="7F0055"/>
                </a:solidFill>
                <a:latin typeface="Consolas"/>
              </a:rPr>
              <a:t>char</a:t>
            </a:r>
            <a:r>
              <a:rPr lang="en-US" sz="1200" b="1" dirty="0" smtClean="0">
                <a:solidFill>
                  <a:srgbClr val="000000"/>
                </a:solidFill>
                <a:latin typeface="Consolas"/>
              </a:rPr>
              <a:t> </a:t>
            </a:r>
            <a:r>
              <a:rPr lang="en-US" sz="1200" b="1" dirty="0">
                <a:solidFill>
                  <a:srgbClr val="000000"/>
                </a:solidFill>
                <a:latin typeface="Consolas"/>
              </a:rPr>
              <a:t>flag = 0;                  </a:t>
            </a:r>
            <a:r>
              <a:rPr lang="en-US" sz="1200" b="1" dirty="0">
                <a:solidFill>
                  <a:srgbClr val="3F7F5F"/>
                </a:solidFill>
                <a:latin typeface="Consolas"/>
              </a:rPr>
              <a:t>// global variable to share info between main and ISR</a:t>
            </a:r>
          </a:p>
          <a:p>
            <a:pPr marL="0" indent="0">
              <a:spcBef>
                <a:spcPts val="0"/>
              </a:spcBef>
              <a:buNone/>
            </a:pP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a:solidFill>
                  <a:srgbClr val="000000"/>
                </a:solidFill>
                <a:latin typeface="Consolas"/>
              </a:rPr>
              <a:t>main(</a:t>
            </a:r>
            <a:r>
              <a:rPr lang="en-US" sz="1200" b="1" dirty="0">
                <a:solidFill>
                  <a:srgbClr val="7F0055"/>
                </a:solidFill>
                <a:latin typeface="Consolas"/>
              </a:rPr>
              <a:t>void</a:t>
            </a:r>
            <a:r>
              <a:rPr lang="en-US" sz="1200" b="1" dirty="0">
                <a:solidFill>
                  <a:srgbClr val="000000"/>
                </a:solidFill>
                <a:latin typeface="Consolas"/>
              </a:rPr>
              <a:t>)</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WDTCTL = WDTPW|WDTHOLD;     </a:t>
            </a:r>
            <a:r>
              <a:rPr lang="en-US" sz="1200" dirty="0">
                <a:solidFill>
                  <a:srgbClr val="3F7F5F"/>
                </a:solidFill>
                <a:latin typeface="Consolas"/>
              </a:rPr>
              <a:t>// stop the watchdog timer</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P1DIR |= BIT0|BIT6;         </a:t>
            </a:r>
            <a:r>
              <a:rPr lang="en-US" sz="1200" dirty="0">
                <a:solidFill>
                  <a:srgbClr val="3F7F5F"/>
                </a:solidFill>
                <a:latin typeface="Consolas"/>
              </a:rPr>
              <a:t>// set LEDs to output</a:t>
            </a:r>
          </a:p>
          <a:p>
            <a:pPr marL="0" indent="0">
              <a:spcBef>
                <a:spcPts val="0"/>
              </a:spcBef>
              <a:buNone/>
            </a:pPr>
            <a:r>
              <a:rPr lang="en-US" sz="1200" dirty="0" smtClean="0">
                <a:solidFill>
                  <a:srgbClr val="000000"/>
                </a:solidFill>
                <a:latin typeface="Consolas"/>
              </a:rPr>
              <a:t>    TA0CTL &amp;= ~(MC1|MC0);        </a:t>
            </a:r>
            <a:r>
              <a:rPr lang="en-US" sz="1200" dirty="0" smtClean="0">
                <a:solidFill>
                  <a:srgbClr val="3F7F5F"/>
                </a:solidFill>
                <a:latin typeface="Consolas"/>
              </a:rPr>
              <a:t>// stop timer</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TACLR;             </a:t>
            </a:r>
            <a:r>
              <a:rPr lang="en-US" sz="1200" dirty="0">
                <a:solidFill>
                  <a:srgbClr val="3F7F5F"/>
                </a:solidFill>
                <a:latin typeface="Consolas"/>
              </a:rPr>
              <a:t>// clear </a:t>
            </a:r>
            <a:r>
              <a:rPr lang="en-US" sz="1200" dirty="0" smtClean="0">
                <a:solidFill>
                  <a:srgbClr val="3F7F5F"/>
                </a:solidFill>
                <a:latin typeface="Consolas"/>
              </a:rPr>
              <a:t>TAR</a:t>
            </a:r>
          </a:p>
          <a:p>
            <a:pPr marL="0" indent="0">
              <a:spcBef>
                <a:spcPts val="0"/>
              </a:spcBef>
              <a:buNone/>
            </a:pPr>
            <a:r>
              <a:rPr lang="en-US" sz="1200" dirty="0" smtClean="0">
                <a:solidFill>
                  <a:srgbClr val="3F7F5F"/>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TASSEL_2;           </a:t>
            </a:r>
            <a:r>
              <a:rPr lang="en-US" sz="1200" dirty="0">
                <a:solidFill>
                  <a:srgbClr val="3F7F5F"/>
                </a:solidFill>
                <a:latin typeface="Consolas"/>
              </a:rPr>
              <a:t>// configure for SMCLK - what's the frequency (roughly)?</a:t>
            </a:r>
          </a:p>
          <a:p>
            <a:pPr marL="0" indent="0">
              <a:spcBef>
                <a:spcPts val="0"/>
              </a:spcBef>
              <a:buNone/>
            </a:pPr>
            <a:r>
              <a:rPr lang="en-US" sz="1200" dirty="0">
                <a:solidFill>
                  <a:srgbClr val="000000"/>
                </a:solidFill>
                <a:latin typeface="Consolas"/>
              </a:rPr>
              <a:t>    TA0CTL |= ID_3;         	  </a:t>
            </a:r>
            <a:r>
              <a:rPr lang="en-US" sz="1200" dirty="0">
                <a:solidFill>
                  <a:srgbClr val="3F7F5F"/>
                </a:solidFill>
                <a:latin typeface="Consolas"/>
              </a:rPr>
              <a:t>// divide clock by 8 - what's the frequency of interrupt?</a:t>
            </a:r>
          </a:p>
          <a:p>
            <a:pPr marL="0" indent="0">
              <a:spcBef>
                <a:spcPts val="0"/>
              </a:spcBef>
              <a:buNone/>
            </a:pPr>
            <a:r>
              <a:rPr lang="en-US" sz="1200" dirty="0">
                <a:solidFill>
                  <a:srgbClr val="000000"/>
                </a:solidFill>
                <a:latin typeface="Consolas"/>
              </a:rPr>
              <a:t>    TA0CTL &amp;=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TA0CTL |= MC_1;               </a:t>
            </a:r>
            <a:r>
              <a:rPr lang="en-US" sz="1200" dirty="0">
                <a:solidFill>
                  <a:srgbClr val="3F7F5F"/>
                </a:solidFill>
                <a:latin typeface="Consolas"/>
              </a:rPr>
              <a:t>// set count mode to </a:t>
            </a:r>
            <a:r>
              <a:rPr lang="en-US" sz="1200" dirty="0" smtClean="0">
                <a:solidFill>
                  <a:srgbClr val="3F7F5F"/>
                </a:solidFill>
                <a:latin typeface="Consolas"/>
              </a:rPr>
              <a:t>continuous</a:t>
            </a:r>
          </a:p>
          <a:p>
            <a:pPr marL="0" indent="0">
              <a:spcBef>
                <a:spcPts val="0"/>
              </a:spcBef>
              <a:buNone/>
            </a:pPr>
            <a:r>
              <a:rPr lang="en-US" sz="1200" dirty="0" smtClean="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TAIE;              </a:t>
            </a:r>
            <a:r>
              <a:rPr lang="en-US" sz="1200" dirty="0">
                <a:solidFill>
                  <a:srgbClr val="3F7F5F"/>
                </a:solidFill>
                <a:latin typeface="Consolas"/>
              </a:rPr>
              <a:t>// enable interrupt</a:t>
            </a:r>
          </a:p>
          <a:p>
            <a:pPr marL="0" indent="0">
              <a:spcBef>
                <a:spcPts val="0"/>
              </a:spcBef>
              <a:buNone/>
            </a:pPr>
            <a:r>
              <a:rPr lang="en-US" sz="1200" dirty="0" smtClean="0">
                <a:solidFill>
                  <a:srgbClr val="000000"/>
                </a:solidFill>
                <a:latin typeface="Consolas"/>
              </a:rPr>
              <a:t>    </a:t>
            </a:r>
            <a:r>
              <a:rPr lang="en-US" sz="1200" b="1" dirty="0">
                <a:solidFill>
                  <a:srgbClr val="642880"/>
                </a:solidFill>
                <a:latin typeface="Consolas"/>
              </a:rPr>
              <a:t>__</a:t>
            </a:r>
            <a:r>
              <a:rPr lang="en-US" sz="1200" b="1" dirty="0" err="1">
                <a:solidFill>
                  <a:srgbClr val="642880"/>
                </a:solidFill>
                <a:latin typeface="Consolas"/>
              </a:rPr>
              <a:t>enable_interrupt</a:t>
            </a:r>
            <a:r>
              <a:rPr lang="en-US" sz="1200" b="1" dirty="0">
                <a:solidFill>
                  <a:srgbClr val="000000"/>
                </a:solidFill>
                <a:latin typeface="Consolas"/>
              </a:rPr>
              <a:t>();       </a:t>
            </a:r>
            <a:r>
              <a:rPr lang="en-US" sz="1200" b="1" dirty="0">
                <a:solidFill>
                  <a:srgbClr val="3F7F5F"/>
                </a:solidFill>
                <a:latin typeface="Consolas"/>
              </a:rPr>
              <a:t>// enable </a:t>
            </a:r>
            <a:r>
              <a:rPr lang="en-US" sz="1200" b="1" dirty="0" err="1">
                <a:solidFill>
                  <a:srgbClr val="3F7F5F"/>
                </a:solidFill>
                <a:latin typeface="Consolas"/>
              </a:rPr>
              <a:t>maskable</a:t>
            </a:r>
            <a:r>
              <a:rPr lang="en-US" sz="1200" b="1" dirty="0">
                <a:solidFill>
                  <a:srgbClr val="3F7F5F"/>
                </a:solidFill>
                <a:latin typeface="Consolas"/>
              </a:rPr>
              <a:t> interrupts</a:t>
            </a:r>
          </a:p>
          <a:p>
            <a:pPr marL="0" indent="0">
              <a:spcBef>
                <a:spcPts val="0"/>
              </a:spcBef>
              <a:buNone/>
            </a:pPr>
            <a:r>
              <a:rPr lang="en-US" sz="1200" dirty="0" smtClean="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count = 0;</a:t>
            </a:r>
          </a:p>
          <a:p>
            <a:pPr marL="0" indent="0">
              <a:spcBef>
                <a:spcPts val="0"/>
              </a:spcBef>
              <a:buNone/>
            </a:pPr>
            <a:r>
              <a:rPr lang="en-US" sz="1200" dirty="0" smtClean="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(1)</a:t>
            </a:r>
          </a:p>
          <a:p>
            <a:pPr marL="0" indent="0">
              <a:spcBef>
                <a:spcPts val="0"/>
              </a:spcBef>
              <a:buNone/>
            </a:pPr>
            <a:r>
              <a:rPr lang="en-US" sz="1200" dirty="0">
                <a:solidFill>
                  <a:srgbClr val="000000"/>
                </a:solidFill>
                <a:latin typeface="Consolas"/>
              </a:rPr>
              <a:t>    {</a:t>
            </a:r>
          </a:p>
          <a:p>
            <a:pPr marL="0" indent="0">
              <a:spcBef>
                <a:spcPts val="0"/>
              </a:spcBef>
              <a:buNone/>
            </a:pPr>
            <a:r>
              <a:rPr lang="en-US" sz="1200" b="1" dirty="0">
                <a:solidFill>
                  <a:srgbClr val="000000"/>
                </a:solidFill>
                <a:latin typeface="Consolas"/>
              </a:rPr>
              <a:t>        </a:t>
            </a:r>
            <a:r>
              <a:rPr lang="en-US" sz="1200" b="1" dirty="0">
                <a:solidFill>
                  <a:srgbClr val="3F7F5F"/>
                </a:solidFill>
                <a:latin typeface="Consolas"/>
              </a:rPr>
              <a:t>// do other useful stuff</a:t>
            </a:r>
          </a:p>
          <a:p>
            <a:pPr marL="0" indent="0">
              <a:spcBef>
                <a:spcPts val="0"/>
              </a:spcBef>
              <a:buNone/>
            </a:pPr>
            <a:endParaRPr lang="en-US" sz="1200" dirty="0">
              <a:latin typeface="Consolas"/>
            </a:endParaRP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respond to interrupt if it occurred</a:t>
            </a: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flag is global variable used to share information between main and the ISR</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(flag</a:t>
            </a:r>
            <a:r>
              <a:rPr lang="en-US" sz="1200" b="1" dirty="0" smtClean="0">
                <a:solidFill>
                  <a:srgbClr val="000000"/>
                </a:solidFill>
                <a:latin typeface="Consolas"/>
              </a:rPr>
              <a:t>)</a:t>
            </a:r>
          </a:p>
          <a:p>
            <a:pPr marL="0" indent="0">
              <a:spcBef>
                <a:spcPts val="0"/>
              </a:spcBef>
              <a:buNone/>
            </a:pPr>
            <a:r>
              <a:rPr lang="en-US" sz="1200" dirty="0" smtClean="0">
                <a:solidFill>
                  <a:srgbClr val="000000"/>
                </a:solidFill>
                <a:latin typeface="Consolas"/>
              </a:rPr>
              <a:t>        {</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flag = 0;</a:t>
            </a:r>
          </a:p>
          <a:p>
            <a:pPr marL="0" indent="0">
              <a:spcBef>
                <a:spcPts val="0"/>
              </a:spcBef>
              <a:buNone/>
            </a:pPr>
            <a:r>
              <a:rPr lang="en-US" sz="1200" dirty="0">
                <a:solidFill>
                  <a:srgbClr val="000000"/>
                </a:solidFill>
                <a:latin typeface="Consolas"/>
              </a:rPr>
              <a:t>            P1OUT ^= BIT0;</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P1OUT ^= BIT6;</a:t>
            </a:r>
          </a:p>
          <a:p>
            <a:pPr marL="0" indent="0">
              <a:spcBef>
                <a:spcPts val="0"/>
              </a:spcBef>
              <a:buNone/>
            </a:pPr>
            <a:r>
              <a:rPr lang="en-US" sz="1200" dirty="0">
                <a:solidFill>
                  <a:srgbClr val="000000"/>
                </a:solidFill>
                <a:latin typeface="Consolas"/>
              </a:rPr>
              <a:t>                count = 0;</a:t>
            </a:r>
          </a:p>
          <a:p>
            <a:pPr marL="0" indent="0">
              <a:spcBef>
                <a:spcPts val="0"/>
              </a:spcBef>
              <a:buNone/>
            </a:pPr>
            <a:r>
              <a:rPr lang="en-US" sz="1200" dirty="0">
                <a:solidFill>
                  <a:srgbClr val="000000"/>
                </a:solidFill>
                <a:latin typeface="Consolas"/>
              </a:rPr>
              <a:t>            } </a:t>
            </a:r>
            <a:r>
              <a:rPr lang="en-US" sz="1200" b="1" dirty="0">
                <a:solidFill>
                  <a:srgbClr val="7F0055"/>
                </a:solidFill>
                <a:latin typeface="Consolas"/>
              </a:rPr>
              <a:t>else</a:t>
            </a:r>
          </a:p>
          <a:p>
            <a:pPr marL="0" indent="0">
              <a:spcBef>
                <a:spcPts val="0"/>
              </a:spcBef>
              <a:buNone/>
            </a:pPr>
            <a:r>
              <a:rPr lang="en-US" sz="1200"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a:t>
            </a:r>
          </a:p>
          <a:p>
            <a:pPr marL="0" indent="0">
              <a:spcBef>
                <a:spcPts val="0"/>
              </a:spcBef>
              <a:buNone/>
            </a:pPr>
            <a:endParaRPr lang="en-US" sz="1200" dirty="0">
              <a:latin typeface="Consolas"/>
            </a:endParaRPr>
          </a:p>
          <a:p>
            <a:pPr marL="0" indent="0">
              <a:spcBef>
                <a:spcPts val="0"/>
              </a:spcBef>
              <a:buNone/>
            </a:pPr>
            <a:r>
              <a:rPr lang="en-US" sz="1200" dirty="0" smtClean="0">
                <a:solidFill>
                  <a:srgbClr val="000000"/>
                </a:solidFill>
                <a:latin typeface="Consolas"/>
              </a:rPr>
              <a:t>}</a:t>
            </a:r>
            <a:endParaRPr lang="en-US" sz="1200" dirty="0">
              <a:solidFill>
                <a:srgbClr val="000000"/>
              </a:solidFill>
              <a:latin typeface="Consolas"/>
            </a:endParaRPr>
          </a:p>
          <a:p>
            <a:pPr marL="0" indent="0">
              <a:spcBef>
                <a:spcPts val="0"/>
              </a:spcBef>
              <a:buNone/>
            </a:pPr>
            <a:endParaRPr lang="en-US" sz="1200" dirty="0">
              <a:latin typeface="Consolas"/>
            </a:endParaRPr>
          </a:p>
        </p:txBody>
      </p:sp>
      <p:sp>
        <p:nvSpPr>
          <p:cNvPr id="3" name="Rectangle 2"/>
          <p:cNvSpPr/>
          <p:nvPr/>
        </p:nvSpPr>
        <p:spPr>
          <a:xfrm>
            <a:off x="3568894" y="5459487"/>
            <a:ext cx="5424985" cy="1384995"/>
          </a:xfrm>
          <a:prstGeom prst="rect">
            <a:avLst/>
          </a:prstGeom>
          <a:ln>
            <a:solidFill>
              <a:schemeClr val="tx1"/>
            </a:solidFill>
          </a:ln>
        </p:spPr>
        <p:txBody>
          <a:bodyPr wrap="square">
            <a:spAutoFit/>
          </a:bodyPr>
          <a:lstStyle/>
          <a:p>
            <a:pPr marL="0" indent="0">
              <a:spcBef>
                <a:spcPts val="0"/>
              </a:spcBef>
              <a:buNone/>
            </a:pPr>
            <a:r>
              <a:rPr lang="en-US" sz="1200" dirty="0">
                <a:solidFill>
                  <a:srgbClr val="3F7F5F"/>
                </a:solidFill>
                <a:latin typeface="Consolas"/>
              </a:rPr>
              <a:t>// Flag for continuous counting is TAIFG</a:t>
            </a:r>
          </a:p>
          <a:p>
            <a:pPr marL="0" indent="0">
              <a:spcBef>
                <a:spcPts val="0"/>
              </a:spcBef>
              <a:buNone/>
            </a:pPr>
            <a:r>
              <a:rPr lang="en-US" sz="1200" b="1" dirty="0">
                <a:solidFill>
                  <a:srgbClr val="7F0055"/>
                </a:solidFill>
                <a:latin typeface="Consolas"/>
              </a:rPr>
              <a:t>#pragma</a:t>
            </a:r>
            <a:r>
              <a:rPr lang="en-US" sz="1200" b="1" dirty="0">
                <a:solidFill>
                  <a:srgbClr val="000000"/>
                </a:solidFill>
                <a:latin typeface="Consolas"/>
              </a:rPr>
              <a:t> vector=TIMER0_A1_VECTOR</a:t>
            </a:r>
          </a:p>
          <a:p>
            <a:pPr marL="0" indent="0">
              <a:spcBef>
                <a:spcPts val="0"/>
              </a:spcBef>
              <a:buNone/>
            </a:pPr>
            <a:r>
              <a:rPr lang="en-US" sz="1200" b="1" dirty="0">
                <a:solidFill>
                  <a:srgbClr val="7F0055"/>
                </a:solidFill>
                <a:latin typeface="Consolas"/>
              </a:rPr>
              <a:t>__interrupt</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TIMER0_A1_ISR()</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flag = 1;</a:t>
            </a:r>
          </a:p>
          <a:p>
            <a:pPr marL="0" indent="0">
              <a:spcBef>
                <a:spcPts val="0"/>
              </a:spcBef>
              <a:buNone/>
            </a:pPr>
            <a:r>
              <a:rPr lang="en-US" sz="1200" dirty="0">
                <a:solidFill>
                  <a:srgbClr val="000000"/>
                </a:solidFill>
                <a:latin typeface="Consolas"/>
              </a:rPr>
              <a:t>}</a:t>
            </a:r>
          </a:p>
        </p:txBody>
      </p:sp>
      <p:cxnSp>
        <p:nvCxnSpPr>
          <p:cNvPr id="6" name="Straight Arrow Connector 5"/>
          <p:cNvCxnSpPr>
            <a:stCxn id="3" idx="1"/>
          </p:cNvCxnSpPr>
          <p:nvPr/>
        </p:nvCxnSpPr>
        <p:spPr bwMode="auto">
          <a:xfrm flipH="1">
            <a:off x="914390" y="6151985"/>
            <a:ext cx="2654504" cy="651553"/>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721106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48339" y="847679"/>
            <a:ext cx="8083562" cy="5747330"/>
          </a:xfrm>
        </p:spPr>
        <p:txBody>
          <a:bodyPr/>
          <a:lstStyle/>
          <a:p>
            <a:pPr marL="0" indent="0">
              <a:buNone/>
            </a:pPr>
            <a:r>
              <a:rPr lang="en-US" sz="2000" dirty="0" smtClean="0"/>
              <a:t>What is an interrupt?</a:t>
            </a:r>
          </a:p>
          <a:p>
            <a:pPr marL="0" indent="0">
              <a:buNone/>
            </a:pPr>
            <a:r>
              <a:rPr lang="en-US" sz="2000" dirty="0" smtClean="0"/>
              <a:t>Why is it better than polling?</a:t>
            </a:r>
          </a:p>
          <a:p>
            <a:pPr lvl="1"/>
            <a:r>
              <a:rPr lang="en-US" sz="2000" dirty="0" smtClean="0">
                <a:solidFill>
                  <a:schemeClr val="accent2"/>
                </a:solidFill>
              </a:rPr>
              <a:t>Polling is inefficient…  wastes CPU resources</a:t>
            </a:r>
          </a:p>
          <a:p>
            <a:pPr lvl="1"/>
            <a:r>
              <a:rPr lang="en-US" sz="2000" dirty="0" smtClean="0">
                <a:solidFill>
                  <a:schemeClr val="accent2"/>
                </a:solidFill>
              </a:rPr>
              <a:t>Interrupts can free the processor to do more useful work</a:t>
            </a:r>
          </a:p>
          <a:p>
            <a:pPr lvl="1"/>
            <a:r>
              <a:rPr lang="en-US" sz="2000" dirty="0" smtClean="0">
                <a:solidFill>
                  <a:schemeClr val="accent2"/>
                </a:solidFill>
              </a:rPr>
              <a:t>Interrupts can save power</a:t>
            </a:r>
          </a:p>
          <a:p>
            <a:pPr lvl="1"/>
            <a:r>
              <a:rPr lang="en-US" sz="2000" dirty="0" smtClean="0">
                <a:solidFill>
                  <a:schemeClr val="accent2"/>
                </a:solidFill>
              </a:rPr>
              <a:t>For example:  In low-power mode, processor can go to sleep, until the time wakes it up to do something, and then go back to sleep</a:t>
            </a:r>
          </a:p>
          <a:p>
            <a:pPr marL="0" indent="0">
              <a:buNone/>
            </a:pPr>
            <a:endParaRPr lang="en-US" sz="2000" dirty="0" smtClean="0"/>
          </a:p>
          <a:p>
            <a:pPr marL="0" indent="0">
              <a:buNone/>
            </a:pPr>
            <a:r>
              <a:rPr lang="en-US" sz="2000" dirty="0" smtClean="0"/>
              <a:t>How do interrupts work?</a:t>
            </a: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675928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48339" y="847679"/>
            <a:ext cx="8083562" cy="5747330"/>
          </a:xfrm>
        </p:spPr>
        <p:txBody>
          <a:bodyPr/>
          <a:lstStyle/>
          <a:p>
            <a:pPr marL="0" indent="0">
              <a:buNone/>
            </a:pPr>
            <a:r>
              <a:rPr lang="en-US" sz="2000" dirty="0" smtClean="0"/>
              <a:t>How do interrupts work?</a:t>
            </a:r>
          </a:p>
          <a:p>
            <a:pPr lvl="1"/>
            <a:r>
              <a:rPr lang="en-US" sz="2000" dirty="0" smtClean="0">
                <a:solidFill>
                  <a:schemeClr val="accent2"/>
                </a:solidFill>
              </a:rPr>
              <a:t>Initialize interrupt</a:t>
            </a:r>
          </a:p>
          <a:p>
            <a:pPr lvl="2"/>
            <a:r>
              <a:rPr lang="en-US" sz="2000" b="1" dirty="0" smtClean="0">
                <a:solidFill>
                  <a:schemeClr val="accent2"/>
                </a:solidFill>
              </a:rPr>
              <a:t>Interrupt Vector</a:t>
            </a:r>
          </a:p>
          <a:p>
            <a:pPr lvl="2"/>
            <a:r>
              <a:rPr lang="en-US" sz="2000" b="1" dirty="0" smtClean="0">
                <a:solidFill>
                  <a:schemeClr val="accent2"/>
                </a:solidFill>
              </a:rPr>
              <a:t>Interrupt Service Routine </a:t>
            </a:r>
            <a:r>
              <a:rPr lang="en-US" sz="2000" dirty="0" smtClean="0">
                <a:solidFill>
                  <a:schemeClr val="accent2"/>
                </a:solidFill>
              </a:rPr>
              <a:t>(ISR)</a:t>
            </a:r>
          </a:p>
          <a:p>
            <a:pPr lvl="2"/>
            <a:r>
              <a:rPr lang="en-US" sz="2000" b="1" dirty="0" smtClean="0">
                <a:solidFill>
                  <a:schemeClr val="accent2"/>
                </a:solidFill>
              </a:rPr>
              <a:t>Interrupt Flag </a:t>
            </a:r>
            <a:r>
              <a:rPr lang="en-US" sz="2000" dirty="0" smtClean="0">
                <a:solidFill>
                  <a:schemeClr val="accent2"/>
                </a:solidFill>
              </a:rPr>
              <a:t>(clear before use)</a:t>
            </a:r>
          </a:p>
          <a:p>
            <a:pPr lvl="1"/>
            <a:r>
              <a:rPr lang="en-US" sz="2000" b="1" dirty="0" smtClean="0">
                <a:solidFill>
                  <a:schemeClr val="accent2"/>
                </a:solidFill>
              </a:rPr>
              <a:t>Interrupt Enable </a:t>
            </a:r>
            <a:r>
              <a:rPr lang="en-US" sz="2000" dirty="0" smtClean="0">
                <a:solidFill>
                  <a:schemeClr val="accent2"/>
                </a:solidFill>
              </a:rPr>
              <a:t>(turn it on)</a:t>
            </a:r>
          </a:p>
          <a:p>
            <a:pPr lvl="1"/>
            <a:r>
              <a:rPr lang="en-US" sz="2000" dirty="0" smtClean="0">
                <a:solidFill>
                  <a:schemeClr val="accent2"/>
                </a:solidFill>
              </a:rPr>
              <a:t>Run normal program</a:t>
            </a:r>
          </a:p>
          <a:p>
            <a:pPr lvl="1"/>
            <a:r>
              <a:rPr lang="en-US" sz="2000" dirty="0" smtClean="0">
                <a:solidFill>
                  <a:schemeClr val="accent2"/>
                </a:solidFill>
              </a:rPr>
              <a:t>Interrupt Occurs !!!!</a:t>
            </a:r>
          </a:p>
          <a:p>
            <a:pPr lvl="2"/>
            <a:r>
              <a:rPr lang="en-US" sz="2000" dirty="0" smtClean="0">
                <a:solidFill>
                  <a:schemeClr val="accent2"/>
                </a:solidFill>
              </a:rPr>
              <a:t>Processor saves its state </a:t>
            </a:r>
          </a:p>
          <a:p>
            <a:pPr lvl="2"/>
            <a:r>
              <a:rPr lang="en-US" sz="2000" dirty="0" smtClean="0">
                <a:solidFill>
                  <a:schemeClr val="accent2"/>
                </a:solidFill>
              </a:rPr>
              <a:t>Jumps to ISR</a:t>
            </a:r>
          </a:p>
          <a:p>
            <a:pPr lvl="3"/>
            <a:r>
              <a:rPr lang="en-US" dirty="0" smtClean="0">
                <a:solidFill>
                  <a:schemeClr val="accent2"/>
                </a:solidFill>
              </a:rPr>
              <a:t>Do ISR work</a:t>
            </a:r>
          </a:p>
          <a:p>
            <a:pPr lvl="3"/>
            <a:r>
              <a:rPr lang="en-US" dirty="0" smtClean="0">
                <a:solidFill>
                  <a:schemeClr val="accent2"/>
                </a:solidFill>
              </a:rPr>
              <a:t>Clear Flag?</a:t>
            </a:r>
          </a:p>
          <a:p>
            <a:pPr lvl="3"/>
            <a:r>
              <a:rPr lang="en-US" dirty="0" smtClean="0">
                <a:solidFill>
                  <a:schemeClr val="accent2"/>
                </a:solidFill>
              </a:rPr>
              <a:t>Restores the state</a:t>
            </a:r>
          </a:p>
          <a:p>
            <a:pPr lvl="3"/>
            <a:r>
              <a:rPr lang="en-US" dirty="0" smtClean="0">
                <a:solidFill>
                  <a:schemeClr val="accent2"/>
                </a:solidFill>
              </a:rPr>
              <a:t>Return to normal program</a:t>
            </a:r>
          </a:p>
          <a:p>
            <a:pPr marL="0" indent="0">
              <a:buNone/>
            </a:pPr>
            <a:endParaRPr lang="en-US" sz="2000" dirty="0" smtClean="0"/>
          </a:p>
          <a:p>
            <a:pPr marL="0" indent="0">
              <a:buNone/>
            </a:pPr>
            <a:r>
              <a:rPr lang="en-US" sz="2000" dirty="0" smtClean="0"/>
              <a:t>Have you used an interrupt yet?</a:t>
            </a:r>
            <a:endParaRPr lang="en-US" sz="2000" dirty="0"/>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872309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48339" y="847679"/>
            <a:ext cx="8500386" cy="5747330"/>
          </a:xfrm>
        </p:spPr>
        <p:txBody>
          <a:bodyPr/>
          <a:lstStyle/>
          <a:p>
            <a:pPr marL="0" indent="0">
              <a:buNone/>
            </a:pPr>
            <a:r>
              <a:rPr lang="en-US" sz="2000" dirty="0"/>
              <a:t>Have you used an interrupt yet?</a:t>
            </a:r>
          </a:p>
          <a:p>
            <a:pPr lvl="1"/>
            <a:r>
              <a:rPr lang="en-US" sz="2000" dirty="0" smtClean="0">
                <a:solidFill>
                  <a:schemeClr val="accent2"/>
                </a:solidFill>
              </a:rPr>
              <a:t>Yes….  RESET</a:t>
            </a:r>
          </a:p>
          <a:p>
            <a:pPr marL="457200" lvl="1" indent="0">
              <a:buNone/>
            </a:pPr>
            <a:endParaRPr lang="en-US" sz="2000" dirty="0" smtClean="0">
              <a:solidFill>
                <a:schemeClr val="accent2"/>
              </a:solidFill>
            </a:endParaRPr>
          </a:p>
          <a:p>
            <a:pPr marL="57150" indent="0">
              <a:buNone/>
            </a:pPr>
            <a:r>
              <a:rPr lang="en-US" sz="1600" b="1" dirty="0" smtClean="0">
                <a:solidFill>
                  <a:schemeClr val="accent2"/>
                </a:solidFill>
                <a:latin typeface="Courier New" pitchFamily="49" charset="0"/>
                <a:cs typeface="Courier New" pitchFamily="49" charset="0"/>
              </a:rPr>
              <a:t>RESET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#__STACK_END,SP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Initialize </a:t>
            </a:r>
            <a:r>
              <a:rPr lang="en-US" sz="1600" b="1" dirty="0" err="1">
                <a:solidFill>
                  <a:srgbClr val="00B050"/>
                </a:solidFill>
                <a:latin typeface="Courier New" pitchFamily="49" charset="0"/>
                <a:cs typeface="Courier New" pitchFamily="49" charset="0"/>
              </a:rPr>
              <a:t>stackpointer</a:t>
            </a:r>
            <a:endParaRPr lang="en-US" sz="1600" b="1" dirty="0">
              <a:solidFill>
                <a:srgbClr val="00B050"/>
              </a:solidFill>
              <a:latin typeface="Courier New" pitchFamily="49" charset="0"/>
              <a:cs typeface="Courier New" pitchFamily="49" charset="0"/>
            </a:endParaRPr>
          </a:p>
          <a:p>
            <a:pPr marL="57150" indent="0">
              <a:buNone/>
            </a:pPr>
            <a:r>
              <a:rPr lang="en-US" sz="1600" b="1" dirty="0" err="1">
                <a:solidFill>
                  <a:schemeClr val="accent2"/>
                </a:solidFill>
                <a:latin typeface="Courier New" pitchFamily="49" charset="0"/>
                <a:cs typeface="Courier New" pitchFamily="49" charset="0"/>
              </a:rPr>
              <a:t>StopWDT</a:t>
            </a: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#WDTPW|WDTHOLD,&amp;WDTCTL  </a:t>
            </a:r>
            <a:r>
              <a:rPr lang="en-US" sz="1600" b="1" dirty="0">
                <a:solidFill>
                  <a:srgbClr val="00B050"/>
                </a:solidFill>
                <a:latin typeface="Courier New" pitchFamily="49" charset="0"/>
                <a:cs typeface="Courier New" pitchFamily="49" charset="0"/>
              </a:rPr>
              <a:t>; Stop watchdog timer</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a:t>
            </a:r>
          </a:p>
          <a:p>
            <a:pPr marL="57150" indent="0">
              <a:buNone/>
            </a:pPr>
            <a:r>
              <a:rPr lang="en-US" sz="1600" b="1" dirty="0">
                <a:solidFill>
                  <a:srgbClr val="00B050"/>
                </a:solidFill>
                <a:latin typeface="Courier New" pitchFamily="49" charset="0"/>
                <a:cs typeface="Courier New" pitchFamily="49" charset="0"/>
              </a:rPr>
              <a:t>;           YOUR CODE</a:t>
            </a:r>
          </a:p>
          <a:p>
            <a:pPr marL="57150" indent="0">
              <a:buNone/>
            </a:pPr>
            <a:r>
              <a:rPr lang="en-US" sz="1600" b="1" dirty="0">
                <a:solidFill>
                  <a:srgbClr val="00B050"/>
                </a:solidFill>
                <a:latin typeface="Courier New" pitchFamily="49" charset="0"/>
                <a:cs typeface="Courier New" pitchFamily="49" charset="0"/>
              </a:rPr>
              <a: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           Interrupt Vectors</a:t>
            </a: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            .sect   ".reset"                </a:t>
            </a:r>
            <a:r>
              <a:rPr lang="en-US" sz="1600" b="1" dirty="0">
                <a:solidFill>
                  <a:srgbClr val="00B050"/>
                </a:solidFill>
                <a:latin typeface="Courier New" pitchFamily="49" charset="0"/>
                <a:cs typeface="Courier New" pitchFamily="49" charset="0"/>
              </a:rPr>
              <a:t>; MSP430 RESET Vector</a:t>
            </a:r>
          </a:p>
          <a:p>
            <a:pPr marL="57150" indent="0">
              <a:buNone/>
            </a:pPr>
            <a:r>
              <a:rPr lang="en-US" sz="1600" b="1" dirty="0">
                <a:solidFill>
                  <a:schemeClr val="accent2"/>
                </a:solidFill>
                <a:latin typeface="Courier New" pitchFamily="49" charset="0"/>
                <a:cs typeface="Courier New" pitchFamily="49" charset="0"/>
              </a:rPr>
              <a:t>            .short  </a:t>
            </a:r>
            <a:r>
              <a:rPr lang="en-US" sz="1600" b="1" dirty="0" smtClean="0">
                <a:solidFill>
                  <a:schemeClr val="accent2"/>
                </a:solidFill>
                <a:latin typeface="Courier New" pitchFamily="49" charset="0"/>
                <a:cs typeface="Courier New" pitchFamily="49" charset="0"/>
              </a:rPr>
              <a:t>RESET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What if we didn’t define this interrupt vector?</a:t>
            </a:r>
          </a:p>
          <a:p>
            <a:pPr marL="57150" indent="0">
              <a:buNone/>
            </a:pPr>
            <a:r>
              <a:rPr lang="en-US" sz="1600" b="1" dirty="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Where are these interrupt vectors located?</a:t>
            </a:r>
            <a:endParaRPr lang="en-US" sz="1600" dirty="0" smtClean="0">
              <a:solidFill>
                <a:srgbClr val="FF0000"/>
              </a:solidFill>
            </a:endParaRP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45244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Vector Table</a:t>
            </a:r>
            <a:endParaRPr lang="en-US" dirty="0"/>
          </a:p>
        </p:txBody>
      </p:sp>
      <p:pic>
        <p:nvPicPr>
          <p:cNvPr id="1026" name="Picture 2" descr="MSP430 Memory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225" y="590550"/>
            <a:ext cx="4454525" cy="62197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bwMode="auto">
          <a:xfrm>
            <a:off x="917575" y="1809749"/>
            <a:ext cx="1390650" cy="47625"/>
          </a:xfrm>
          <a:prstGeom prst="straightConnector1">
            <a:avLst/>
          </a:prstGeom>
          <a:no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58905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187870" cy="6715125"/>
          </a:xfrm>
        </p:spPr>
      </p:pic>
      <p:sp>
        <p:nvSpPr>
          <p:cNvPr id="3" name="TextBox 2"/>
          <p:cNvSpPr txBox="1"/>
          <p:nvPr/>
        </p:nvSpPr>
        <p:spPr>
          <a:xfrm>
            <a:off x="0" y="0"/>
            <a:ext cx="3603009" cy="400110"/>
          </a:xfrm>
          <a:prstGeom prst="rect">
            <a:avLst/>
          </a:prstGeom>
          <a:noFill/>
        </p:spPr>
        <p:txBody>
          <a:bodyPr wrap="square" rtlCol="0">
            <a:spAutoFit/>
          </a:bodyPr>
          <a:lstStyle/>
          <a:p>
            <a:r>
              <a:rPr lang="en-US" sz="2000" dirty="0" smtClean="0"/>
              <a:t>pp 109 of Blue Book</a:t>
            </a:r>
          </a:p>
        </p:txBody>
      </p:sp>
      <p:sp>
        <p:nvSpPr>
          <p:cNvPr id="5" name="TextBox 4"/>
          <p:cNvSpPr txBox="1"/>
          <p:nvPr/>
        </p:nvSpPr>
        <p:spPr>
          <a:xfrm>
            <a:off x="6566848" y="0"/>
            <a:ext cx="2972937" cy="400110"/>
          </a:xfrm>
          <a:prstGeom prst="rect">
            <a:avLst/>
          </a:prstGeom>
          <a:noFill/>
        </p:spPr>
        <p:txBody>
          <a:bodyPr wrap="square" rtlCol="0">
            <a:spAutoFit/>
          </a:bodyPr>
          <a:lstStyle/>
          <a:p>
            <a:r>
              <a:rPr lang="en-US" sz="2000" dirty="0" smtClean="0"/>
              <a:t>pp 11 of Device Specific</a:t>
            </a:r>
            <a:endParaRPr lang="en-US" sz="2000" dirty="0"/>
          </a:p>
        </p:txBody>
      </p:sp>
    </p:spTree>
    <p:extLst>
      <p:ext uri="{BB962C8B-B14F-4D97-AF65-F5344CB8AC3E}">
        <p14:creationId xmlns:p14="http://schemas.microsoft.com/office/powerpoint/2010/main" val="1133740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sym typeface="Wingdings" pitchFamily="2" charset="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sym typeface="Wingdings" pitchFamily="2" charset="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9700</TotalTime>
  <Words>2422</Words>
  <Application>Microsoft Office PowerPoint</Application>
  <PresentationFormat>On-screen Show (4:3)</PresentationFormat>
  <Paragraphs>408</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Default Design</vt:lpstr>
      <vt:lpstr>ECE 382  Lesson 26</vt:lpstr>
      <vt:lpstr>Interrupts</vt:lpstr>
      <vt:lpstr>Lesson 25 Polling - Example Code</vt:lpstr>
      <vt:lpstr>Lesson 25 Interrupt - Example Code</vt:lpstr>
      <vt:lpstr>Interrupts</vt:lpstr>
      <vt:lpstr>Interrupts</vt:lpstr>
      <vt:lpstr>Interrupts</vt:lpstr>
      <vt:lpstr>Interrupt Vector Table</vt:lpstr>
      <vt:lpstr>PowerPoint Presentation</vt:lpstr>
      <vt:lpstr>What happens on an Interrupt</vt:lpstr>
      <vt:lpstr>Maskable vs Non-maskable Interrupts</vt:lpstr>
      <vt:lpstr>Interrupt Service Routines (ISRs)</vt:lpstr>
      <vt:lpstr>Using Interrupts: Programmer's Job</vt:lpstr>
      <vt:lpstr>Example:  P1 Interrupt</vt:lpstr>
      <vt:lpstr>Example Push Button Interrupt</vt:lpstr>
      <vt:lpstr>Multiple Push Button Interrupts</vt:lpstr>
      <vt:lpstr>Multiple Push Button Interrupts</vt:lpstr>
      <vt:lpstr>In-Class Programming</vt:lpstr>
      <vt:lpstr>Example Timer Interrupt (see lec26.c)</vt:lpstr>
      <vt:lpstr>Timer Block Diagram</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Capt Jeff Falkinburg</cp:lastModifiedBy>
  <cp:revision>519</cp:revision>
  <cp:lastPrinted>2014-10-27T22:00:58Z</cp:lastPrinted>
  <dcterms:created xsi:type="dcterms:W3CDTF">2001-06-27T14:08:57Z</dcterms:created>
  <dcterms:modified xsi:type="dcterms:W3CDTF">2016-11-09T15:00:30Z</dcterms:modified>
</cp:coreProperties>
</file>