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381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13" r:id="rId1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-9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382.com/notes/L20/L20_po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382.com/notes/L20/student_example_2.html" TargetMode="External"/><Relationship Id="rId2" Type="http://schemas.openxmlformats.org/officeDocument/2006/relationships/hyperlink" Target="http://www.ece382.com/notes/L20/student_example_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se.bd.psu.edu/cmpen352/lecture/code/lec19.c" TargetMode="External"/><Relationship Id="rId4" Type="http://schemas.openxmlformats.org/officeDocument/2006/relationships/hyperlink" Target="http://www.ece382.com/notes/L20/student_example_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err="1">
                <a:solidFill>
                  <a:srgbClr val="0070C0"/>
                </a:solidFill>
              </a:rPr>
              <a:t>Structs</a:t>
            </a:r>
            <a:endParaRPr lang="en-US" sz="2000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Functions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Headers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Example 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Assignment 5 due BOC </a:t>
            </a:r>
            <a:r>
              <a:rPr lang="en-US" sz="2000" dirty="0" smtClean="0">
                <a:solidFill>
                  <a:srgbClr val="0070C0"/>
                </a:solidFill>
              </a:rPr>
              <a:t>today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functionality/report due COB T21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6 due BOC next lesson</a:t>
            </a:r>
            <a:endParaRPr lang="en-US" sz="1600" dirty="0">
              <a:solidFill>
                <a:srgbClr val="0070C0"/>
              </a:solidFill>
            </a:endParaRPr>
          </a:p>
          <a:p>
            <a:pPr lvl="1"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class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Program Requirements</a:t>
            </a:r>
          </a:p>
          <a:p>
            <a:pPr marL="0" indent="0">
              <a:buNone/>
            </a:pPr>
            <a:r>
              <a:rPr lang="en-US" sz="1400" dirty="0"/>
              <a:t>Build a program that can calculate the following:</a:t>
            </a:r>
          </a:p>
          <a:p>
            <a:pPr marL="400050" lvl="1" indent="0">
              <a:buNone/>
            </a:pPr>
            <a:r>
              <a:rPr lang="en-US" sz="1400" dirty="0"/>
              <a:t>Summation</a:t>
            </a:r>
          </a:p>
          <a:p>
            <a:pPr marL="400050" lvl="1" indent="0">
              <a:buNone/>
            </a:pPr>
            <a:r>
              <a:rPr lang="en-US" sz="1400" dirty="0"/>
              <a:t>Factorial</a:t>
            </a:r>
          </a:p>
          <a:p>
            <a:pPr marL="400050" lvl="1" indent="0">
              <a:buNone/>
            </a:pPr>
            <a:r>
              <a:rPr lang="en-US" sz="1400" dirty="0"/>
              <a:t>Minimum of two values</a:t>
            </a:r>
          </a:p>
          <a:p>
            <a:pPr marL="400050" lvl="1" indent="0">
              <a:buNone/>
            </a:pPr>
            <a:r>
              <a:rPr lang="en-US" sz="1400" dirty="0"/>
              <a:t>Maximum of two values</a:t>
            </a:r>
          </a:p>
          <a:p>
            <a:pPr marL="400050" lvl="1" indent="0">
              <a:buNone/>
            </a:pPr>
            <a:r>
              <a:rPr lang="en-US" sz="1400" dirty="0"/>
              <a:t>Provides user helpful mathematic constants</a:t>
            </a:r>
          </a:p>
          <a:p>
            <a:pPr marL="0" indent="0">
              <a:buNone/>
            </a:pPr>
            <a:r>
              <a:rPr lang="en-US" sz="1400" dirty="0"/>
              <a:t>Must write modular / reusable code:</a:t>
            </a:r>
          </a:p>
          <a:p>
            <a:pPr marL="400050" lvl="1" indent="0">
              <a:buNone/>
            </a:pPr>
            <a:r>
              <a:rPr lang="en-US" sz="1400" dirty="0"/>
              <a:t>Header file</a:t>
            </a:r>
          </a:p>
          <a:p>
            <a:pPr marL="400050" lvl="1" indent="0">
              <a:buNone/>
            </a:pPr>
            <a:r>
              <a:rPr lang="en-US" sz="1400" dirty="0"/>
              <a:t>Implementation file</a:t>
            </a:r>
          </a:p>
          <a:p>
            <a:pPr marL="400050" lvl="1" indent="0">
              <a:buNone/>
            </a:pPr>
            <a:r>
              <a:rPr lang="en-US" sz="1400" dirty="0"/>
              <a:t>main() </a:t>
            </a:r>
            <a:r>
              <a:rPr lang="en-US" sz="1400" dirty="0" smtClean="0"/>
              <a:t>file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main.c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math_helper.h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a = 10;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b = 15;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minVar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sum, fact;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= summation(a);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fact = factorial(6);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max(a, b);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minVar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min(a, b);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while(1</a:t>
            </a:r>
            <a:r>
              <a:rPr lang="en-US" sz="14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CPU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math_helper.h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Your high-quality header with author / description / revision history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_MATH_HELPER_H_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_MATH_HELPER_H_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Useful constants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          (estimate)      (actual)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PI  (339 / 108)     //  3.139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3.142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E  (155 / 57)       //  2.719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2.718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Note: you would add some really good headers before each of these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     functions to describe their purpose.  In the interest of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      brevity, I'm omitting them here.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summation(unsigned char n);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factorial(unsigned char n);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max(char a, char b);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min(char a, char b);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_MATH_HELPER_H_</a:t>
            </a:r>
          </a:p>
        </p:txBody>
      </p:sp>
    </p:spTree>
    <p:extLst>
      <p:ext uri="{BB962C8B-B14F-4D97-AF65-F5344CB8AC3E}">
        <p14:creationId xmlns:p14="http://schemas.microsoft.com/office/powerpoint/2010/main" val="2495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math_helper.c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math_helper.h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summation(unsigned char n)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factorial(unsigned char n)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* factorial(n-1);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max(char a, char b)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(a &gt; b) ? a : b;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min(char a, char b)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(a &lt; b) ? a : b;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629194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Try Assignment 6: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>
                <a:hlinkClick r:id="rId2"/>
              </a:rPr>
              <a:t>Assignment - Pong!</a:t>
            </a:r>
            <a:endParaRPr lang="en-US" dirty="0"/>
          </a:p>
          <a:p>
            <a:pPr marL="400050" lvl="1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from Assignment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2" y="748513"/>
            <a:ext cx="7772400" cy="4724400"/>
          </a:xfrm>
        </p:spPr>
        <p:txBody>
          <a:bodyPr/>
          <a:lstStyle/>
          <a:p>
            <a:r>
              <a:rPr lang="en-US" sz="2400" dirty="0" smtClean="0"/>
              <a:t>Good, Bad, or Ugly?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Student Example </a:t>
            </a:r>
            <a:r>
              <a:rPr lang="en-US" sz="2000" dirty="0" smtClean="0">
                <a:hlinkClick r:id="rId2"/>
              </a:rPr>
              <a:t>1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Student Example </a:t>
            </a:r>
            <a:r>
              <a:rPr lang="en-US" sz="2000" dirty="0" smtClean="0">
                <a:hlinkClick r:id="rId3"/>
              </a:rPr>
              <a:t>2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Student Example 3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Dr </a:t>
            </a:r>
            <a:r>
              <a:rPr lang="en-US" sz="2400" dirty="0" err="1" smtClean="0"/>
              <a:t>Coulston’s</a:t>
            </a:r>
            <a:r>
              <a:rPr lang="en-US" sz="2400" dirty="0" smtClean="0"/>
              <a:t> example</a:t>
            </a:r>
          </a:p>
          <a:p>
            <a:pPr lvl="1"/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ecse.bd.psu.edu/cmpen352/lecture/code/lec19.c</a:t>
            </a:r>
            <a:endParaRPr lang="en-US" sz="20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07" y="674685"/>
            <a:ext cx="5920656" cy="332066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Struct</a:t>
            </a:r>
            <a:r>
              <a:rPr lang="en-US" sz="1400" dirty="0" smtClean="0"/>
              <a:t>:   similar to an “</a:t>
            </a:r>
            <a:r>
              <a:rPr lang="en-US" sz="1400" b="1" dirty="0" smtClean="0"/>
              <a:t>object</a:t>
            </a:r>
            <a:r>
              <a:rPr lang="en-US" sz="1400" dirty="0" smtClean="0"/>
              <a:t>” from Java, but do not have their own “</a:t>
            </a:r>
            <a:r>
              <a:rPr lang="en-US" sz="1400" b="1" dirty="0" smtClean="0"/>
              <a:t>methods</a:t>
            </a:r>
            <a:r>
              <a:rPr lang="en-US" sz="1400" dirty="0" smtClean="0"/>
              <a:t>”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&lt;name&gt; 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&gt;.&lt;var1&gt; = &lt;value&gt;;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&gt;.&lt;var2&gt; = &lt;value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&gt;;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40020" y="1075166"/>
            <a:ext cx="4881558" cy="503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x, y;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circle 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 center;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char radius;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initialize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4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point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{20, 7};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circle </a:t>
            </a:r>
            <a:r>
              <a:rPr lang="en-US" sz="14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5};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dot </a:t>
            </a:r>
            <a:r>
              <a:rPr lang="en-US" sz="14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notation to access variables:</a:t>
            </a:r>
          </a:p>
          <a:p>
            <a:pPr marL="0" indent="0">
              <a:buFontTx/>
              <a:buNone/>
            </a:pP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myCenter.x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myCircle.radius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myCircle.center.x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12;</a:t>
            </a: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2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Functions:  </a:t>
            </a:r>
            <a:r>
              <a:rPr lang="en-US" sz="1400" dirty="0" smtClean="0"/>
              <a:t>like subroutines in assembly or methods in Java.        Remember Modularity?</a:t>
            </a:r>
            <a:endParaRPr lang="en-US" sz="1400" b="1" dirty="0"/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 Function Call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/>
              <a:t>How does the compiler know what “summation” is?</a:t>
            </a:r>
            <a:endParaRPr lang="en-US" sz="1400" b="1" dirty="0"/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 Prototype</a:t>
            </a:r>
          </a:p>
          <a:p>
            <a:r>
              <a:rPr lang="en-US" sz="1400" dirty="0"/>
              <a:t>Promises the compiler that the function is implemented </a:t>
            </a:r>
            <a:r>
              <a:rPr lang="en-US" sz="1400" dirty="0" smtClean="0"/>
              <a:t>elsewhere</a:t>
            </a:r>
          </a:p>
          <a:p>
            <a:r>
              <a:rPr lang="en-US" sz="1400" dirty="0" smtClean="0"/>
              <a:t>Provides the “interface” to the function</a:t>
            </a:r>
            <a:endParaRPr lang="en-US" sz="1400" dirty="0"/>
          </a:p>
          <a:p>
            <a:r>
              <a:rPr lang="en-US" sz="1400" dirty="0"/>
              <a:t>You are allowed to "call" the function from your code</a:t>
            </a:r>
          </a:p>
          <a:p>
            <a:r>
              <a:rPr lang="en-US" sz="1400" dirty="0"/>
              <a:t>The function prototype must be defined in a location physically before you call it </a:t>
            </a:r>
            <a:r>
              <a:rPr lang="en-US" sz="1400" dirty="0" smtClean="0"/>
              <a:t>(i.e</a:t>
            </a:r>
            <a:r>
              <a:rPr lang="en-US" sz="1400" dirty="0"/>
              <a:t>. defined above main</a:t>
            </a:r>
            <a:r>
              <a:rPr lang="en-US" sz="1400" dirty="0" smtClean="0"/>
              <a:t>()  or </a:t>
            </a:r>
            <a:r>
              <a:rPr lang="en-US" sz="1400" dirty="0"/>
              <a:t>in a #include file).</a:t>
            </a:r>
          </a:p>
          <a:p>
            <a:r>
              <a:rPr lang="en-US" sz="1400" dirty="0"/>
              <a:t>If you offer a prototype but don't provide an implementation, you'll get a linker error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(&lt;input type 1&gt; &lt;variable name 1&gt;,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Header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#includes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#defines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 (unsigned char n);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2652" y="6049005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does summation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 Definition</a:t>
            </a:r>
          </a:p>
          <a:p>
            <a:r>
              <a:rPr lang="en-US" sz="1400" dirty="0" smtClean="0"/>
              <a:t>Can be with the prototype, or appear later in the code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(&lt;input type 1&gt; &lt;variable name 1&gt;, ...)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Some interesting stuff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return &lt;output variable&gt;;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96195" y="1684328"/>
            <a:ext cx="4646817" cy="503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 (unsigned char n);</a:t>
            </a:r>
          </a:p>
          <a:p>
            <a:pPr marL="0" indent="0">
              <a:buFontTx/>
              <a:buNone/>
            </a:pPr>
            <a:endParaRPr lang="en-US" sz="14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4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4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int summation(unsigned char n)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4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Preprocessor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Preprocessor Commands: </a:t>
            </a:r>
            <a:r>
              <a:rPr lang="en-US" sz="1400" dirty="0"/>
              <a:t>The preprocessor is executed before your code </a:t>
            </a:r>
            <a:r>
              <a:rPr lang="en-US" sz="1400" dirty="0" smtClean="0"/>
              <a:t>compiles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200" dirty="0"/>
              <a:t>Essentially a "copy and paste" of the </a:t>
            </a:r>
            <a:r>
              <a:rPr lang="en-US" sz="1200" dirty="0" err="1"/>
              <a:t>file_name.h</a:t>
            </a:r>
            <a:r>
              <a:rPr lang="en-US" sz="1200" dirty="0"/>
              <a:t> into your file</a:t>
            </a:r>
          </a:p>
          <a:p>
            <a:pPr marL="400050" lvl="1" indent="0">
              <a:buNone/>
            </a:pPr>
            <a:r>
              <a:rPr lang="en-US" sz="1200" dirty="0" smtClean="0"/>
              <a:t>"</a:t>
            </a:r>
            <a:r>
              <a:rPr lang="en-US" sz="1200" dirty="0" err="1" smtClean="0"/>
              <a:t>file_name.h</a:t>
            </a:r>
            <a:r>
              <a:rPr lang="en-US" sz="1200" dirty="0" smtClean="0"/>
              <a:t>", </a:t>
            </a:r>
            <a:r>
              <a:rPr lang="en-US" sz="1200" dirty="0"/>
              <a:t>the preprocessor will search in your project working directory</a:t>
            </a:r>
          </a:p>
          <a:p>
            <a:pPr marL="400050" lvl="1" indent="0">
              <a:buNone/>
            </a:pPr>
            <a:r>
              <a:rPr lang="en-US" sz="1200" dirty="0" smtClean="0"/>
              <a:t>&lt;</a:t>
            </a:r>
            <a:r>
              <a:rPr lang="en-US" sz="1200" dirty="0" err="1" smtClean="0"/>
              <a:t>file_name.h</a:t>
            </a:r>
            <a:r>
              <a:rPr lang="en-US" sz="1200" dirty="0" smtClean="0"/>
              <a:t>&gt;, </a:t>
            </a:r>
            <a:r>
              <a:rPr lang="en-US" sz="1200" dirty="0"/>
              <a:t>the preprocessor will search your class path.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&lt;SINGLE_WORD&gt; &lt;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replacement_token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200" dirty="0"/>
              <a:t>Essentially a global "search and replace" within your code</a:t>
            </a:r>
          </a:p>
          <a:p>
            <a:pPr marL="400050" lvl="1" indent="0">
              <a:buNone/>
            </a:pPr>
            <a:r>
              <a:rPr lang="en-US" sz="1200" dirty="0"/>
              <a:t>Anytime the &lt;SINGLE_WORD&gt; token appears, it will be replaced by the &lt;replacement token&gt;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&lt;SOME_CONSTANT&gt; ... &lt;some code&gt; ...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/>
              <a:t>Code is only included if &lt;SOME_CONSTANT&gt; is not defined</a:t>
            </a:r>
          </a:p>
          <a:p>
            <a:pPr marL="400050" lvl="1" indent="0">
              <a:buNone/>
            </a:pPr>
            <a:r>
              <a:rPr lang="en-US" sz="1200" dirty="0"/>
              <a:t>Usually, your first line of code will be to #define &lt;SOME_CONSTANT&gt;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short int16;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 smtClean="0"/>
              <a:t>Create your own 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40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separate file that contains a related set of: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Function prototypes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accent2"/>
                </a:solidFill>
              </a:rPr>
              <a:t>typedef</a:t>
            </a:r>
            <a:r>
              <a:rPr lang="en-US" sz="1400" dirty="0">
                <a:solidFill>
                  <a:schemeClr val="accent2"/>
                </a:solidFill>
              </a:rPr>
              <a:t> declarations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#define constants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etc.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All lowercase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Use "_" to combine words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".h" is the file extension</a:t>
            </a:r>
          </a:p>
          <a:p>
            <a:pPr marL="0" indent="0">
              <a:buNone/>
            </a:pPr>
            <a:r>
              <a:rPr lang="en-US" sz="1400" dirty="0"/>
              <a:t>Example: </a:t>
            </a:r>
            <a:r>
              <a:rPr lang="en-US" sz="1400" dirty="0" err="1"/>
              <a:t>atd_helper.h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</a:t>
            </a:r>
            <a:r>
              <a:rPr lang="en-US" sz="1400" dirty="0" smtClean="0"/>
              <a:t>must </a:t>
            </a:r>
            <a:r>
              <a:rPr lang="en-US" sz="1400" dirty="0"/>
              <a:t>"wrap" the header in a #</a:t>
            </a:r>
            <a:r>
              <a:rPr lang="en-US" sz="1400" dirty="0" err="1"/>
              <a:t>ifndef</a:t>
            </a:r>
            <a:r>
              <a:rPr lang="en-US" sz="1400" dirty="0"/>
              <a:t> to prevent circular </a:t>
            </a:r>
            <a:r>
              <a:rPr lang="en-US" sz="1400" dirty="0" smtClean="0"/>
              <a:t>inclusions   (also called guarding)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_ATD_HELPER_H_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_ATD_HELPER_H_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Your header file code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function prototypes, #defines, etc.)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good comment headers to define each function (see example)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_ATD_HELPER_H</a:t>
            </a:r>
          </a:p>
        </p:txBody>
      </p:sp>
    </p:spTree>
    <p:extLst>
      <p:ext uri="{BB962C8B-B14F-4D97-AF65-F5344CB8AC3E}">
        <p14:creationId xmlns:p14="http://schemas.microsoft.com/office/powerpoint/2010/main" val="1278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Implementation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75" y="734390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separate C file that implements the header file</a:t>
            </a:r>
          </a:p>
          <a:p>
            <a:pPr marL="0" indent="0">
              <a:buNone/>
            </a:pPr>
            <a:r>
              <a:rPr lang="en-US" sz="1400" dirty="0"/>
              <a:t>Contains the function definitions</a:t>
            </a:r>
          </a:p>
          <a:p>
            <a:pPr marL="0" indent="0">
              <a:buNone/>
            </a:pPr>
            <a:r>
              <a:rPr lang="en-US" sz="1400" dirty="0"/>
              <a:t>#include the header file as your first line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/>
              <a:t>Same name as the header file!</a:t>
            </a:r>
          </a:p>
          <a:p>
            <a:pPr marL="400050" lvl="1" indent="0">
              <a:buNone/>
            </a:pPr>
            <a:r>
              <a:rPr lang="en-US" sz="1400" dirty="0"/>
              <a:t>".c" is the file extension</a:t>
            </a:r>
          </a:p>
          <a:p>
            <a:pPr marL="400050" lvl="1" indent="0">
              <a:buNone/>
            </a:pPr>
            <a:r>
              <a:rPr lang="en-US" sz="1400" dirty="0"/>
              <a:t>Example: </a:t>
            </a:r>
            <a:r>
              <a:rPr lang="en-US" sz="1400" dirty="0" err="1" smtClean="0"/>
              <a:t>atd_helper.c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atd_helper.h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Function definitions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31857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6698</TotalTime>
  <Words>1169</Words>
  <Application>Microsoft Office PowerPoint</Application>
  <PresentationFormat>On-screen Show (4:3)</PresentationFormat>
  <Paragraphs>244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ECE 382  Lesson 20</vt:lpstr>
      <vt:lpstr>Example Code from Assignment 5</vt:lpstr>
      <vt:lpstr>C Language:  Structs</vt:lpstr>
      <vt:lpstr>C Language:  Functions</vt:lpstr>
      <vt:lpstr>C Language:  Functions</vt:lpstr>
      <vt:lpstr>C Language:  Functions</vt:lpstr>
      <vt:lpstr>C Language:  Preprocessor Commands</vt:lpstr>
      <vt:lpstr>C Header files</vt:lpstr>
      <vt:lpstr>C Implementation Files</vt:lpstr>
      <vt:lpstr>In class programming</vt:lpstr>
      <vt:lpstr>main.c</vt:lpstr>
      <vt:lpstr>math_helper.h</vt:lpstr>
      <vt:lpstr>math_helper.c</vt:lpstr>
      <vt:lpstr>Assignment 6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388</cp:revision>
  <cp:lastPrinted>2014-10-08T23:47:50Z</cp:lastPrinted>
  <dcterms:created xsi:type="dcterms:W3CDTF">2001-06-27T14:08:57Z</dcterms:created>
  <dcterms:modified xsi:type="dcterms:W3CDTF">2015-10-05T14:58:43Z</dcterms:modified>
</cp:coreProperties>
</file>