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82" r:id="rId2"/>
    <p:sldId id="305" r:id="rId3"/>
    <p:sldId id="306" r:id="rId4"/>
    <p:sldId id="307" r:id="rId5"/>
    <p:sldId id="321" r:id="rId6"/>
    <p:sldId id="308" r:id="rId7"/>
    <p:sldId id="309" r:id="rId8"/>
    <p:sldId id="310" r:id="rId9"/>
    <p:sldId id="311" r:id="rId10"/>
    <p:sldId id="312" r:id="rId11"/>
    <p:sldId id="313" r:id="rId12"/>
    <p:sldId id="301" r:id="rId13"/>
    <p:sldId id="303" r:id="rId14"/>
    <p:sldId id="314" r:id="rId15"/>
    <p:sldId id="315" r:id="rId16"/>
    <p:sldId id="329" r:id="rId17"/>
    <p:sldId id="322" r:id="rId18"/>
    <p:sldId id="330" r:id="rId19"/>
    <p:sldId id="333" r:id="rId20"/>
    <p:sldId id="331" r:id="rId21"/>
    <p:sldId id="324" r:id="rId22"/>
    <p:sldId id="326" r:id="rId23"/>
    <p:sldId id="328" r:id="rId24"/>
    <p:sldId id="334" r:id="rId25"/>
    <p:sldId id="316" r:id="rId26"/>
    <p:sldId id="297" r:id="rId27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3740" autoAdjust="0"/>
    <p:restoredTop sz="94660"/>
  </p:normalViewPr>
  <p:slideViewPr>
    <p:cSldViewPr snapToGrid="0">
      <p:cViewPr>
        <p:scale>
          <a:sx n="70" d="100"/>
          <a:sy n="70" d="100"/>
        </p:scale>
        <p:origin x="-10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 source and destination of an instruction are defined by the following fields: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src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	The source operand defined by As and S-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reg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	The destination operand defined by Ad and D-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As 	The addressing bits responsible for the addressing mode used for the source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src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S-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	The working register used for the source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src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Ad 	The addressing bits responsible for the addressing mode used for the destination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D-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	The working register used for the destination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B/W 	Byte or word operation: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	0: word operation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	1: byte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bugger" TargetMode="External"/><Relationship Id="rId2" Type="http://schemas.openxmlformats.org/officeDocument/2006/relationships/hyperlink" Target="http://ece.ninja/382/index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ece.ninja/382/notes/L2/ucorrupt1.html" TargetMode="External"/><Relationship Id="rId5" Type="http://schemas.openxmlformats.org/officeDocument/2006/relationships/hyperlink" Target="http://ece.ninja/382/notes/L3/L3_execution.html" TargetMode="External"/><Relationship Id="rId4" Type="http://schemas.openxmlformats.org/officeDocument/2006/relationships/hyperlink" Target="http://mspgcc.sourceforge.net/manual/x223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mspgcc.sourceforge.net/manual/x223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spgcc.sourceforge.net/manual/x223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47" y="738595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320" y="1951263"/>
            <a:ext cx="6660656" cy="1752600"/>
          </a:xfrm>
        </p:spPr>
        <p:txBody>
          <a:bodyPr/>
          <a:lstStyle/>
          <a:p>
            <a:pPr algn="l"/>
            <a:r>
              <a:rPr lang="en-US" sz="2400" b="1" dirty="0" smtClean="0"/>
              <a:t>ECE 382Website:</a:t>
            </a:r>
          </a:p>
          <a:p>
            <a:pPr algn="l"/>
            <a:r>
              <a:rPr lang="en-US" sz="2400" b="1" dirty="0"/>
              <a:t>	</a:t>
            </a:r>
            <a:r>
              <a:rPr lang="en-US" sz="2000" dirty="0" smtClean="0">
                <a:hlinkClick r:id="rId2"/>
              </a:rPr>
              <a:t>http://ece.ninja/382/index.html</a:t>
            </a:r>
            <a:endParaRPr lang="en-US" sz="2000" dirty="0" smtClean="0"/>
          </a:p>
          <a:p>
            <a:pPr algn="l"/>
            <a:r>
              <a:rPr lang="en-US" sz="2400" b="1" dirty="0" smtClean="0"/>
              <a:t>Readings</a:t>
            </a:r>
            <a:endParaRPr lang="en-US" sz="2400" b="1" dirty="0"/>
          </a:p>
          <a:p>
            <a:pPr lvl="1" algn="l"/>
            <a:r>
              <a:rPr lang="en-US" sz="2000" dirty="0">
                <a:hlinkClick r:id="rId3"/>
              </a:rPr>
              <a:t>Debuggers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hlinkClick r:id="rId4"/>
              </a:rPr>
              <a:t>MSP430 Instruction Set</a:t>
            </a:r>
            <a:endParaRPr lang="en-US" sz="2000" b="1" dirty="0" smtClean="0"/>
          </a:p>
          <a:p>
            <a:pPr algn="l"/>
            <a:r>
              <a:rPr lang="en-US" sz="2400" b="1" dirty="0" smtClean="0"/>
              <a:t>Lesson Outline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MSP430 Execution Model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MSP430 Instruction Set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Converting Assembly to Machine </a:t>
            </a:r>
            <a:r>
              <a:rPr lang="en-US" sz="2000" dirty="0" smtClean="0">
                <a:solidFill>
                  <a:srgbClr val="0070C0"/>
                </a:solidFill>
              </a:rPr>
              <a:t>Code</a:t>
            </a:r>
            <a:endParaRPr lang="en-US" sz="2000" dirty="0" smtClean="0">
              <a:solidFill>
                <a:srgbClr val="FF0000"/>
              </a:solidFill>
            </a:endParaRPr>
          </a:p>
          <a:p>
            <a:pPr algn="l"/>
            <a:r>
              <a:rPr lang="en-US" sz="2000" b="1" dirty="0" smtClean="0"/>
              <a:t>Admin</a:t>
            </a:r>
            <a:endParaRPr lang="en-US" sz="2000" b="1" dirty="0"/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Skills </a:t>
            </a:r>
            <a:r>
              <a:rPr lang="en-US" sz="2000" dirty="0">
                <a:solidFill>
                  <a:srgbClr val="0070C0"/>
                </a:solidFill>
              </a:rPr>
              <a:t>Review due </a:t>
            </a:r>
            <a:r>
              <a:rPr lang="en-US" sz="2000" dirty="0" smtClean="0">
                <a:solidFill>
                  <a:srgbClr val="0070C0"/>
                </a:solidFill>
              </a:rPr>
              <a:t>today!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  <a:hlinkClick r:id="rId5"/>
              </a:rPr>
              <a:t>Assignment 1 due next lesson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  <a:hlinkClick r:id="rId6"/>
              </a:rPr>
              <a:t>uCorrupt1 due next lesson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1" algn="l"/>
            <a:endParaRPr lang="en-US" sz="2000" dirty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Emulated Instructions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289322"/>
              </p:ext>
            </p:extLst>
          </p:nvPr>
        </p:nvGraphicFramePr>
        <p:xfrm>
          <a:off x="356047" y="655454"/>
          <a:ext cx="7772400" cy="5639874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2112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Emulated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Notes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2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NOP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MOV r3, r3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Any register from r3 to r15 would do the same thing.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POP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MOV @SP+,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9462" marR="79462" marT="39731" marB="397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BR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MOV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r>
                        <a:rPr lang="en-US" dirty="0">
                          <a:effectLst/>
                        </a:rPr>
                        <a:t>, PC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BR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MOV @SP+, PC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CLRC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BIC #1,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BIS #1,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CLRZ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BIC #2,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SETZ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BIS #2,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CLRN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BIC #4,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BIS #4,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BIC #8,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BIS #8,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400" y="5754776"/>
            <a:ext cx="4927600" cy="1010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7128933" y="6002867"/>
            <a:ext cx="2015067" cy="76252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415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Emulated </a:t>
            </a:r>
            <a:r>
              <a:rPr lang="en-US" b="1" dirty="0"/>
              <a:t>Instructions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246014"/>
              </p:ext>
            </p:extLst>
          </p:nvPr>
        </p:nvGraphicFramePr>
        <p:xfrm>
          <a:off x="564419" y="806508"/>
          <a:ext cx="7772400" cy="5396034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Emulated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RLA(.B)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ADD(.B) dst,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RLC(.B)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ADDC(.B)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INV(.B)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XOR(.B) #-1,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CLR(.B)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MOV(.B)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TST(.B)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CMP(.B) #0,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DEC(.B)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SUB(.B) #1,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DECD(.B)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SUB(.B) #2,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ADD(.B) #1,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INCD(.B)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ADD(.B) #2,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ADC(.B)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ADDC(.B)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DADC(.B)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DADD(.B)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SBC(.B)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SUBC(.B) #0,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48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Let's write </a:t>
            </a:r>
            <a:r>
              <a:rPr lang="en-US" b="1" dirty="0" smtClean="0"/>
              <a:t>a MSP430 </a:t>
            </a:r>
            <a:r>
              <a:rPr lang="en-US" b="1" dirty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Our chip version: </a:t>
            </a:r>
            <a:r>
              <a:rPr lang="en-US" sz="2400" b="1" dirty="0" smtClean="0"/>
              <a:t>Msp430g2553  </a:t>
            </a:r>
            <a:r>
              <a:rPr lang="en-US" sz="2400" b="1" dirty="0" smtClean="0">
                <a:solidFill>
                  <a:srgbClr val="0070C0"/>
                </a:solidFill>
                <a:sym typeface="Wingdings" pitchFamily="2" charset="2"/>
              </a:rPr>
              <a:t> open CCS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This program sets all pins on Port 1 to output and high.  Since LEDs 1 and 2 are connected to P1.0 and P1.6 respectively, they will light up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 This program turns the LEDs on and off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.text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turn off watchdog timer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P1DIR    ; set port1 direction to output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P1OUT    ; turn 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at 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bis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; could of:   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move ____ ,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&amp;P1OUT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Turn_off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&amp;P1OUT    ; turn on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bic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 ; could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of:  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move ____ , &amp;P1OUT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; loop forever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8014" y="2330506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 what?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198" y="5557879"/>
            <a:ext cx="195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Stack pointer?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16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2332"/>
            <a:ext cx="7772400" cy="457200"/>
          </a:xfrm>
        </p:spPr>
        <p:txBody>
          <a:bodyPr/>
          <a:lstStyle/>
          <a:p>
            <a:r>
              <a:rPr lang="en-US" b="1" dirty="0" smtClean="0"/>
              <a:t>Debugging Example</a:t>
            </a:r>
            <a:br>
              <a:rPr lang="en-US" b="1" dirty="0" smtClean="0"/>
            </a:br>
            <a:r>
              <a:rPr lang="en-US" b="1" dirty="0" smtClean="0"/>
              <a:t>Using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616" y="1274496"/>
            <a:ext cx="7772400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example program to </a:t>
            </a:r>
            <a:r>
              <a:rPr lang="en-US" sz="1400" dirty="0">
                <a:solidFill>
                  <a:srgbClr val="0070C0"/>
                </a:solidFill>
              </a:rPr>
              <a:t>add the numbers 10+9+8+...+</a:t>
            </a:r>
            <a:r>
              <a:rPr lang="en-US" sz="1400" dirty="0" smtClean="0">
                <a:solidFill>
                  <a:srgbClr val="0070C0"/>
                </a:solidFill>
              </a:rPr>
              <a:t>1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#10,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#0, r5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ummation: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r6, r5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summation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r5,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&amp;0x0200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orever: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forever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82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9886" y="666572"/>
            <a:ext cx="8174978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;result should be 0x13c, so we should see 3c in r10 and carry bit set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;since carry bit was set, this should increment r10 to 3d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;invert, so r10 should be c2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;sign extend should clear upper 8 bits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8174978" cy="2811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1418602" y="5691499"/>
            <a:ext cx="931491" cy="510778"/>
          </a:xfrm>
          <a:prstGeom prst="wedgeRoundRectCallout">
            <a:avLst>
              <a:gd name="adj1" fmla="val 79167"/>
              <a:gd name="adj2" fmla="val 111020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Hex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766702" y="5681090"/>
            <a:ext cx="1377298" cy="510778"/>
          </a:xfrm>
          <a:prstGeom prst="wedgeRoundRectCallout">
            <a:avLst>
              <a:gd name="adj1" fmla="val -111319"/>
              <a:gd name="adj2" fmla="val 112693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Decimal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555061" y="6400800"/>
            <a:ext cx="658158" cy="239282"/>
          </a:xfrm>
          <a:prstGeom prst="rect">
            <a:avLst/>
          </a:prstGeom>
          <a:noFill/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117233" y="6400800"/>
            <a:ext cx="658158" cy="239282"/>
          </a:xfrm>
          <a:prstGeom prst="rect">
            <a:avLst/>
          </a:prstGeom>
          <a:noFill/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9376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5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027" y="724237"/>
            <a:ext cx="8174978" cy="2811982"/>
          </a:xfrm>
        </p:spPr>
        <p:txBody>
          <a:bodyPr/>
          <a:lstStyle/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c018:    0a 63           adc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c01c:    3a 40 aa 00     mov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#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170,    r10    ;#0x00aa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c020:    8a 11           sxt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c022:    3a e3           inv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c024:    8a 10           swpb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c026:    09 4a           mov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,    r9    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c028:    f3 3f           jmp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$-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24         ;abs 0xc010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320800" y="3048000"/>
            <a:ext cx="3242733" cy="29633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320799" y="2743200"/>
            <a:ext cx="3903134" cy="296333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320799" y="1998133"/>
            <a:ext cx="3242733" cy="296333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320800" y="1016000"/>
            <a:ext cx="4131733" cy="296333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1977022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1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3039533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0598" y="994889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0599" y="2722089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C000"/>
                </a:solidFill>
              </a:rPr>
              <a:t>3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93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MSP430 Instruction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>
                <a:hlinkClick r:id="rId2"/>
              </a:rPr>
              <a:t>MSP430 Instruction </a:t>
            </a:r>
            <a:r>
              <a:rPr lang="en-US" sz="2400" dirty="0" smtClean="0">
                <a:hlinkClick r:id="rId2"/>
              </a:rPr>
              <a:t>Set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151706"/>
              </p:ext>
            </p:extLst>
          </p:nvPr>
        </p:nvGraphicFramePr>
        <p:xfrm>
          <a:off x="372227" y="1846201"/>
          <a:ext cx="8478007" cy="2447752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759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82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Single-Operand Instruction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 smtClean="0"/>
              <a:t>SXT  r10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700479"/>
              </p:ext>
            </p:extLst>
          </p:nvPr>
        </p:nvGraphicFramePr>
        <p:xfrm>
          <a:off x="372227" y="1846201"/>
          <a:ext cx="8478007" cy="122387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43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Single-Operand Instruction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31788" y="2031172"/>
            <a:ext cx="84804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SXT  r10</a:t>
            </a:r>
          </a:p>
          <a:p>
            <a:endParaRPr lang="en-US" kern="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2366" b="78006"/>
          <a:stretch/>
        </p:blipFill>
        <p:spPr bwMode="auto">
          <a:xfrm>
            <a:off x="331788" y="4444999"/>
            <a:ext cx="3458970" cy="1283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757656" y="4373216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 _ _ </a:t>
            </a:r>
            <a:r>
              <a:rPr lang="en-US" dirty="0" smtClean="0">
                <a:solidFill>
                  <a:srgbClr val="FFC000"/>
                </a:solidFill>
              </a:rPr>
              <a:t>_ _    _ </a:t>
            </a:r>
            <a:r>
              <a:rPr lang="en-US" dirty="0" smtClean="0">
                <a:solidFill>
                  <a:srgbClr val="7030A0"/>
                </a:solidFill>
              </a:rPr>
              <a:t>_ </a:t>
            </a:r>
            <a:r>
              <a:rPr lang="en-US" dirty="0" smtClean="0">
                <a:solidFill>
                  <a:srgbClr val="00B0F0"/>
                </a:solidFill>
              </a:rPr>
              <a:t>_ _    </a:t>
            </a:r>
            <a:r>
              <a:rPr lang="en-US" dirty="0" smtClean="0">
                <a:solidFill>
                  <a:srgbClr val="00B050"/>
                </a:solidFill>
              </a:rPr>
              <a:t>_ _ _ _ 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32452" y="2411896"/>
            <a:ext cx="2835965" cy="450574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89113" y="1683026"/>
            <a:ext cx="4505739" cy="2199861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520070" y="583096"/>
            <a:ext cx="1802296" cy="18288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219199" y="2253950"/>
            <a:ext cx="3193775" cy="2119267"/>
            <a:chOff x="1219199" y="2253950"/>
            <a:chExt cx="3193775" cy="2119267"/>
          </a:xfrm>
        </p:grpSpPr>
        <p:sp>
          <p:nvSpPr>
            <p:cNvPr id="16" name="Oval 15"/>
            <p:cNvSpPr/>
            <p:nvPr/>
          </p:nvSpPr>
          <p:spPr bwMode="auto">
            <a:xfrm>
              <a:off x="1219199" y="2253950"/>
              <a:ext cx="2676939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7" name="Straight Arrow Connector 16"/>
            <p:cNvCxnSpPr>
              <a:stCxn id="16" idx="4"/>
            </p:cNvCxnSpPr>
            <p:nvPr/>
          </p:nvCxnSpPr>
          <p:spPr bwMode="auto">
            <a:xfrm>
              <a:off x="2557669" y="3020415"/>
              <a:ext cx="1855305" cy="135280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9" name="Group 38"/>
          <p:cNvGrpSpPr/>
          <p:nvPr/>
        </p:nvGrpSpPr>
        <p:grpSpPr>
          <a:xfrm>
            <a:off x="2328333" y="1683026"/>
            <a:ext cx="5848258" cy="2597426"/>
            <a:chOff x="2328333" y="1683026"/>
            <a:chExt cx="5848258" cy="2597426"/>
          </a:xfrm>
        </p:grpSpPr>
        <p:sp>
          <p:nvSpPr>
            <p:cNvPr id="18" name="Oval 17"/>
            <p:cNvSpPr/>
            <p:nvPr/>
          </p:nvSpPr>
          <p:spPr bwMode="auto">
            <a:xfrm>
              <a:off x="7142922" y="2253949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9" name="Straight Arrow Connector 18"/>
            <p:cNvCxnSpPr>
              <a:stCxn id="18" idx="4"/>
            </p:cNvCxnSpPr>
            <p:nvPr/>
          </p:nvCxnSpPr>
          <p:spPr bwMode="auto">
            <a:xfrm>
              <a:off x="7659757" y="3020414"/>
              <a:ext cx="92765" cy="1260038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>
              <a:stCxn id="18" idx="0"/>
            </p:cNvCxnSpPr>
            <p:nvPr/>
          </p:nvCxnSpPr>
          <p:spPr bwMode="auto">
            <a:xfrm flipH="1" flipV="1">
              <a:off x="2328333" y="1683026"/>
              <a:ext cx="5331424" cy="570923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2328333" y="683567"/>
            <a:ext cx="5424189" cy="3596885"/>
            <a:chOff x="2328333" y="683567"/>
            <a:chExt cx="5424189" cy="3596885"/>
          </a:xfrm>
        </p:grpSpPr>
        <p:sp>
          <p:nvSpPr>
            <p:cNvPr id="21" name="TextBox 20"/>
            <p:cNvSpPr txBox="1"/>
            <p:nvPr/>
          </p:nvSpPr>
          <p:spPr>
            <a:xfrm>
              <a:off x="5512904" y="683567"/>
              <a:ext cx="2239618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</a:p>
            <a:p>
              <a:r>
                <a:rPr lang="en-US" sz="1400" dirty="0">
                  <a:solidFill>
                    <a:srgbClr val="0070C0"/>
                  </a:solidFill>
                </a:rPr>
                <a:t>Table 3-3 Blue Book </a:t>
              </a:r>
              <a:r>
                <a:rPr lang="en-US" sz="1400" dirty="0" err="1">
                  <a:solidFill>
                    <a:srgbClr val="0070C0"/>
                  </a:solidFill>
                </a:rPr>
                <a:t>Pg</a:t>
              </a:r>
              <a:r>
                <a:rPr lang="en-US" sz="1400" dirty="0">
                  <a:solidFill>
                    <a:srgbClr val="0070C0"/>
                  </a:solidFill>
                </a:rPr>
                <a:t> </a:t>
              </a:r>
              <a:r>
                <a:rPr lang="en-US" sz="1400" dirty="0" smtClean="0">
                  <a:solidFill>
                    <a:srgbClr val="0070C0"/>
                  </a:solidFill>
                </a:rPr>
                <a:t>12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6347791" y="2262301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>
              <a:off x="6636026" y="2862470"/>
              <a:ext cx="149087" cy="1417982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>
              <a:stCxn id="22" idx="0"/>
            </p:cNvCxnSpPr>
            <p:nvPr/>
          </p:nvCxnSpPr>
          <p:spPr bwMode="auto">
            <a:xfrm flipV="1">
              <a:off x="6636026" y="1376065"/>
              <a:ext cx="74543" cy="886236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flipH="1">
              <a:off x="2328333" y="1145232"/>
              <a:ext cx="3370103" cy="352264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7" name="Group 36"/>
          <p:cNvGrpSpPr/>
          <p:nvPr/>
        </p:nvGrpSpPr>
        <p:grpSpPr>
          <a:xfrm>
            <a:off x="675860" y="583096"/>
            <a:ext cx="5671931" cy="3790120"/>
            <a:chOff x="675860" y="583096"/>
            <a:chExt cx="5671931" cy="3790120"/>
          </a:xfrm>
        </p:grpSpPr>
        <p:sp>
          <p:nvSpPr>
            <p:cNvPr id="26" name="TextBox 25"/>
            <p:cNvSpPr txBox="1"/>
            <p:nvPr/>
          </p:nvSpPr>
          <p:spPr>
            <a:xfrm>
              <a:off x="675860" y="583096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5456915" y="2262301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8" name="Straight Arrow Connector 27"/>
            <p:cNvCxnSpPr>
              <a:stCxn id="27" idx="4"/>
            </p:cNvCxnSpPr>
            <p:nvPr/>
          </p:nvCxnSpPr>
          <p:spPr bwMode="auto">
            <a:xfrm>
              <a:off x="5902353" y="2862470"/>
              <a:ext cx="445438" cy="1510746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flipH="1" flipV="1">
              <a:off x="1643268" y="813928"/>
              <a:ext cx="4055168" cy="14483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1073426" y="1044761"/>
              <a:ext cx="159026" cy="49335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2061273" y="2411896"/>
            <a:ext cx="3637162" cy="2033103"/>
            <a:chOff x="2061273" y="2411896"/>
            <a:chExt cx="3637162" cy="2033103"/>
          </a:xfrm>
        </p:grpSpPr>
        <p:sp>
          <p:nvSpPr>
            <p:cNvPr id="31" name="Oval 30"/>
            <p:cNvSpPr/>
            <p:nvPr/>
          </p:nvSpPr>
          <p:spPr bwMode="auto">
            <a:xfrm>
              <a:off x="4068417" y="2411896"/>
              <a:ext cx="834887" cy="450574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2" name="Straight Arrow Connector 31"/>
            <p:cNvCxnSpPr>
              <a:stCxn id="31" idx="3"/>
              <a:endCxn id="10" idx="0"/>
            </p:cNvCxnSpPr>
            <p:nvPr/>
          </p:nvCxnSpPr>
          <p:spPr bwMode="auto">
            <a:xfrm flipH="1">
              <a:off x="2061273" y="2796485"/>
              <a:ext cx="2129410" cy="1648514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" name="Straight Arrow Connector 32"/>
            <p:cNvCxnSpPr>
              <a:stCxn id="31" idx="4"/>
            </p:cNvCxnSpPr>
            <p:nvPr/>
          </p:nvCxnSpPr>
          <p:spPr bwMode="auto">
            <a:xfrm>
              <a:off x="4485861" y="2862470"/>
              <a:ext cx="1212574" cy="1510746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1" name="TextBox 40"/>
          <p:cNvSpPr txBox="1"/>
          <p:nvPr/>
        </p:nvSpPr>
        <p:spPr>
          <a:xfrm>
            <a:off x="-1" y="5831677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889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Instruction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816" y="1082931"/>
            <a:ext cx="632460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1" y="5831677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400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71" y="837526"/>
            <a:ext cx="7956493" cy="4724400"/>
          </a:xfrm>
        </p:spPr>
        <p:txBody>
          <a:bodyPr/>
          <a:lstStyle/>
          <a:p>
            <a:r>
              <a:rPr lang="en-US" dirty="0" smtClean="0"/>
              <a:t>Types of Instructions</a:t>
            </a:r>
            <a:endParaRPr lang="en-US" dirty="0"/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Single-operand </a:t>
            </a:r>
            <a:endParaRPr lang="en-US" dirty="0">
              <a:solidFill>
                <a:srgbClr val="0070C0"/>
              </a:solidFill>
            </a:endParaRPr>
          </a:p>
          <a:p>
            <a:pPr lvl="3"/>
            <a:r>
              <a:rPr lang="en-US" dirty="0" smtClean="0"/>
              <a:t>SWPB </a:t>
            </a:r>
            <a:r>
              <a:rPr lang="en-US" dirty="0"/>
              <a:t>r12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Conditional jump</a:t>
            </a:r>
          </a:p>
          <a:p>
            <a:pPr lvl="3"/>
            <a:r>
              <a:rPr lang="en-US" dirty="0" smtClean="0"/>
              <a:t>JMP loop</a:t>
            </a:r>
            <a:endParaRPr lang="en-US" dirty="0"/>
          </a:p>
          <a:p>
            <a:pPr lvl="2"/>
            <a:r>
              <a:rPr lang="en-US" dirty="0">
                <a:solidFill>
                  <a:srgbClr val="0070C0"/>
                </a:solidFill>
              </a:rPr>
              <a:t>Two-operand </a:t>
            </a:r>
          </a:p>
          <a:p>
            <a:pPr lvl="3"/>
            <a:r>
              <a:rPr lang="en-US" dirty="0"/>
              <a:t>add r5, r6</a:t>
            </a:r>
          </a:p>
          <a:p>
            <a:pPr lvl="3"/>
            <a:r>
              <a:rPr lang="en-US" dirty="0"/>
              <a:t>add </a:t>
            </a:r>
            <a:r>
              <a:rPr lang="en-US" dirty="0" err="1"/>
              <a:t>src</a:t>
            </a:r>
            <a:r>
              <a:rPr lang="en-US" dirty="0"/>
              <a:t>, </a:t>
            </a:r>
            <a:r>
              <a:rPr lang="en-US" dirty="0" err="1"/>
              <a:t>dst</a:t>
            </a:r>
            <a:endParaRPr lang="en-US" dirty="0"/>
          </a:p>
          <a:p>
            <a:pPr lvl="3"/>
            <a:r>
              <a:rPr lang="en-US" dirty="0" err="1"/>
              <a:t>dst</a:t>
            </a:r>
            <a:r>
              <a:rPr lang="en-US" dirty="0"/>
              <a:t> = </a:t>
            </a:r>
            <a:r>
              <a:rPr lang="en-US" dirty="0" err="1"/>
              <a:t>dst</a:t>
            </a:r>
            <a:r>
              <a:rPr lang="en-US" dirty="0"/>
              <a:t> + </a:t>
            </a:r>
            <a:r>
              <a:rPr lang="en-US" dirty="0" err="1"/>
              <a:t>src</a:t>
            </a:r>
            <a:endParaRPr lang="en-US" dirty="0"/>
          </a:p>
          <a:p>
            <a:pPr lvl="3"/>
            <a:r>
              <a:rPr lang="en-US" dirty="0" err="1"/>
              <a:t>dst</a:t>
            </a:r>
            <a:r>
              <a:rPr lang="en-US" dirty="0"/>
              <a:t> += </a:t>
            </a:r>
            <a:r>
              <a:rPr lang="en-US" dirty="0" err="1" smtClean="0"/>
              <a:t>src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Three-operand? </a:t>
            </a:r>
            <a:endParaRPr lang="en-US" dirty="0">
              <a:solidFill>
                <a:srgbClr val="0070C0"/>
              </a:solidFill>
            </a:endParaRPr>
          </a:p>
          <a:p>
            <a:pPr lvl="3"/>
            <a:r>
              <a:rPr lang="en-US" dirty="0"/>
              <a:t>add r5, </a:t>
            </a:r>
            <a:r>
              <a:rPr lang="en-US" dirty="0" smtClean="0"/>
              <a:t>r6, r7</a:t>
            </a:r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3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9886" y="666572"/>
            <a:ext cx="8174978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;result should be 0x13c, so we should see 3c in r10 and carry bit set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;since carry bit was set, this should increment r10 to 3d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;invert, so r10 should be c2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;sign extend should clear upper 8 bits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8174978" cy="2811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84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Relative Jump Instruction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 smtClean="0"/>
              <a:t>JMP  $-024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307887"/>
              </p:ext>
            </p:extLst>
          </p:nvPr>
        </p:nvGraphicFramePr>
        <p:xfrm>
          <a:off x="372227" y="1846201"/>
          <a:ext cx="8478007" cy="75255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1" y="5590586"/>
            <a:ext cx="6299199" cy="1042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040820" y="6111702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Family User Guide 3.4.5 pp59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pp18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08" b="41287"/>
          <a:stretch/>
        </p:blipFill>
        <p:spPr bwMode="auto">
          <a:xfrm>
            <a:off x="-1" y="3186202"/>
            <a:ext cx="4842934" cy="143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-10890" y="4617068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79400" y="2082800"/>
            <a:ext cx="4326467" cy="2828200"/>
            <a:chOff x="1450007" y="2374887"/>
            <a:chExt cx="4326467" cy="2828200"/>
          </a:xfrm>
        </p:grpSpPr>
        <p:sp>
          <p:nvSpPr>
            <p:cNvPr id="12" name="Oval 11"/>
            <p:cNvSpPr/>
            <p:nvPr/>
          </p:nvSpPr>
          <p:spPr bwMode="auto">
            <a:xfrm>
              <a:off x="1450007" y="2374887"/>
              <a:ext cx="1681811" cy="6455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3" name="Straight Arrow Connector 12"/>
            <p:cNvCxnSpPr>
              <a:stCxn id="12" idx="4"/>
            </p:cNvCxnSpPr>
            <p:nvPr/>
          </p:nvCxnSpPr>
          <p:spPr bwMode="auto">
            <a:xfrm>
              <a:off x="2290913" y="3020415"/>
              <a:ext cx="3485561" cy="218267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4" name="Group 13"/>
          <p:cNvGrpSpPr/>
          <p:nvPr/>
        </p:nvGrpSpPr>
        <p:grpSpPr>
          <a:xfrm>
            <a:off x="3491003" y="2116526"/>
            <a:ext cx="5295454" cy="2794474"/>
            <a:chOff x="5456915" y="2262301"/>
            <a:chExt cx="5295454" cy="2794474"/>
          </a:xfrm>
        </p:grpSpPr>
        <p:sp>
          <p:nvSpPr>
            <p:cNvPr id="16" name="Oval 15"/>
            <p:cNvSpPr/>
            <p:nvPr/>
          </p:nvSpPr>
          <p:spPr bwMode="auto">
            <a:xfrm>
              <a:off x="5456915" y="2262301"/>
              <a:ext cx="5295454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7" name="Straight Arrow Connector 16"/>
            <p:cNvCxnSpPr>
              <a:stCxn id="16" idx="4"/>
            </p:cNvCxnSpPr>
            <p:nvPr/>
          </p:nvCxnSpPr>
          <p:spPr bwMode="auto">
            <a:xfrm>
              <a:off x="8104642" y="2862470"/>
              <a:ext cx="897268" cy="219430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440267" y="2196041"/>
            <a:ext cx="4919133" cy="2714959"/>
            <a:chOff x="2501540" y="2438287"/>
            <a:chExt cx="4919133" cy="2714959"/>
          </a:xfrm>
        </p:grpSpPr>
        <p:sp>
          <p:nvSpPr>
            <p:cNvPr id="21" name="Oval 20"/>
            <p:cNvSpPr/>
            <p:nvPr/>
          </p:nvSpPr>
          <p:spPr bwMode="auto">
            <a:xfrm>
              <a:off x="4022484" y="2438287"/>
              <a:ext cx="1577855" cy="450574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2" name="Straight Arrow Connector 21"/>
            <p:cNvCxnSpPr>
              <a:stCxn id="21" idx="3"/>
            </p:cNvCxnSpPr>
            <p:nvPr/>
          </p:nvCxnSpPr>
          <p:spPr bwMode="auto">
            <a:xfrm flipH="1">
              <a:off x="2501540" y="2822876"/>
              <a:ext cx="1752016" cy="1737370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21" idx="4"/>
            </p:cNvCxnSpPr>
            <p:nvPr/>
          </p:nvCxnSpPr>
          <p:spPr bwMode="auto">
            <a:xfrm>
              <a:off x="4811412" y="2888861"/>
              <a:ext cx="2609261" cy="2264385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4" name="TextBox 23"/>
          <p:cNvSpPr txBox="1"/>
          <p:nvPr/>
        </p:nvSpPr>
        <p:spPr>
          <a:xfrm>
            <a:off x="4221747" y="4911000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</a:t>
            </a:r>
            <a:r>
              <a:rPr lang="en-US" dirty="0" smtClean="0">
                <a:solidFill>
                  <a:srgbClr val="00B050"/>
                </a:solidFill>
              </a:rPr>
              <a:t>_    _ _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_ _    _ _ _ _    _ _ _ _  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89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Two-Operand </a:t>
            </a:r>
            <a:r>
              <a:rPr lang="en-US" b="1" dirty="0"/>
              <a:t>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MOV  r10, r9</a:t>
            </a:r>
            <a:endParaRPr lang="en-US" kern="0" dirty="0" smtClean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15956"/>
              </p:ext>
            </p:extLst>
          </p:nvPr>
        </p:nvGraphicFramePr>
        <p:xfrm>
          <a:off x="145768" y="1978721"/>
          <a:ext cx="8825953" cy="936725"/>
        </p:xfrm>
        <a:graphic>
          <a:graphicData uri="http://schemas.openxmlformats.org/drawingml/2006/table">
            <a:tbl>
              <a:tblPr/>
              <a:tblGrid>
                <a:gridCol w="1431241"/>
                <a:gridCol w="424069"/>
                <a:gridCol w="437322"/>
                <a:gridCol w="450574"/>
                <a:gridCol w="477078"/>
                <a:gridCol w="477078"/>
                <a:gridCol w="424070"/>
                <a:gridCol w="397565"/>
                <a:gridCol w="583096"/>
                <a:gridCol w="490330"/>
                <a:gridCol w="954157"/>
                <a:gridCol w="331304"/>
                <a:gridCol w="297152"/>
                <a:gridCol w="387822"/>
                <a:gridCol w="440708"/>
                <a:gridCol w="405450"/>
                <a:gridCol w="416937"/>
              </a:tblGrid>
              <a:tr h="349804">
                <a:tc>
                  <a:txBody>
                    <a:bodyPr/>
                    <a:lstStyle/>
                    <a:p>
                      <a:pPr algn="l" fontAlgn="b"/>
                      <a:endParaRPr lang="en-US" sz="1600" b="1" dirty="0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4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Two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Operand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1" y="3616935"/>
            <a:ext cx="2813394" cy="234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" name="Group 47"/>
          <p:cNvGrpSpPr/>
          <p:nvPr/>
        </p:nvGrpSpPr>
        <p:grpSpPr>
          <a:xfrm>
            <a:off x="3048000" y="1044760"/>
            <a:ext cx="5168348" cy="4918718"/>
            <a:chOff x="3048000" y="1044760"/>
            <a:chExt cx="5168348" cy="4918718"/>
          </a:xfrm>
        </p:grpSpPr>
        <p:sp>
          <p:nvSpPr>
            <p:cNvPr id="49" name="TextBox 48"/>
            <p:cNvSpPr txBox="1"/>
            <p:nvPr/>
          </p:nvSpPr>
          <p:spPr>
            <a:xfrm>
              <a:off x="5976730" y="1044760"/>
              <a:ext cx="223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5211749" y="2253950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>
              <a:off x="5499984" y="2862470"/>
              <a:ext cx="956392" cy="310100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2" name="Straight Arrow Connector 51"/>
            <p:cNvCxnSpPr>
              <a:stCxn id="50" idx="0"/>
            </p:cNvCxnSpPr>
            <p:nvPr/>
          </p:nvCxnSpPr>
          <p:spPr bwMode="auto">
            <a:xfrm flipV="1">
              <a:off x="5499984" y="1506425"/>
              <a:ext cx="476746" cy="747525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" name="Straight Arrow Connector 52"/>
            <p:cNvCxnSpPr/>
            <p:nvPr/>
          </p:nvCxnSpPr>
          <p:spPr bwMode="auto">
            <a:xfrm flipH="1">
              <a:off x="3048000" y="1307329"/>
              <a:ext cx="2886624" cy="35336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821635" y="2253950"/>
            <a:ext cx="3469667" cy="3504120"/>
            <a:chOff x="821635" y="2253950"/>
            <a:chExt cx="3469667" cy="3504120"/>
          </a:xfrm>
        </p:grpSpPr>
        <p:sp>
          <p:nvSpPr>
            <p:cNvPr id="55" name="Oval 54"/>
            <p:cNvSpPr/>
            <p:nvPr/>
          </p:nvSpPr>
          <p:spPr bwMode="auto">
            <a:xfrm>
              <a:off x="1484242" y="2253950"/>
              <a:ext cx="914401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6" name="Straight Arrow Connector 55"/>
            <p:cNvCxnSpPr>
              <a:stCxn id="55" idx="4"/>
            </p:cNvCxnSpPr>
            <p:nvPr/>
          </p:nvCxnSpPr>
          <p:spPr bwMode="auto">
            <a:xfrm flipH="1">
              <a:off x="821635" y="3020415"/>
              <a:ext cx="1119808" cy="25852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2120348" y="3020415"/>
              <a:ext cx="2170954" cy="27376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3048000" y="1762539"/>
            <a:ext cx="5261113" cy="4200939"/>
            <a:chOff x="3048000" y="1762539"/>
            <a:chExt cx="5261113" cy="4200939"/>
          </a:xfrm>
        </p:grpSpPr>
        <p:sp>
          <p:nvSpPr>
            <p:cNvPr id="59" name="Oval 58"/>
            <p:cNvSpPr/>
            <p:nvPr/>
          </p:nvSpPr>
          <p:spPr bwMode="auto">
            <a:xfrm>
              <a:off x="7275444" y="2170801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 bwMode="auto">
            <a:xfrm>
              <a:off x="7792278" y="2937266"/>
              <a:ext cx="0" cy="30262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1" name="Straight Arrow Connector 60"/>
            <p:cNvCxnSpPr/>
            <p:nvPr/>
          </p:nvCxnSpPr>
          <p:spPr bwMode="auto">
            <a:xfrm flipH="1" flipV="1">
              <a:off x="3048000" y="1762539"/>
              <a:ext cx="4651513" cy="40826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2" name="Group 61"/>
          <p:cNvGrpSpPr/>
          <p:nvPr/>
        </p:nvGrpSpPr>
        <p:grpSpPr>
          <a:xfrm>
            <a:off x="2348947" y="1880187"/>
            <a:ext cx="4747592" cy="4083291"/>
            <a:chOff x="2348947" y="1880187"/>
            <a:chExt cx="4747592" cy="4083291"/>
          </a:xfrm>
        </p:grpSpPr>
        <p:sp>
          <p:nvSpPr>
            <p:cNvPr id="63" name="TextBox 62"/>
            <p:cNvSpPr txBox="1"/>
            <p:nvPr/>
          </p:nvSpPr>
          <p:spPr>
            <a:xfrm>
              <a:off x="3316357" y="3616935"/>
              <a:ext cx="242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register mode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6679095" y="2276634"/>
              <a:ext cx="417444" cy="466566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65" name="Straight Arrow Connector 64"/>
            <p:cNvCxnSpPr>
              <a:stCxn id="64" idx="4"/>
            </p:cNvCxnSpPr>
            <p:nvPr/>
          </p:nvCxnSpPr>
          <p:spPr bwMode="auto">
            <a:xfrm>
              <a:off x="6887817" y="2743200"/>
              <a:ext cx="208722" cy="322027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 flipH="1" flipV="1">
              <a:off x="2348947" y="1880187"/>
              <a:ext cx="4538871" cy="396447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Straight Arrow Connector 66"/>
            <p:cNvCxnSpPr>
              <a:stCxn id="64" idx="3"/>
              <a:endCxn id="63" idx="0"/>
            </p:cNvCxnSpPr>
            <p:nvPr/>
          </p:nvCxnSpPr>
          <p:spPr bwMode="auto">
            <a:xfrm flipH="1">
              <a:off x="4527357" y="2674873"/>
              <a:ext cx="2212871" cy="942062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8" name="Group 67"/>
          <p:cNvGrpSpPr/>
          <p:nvPr/>
        </p:nvGrpSpPr>
        <p:grpSpPr>
          <a:xfrm>
            <a:off x="1381539" y="813928"/>
            <a:ext cx="5297556" cy="5149550"/>
            <a:chOff x="1381539" y="813928"/>
            <a:chExt cx="5297556" cy="5149550"/>
          </a:xfrm>
        </p:grpSpPr>
        <p:sp>
          <p:nvSpPr>
            <p:cNvPr id="69" name="TextBox 68"/>
            <p:cNvSpPr txBox="1"/>
            <p:nvPr/>
          </p:nvSpPr>
          <p:spPr>
            <a:xfrm>
              <a:off x="1381539" y="813928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5788219" y="2276634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 bwMode="auto">
            <a:xfrm flipH="1" flipV="1">
              <a:off x="2348947" y="1044760"/>
              <a:ext cx="3884710" cy="12318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2" name="Straight Arrow Connector 71"/>
            <p:cNvCxnSpPr/>
            <p:nvPr/>
          </p:nvCxnSpPr>
          <p:spPr bwMode="auto">
            <a:xfrm>
              <a:off x="6233657" y="2876803"/>
              <a:ext cx="445438" cy="308667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3" name="Straight Arrow Connector 72"/>
            <p:cNvCxnSpPr/>
            <p:nvPr/>
          </p:nvCxnSpPr>
          <p:spPr bwMode="auto">
            <a:xfrm flipH="1">
              <a:off x="1484243" y="1307329"/>
              <a:ext cx="172279" cy="35336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4" name="Group 73"/>
          <p:cNvGrpSpPr/>
          <p:nvPr/>
        </p:nvGrpSpPr>
        <p:grpSpPr>
          <a:xfrm>
            <a:off x="2120348" y="1880187"/>
            <a:ext cx="3379636" cy="3990526"/>
            <a:chOff x="2120348" y="1880187"/>
            <a:chExt cx="3379636" cy="3990526"/>
          </a:xfrm>
        </p:grpSpPr>
        <p:sp>
          <p:nvSpPr>
            <p:cNvPr id="75" name="Oval 74"/>
            <p:cNvSpPr/>
            <p:nvPr/>
          </p:nvSpPr>
          <p:spPr bwMode="auto">
            <a:xfrm>
              <a:off x="3316356" y="2276634"/>
              <a:ext cx="1174956" cy="466566"/>
            </a:xfrm>
            <a:prstGeom prst="ellipse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76" name="Straight Arrow Connector 75"/>
            <p:cNvCxnSpPr>
              <a:stCxn id="75" idx="1"/>
            </p:cNvCxnSpPr>
            <p:nvPr/>
          </p:nvCxnSpPr>
          <p:spPr bwMode="auto">
            <a:xfrm flipH="1" flipV="1">
              <a:off x="2120348" y="1880187"/>
              <a:ext cx="1368076" cy="464774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>
              <a:stCxn id="75" idx="4"/>
            </p:cNvCxnSpPr>
            <p:nvPr/>
          </p:nvCxnSpPr>
          <p:spPr bwMode="auto">
            <a:xfrm>
              <a:off x="3903834" y="2743200"/>
              <a:ext cx="1596150" cy="3127513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5221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Two-Operand </a:t>
            </a:r>
            <a:r>
              <a:rPr lang="en-US" b="1" dirty="0"/>
              <a:t>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1439"/>
              </p:ext>
            </p:extLst>
          </p:nvPr>
        </p:nvGraphicFramePr>
        <p:xfrm>
          <a:off x="372227" y="1846201"/>
          <a:ext cx="8478006" cy="2000989"/>
        </p:xfrm>
        <a:graphic>
          <a:graphicData uri="http://schemas.openxmlformats.org/drawingml/2006/table">
            <a:tbl>
              <a:tblPr/>
              <a:tblGrid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584627"/>
                <a:gridCol w="466905"/>
                <a:gridCol w="448958"/>
                <a:gridCol w="498394"/>
                <a:gridCol w="498394"/>
                <a:gridCol w="498394"/>
                <a:gridCol w="498394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188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4390">
                <a:tc gridSpan="17"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Source or Destination 15:0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4133">
                <a:tc gridSpan="17"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Destination 15:0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err="1"/>
              <a:t>add.b</a:t>
            </a:r>
            <a:r>
              <a:rPr lang="en-US" kern="0" dirty="0"/>
              <a:t>  #0xC7, r10</a:t>
            </a:r>
            <a:endParaRPr lang="en-US" kern="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 b="132"/>
          <a:stretch/>
        </p:blipFill>
        <p:spPr bwMode="auto">
          <a:xfrm>
            <a:off x="0" y="4136052"/>
            <a:ext cx="4995334" cy="1785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-1" y="5831677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3742267" y="1044760"/>
            <a:ext cx="4782607" cy="4918718"/>
            <a:chOff x="3742267" y="1044760"/>
            <a:chExt cx="4782607" cy="4918718"/>
          </a:xfrm>
        </p:grpSpPr>
        <p:sp>
          <p:nvSpPr>
            <p:cNvPr id="12" name="TextBox 11"/>
            <p:cNvSpPr txBox="1"/>
            <p:nvPr/>
          </p:nvSpPr>
          <p:spPr>
            <a:xfrm>
              <a:off x="5976729" y="1044760"/>
              <a:ext cx="25481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Register mode = Immediate</a:t>
              </a:r>
            </a:p>
            <a:p>
              <a:r>
                <a:rPr lang="en-US" sz="1600" dirty="0" smtClean="0">
                  <a:solidFill>
                    <a:srgbClr val="0070C0"/>
                  </a:solidFill>
                </a:rPr>
                <a:t>	    As/Ad 11/-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814293" y="2209832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4" name="Straight Arrow Connector 13"/>
            <p:cNvCxnSpPr>
              <a:stCxn id="13" idx="4"/>
            </p:cNvCxnSpPr>
            <p:nvPr/>
          </p:nvCxnSpPr>
          <p:spPr bwMode="auto">
            <a:xfrm>
              <a:off x="5102528" y="2810001"/>
              <a:ext cx="1353848" cy="3153477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>
              <a:stCxn id="13" idx="0"/>
            </p:cNvCxnSpPr>
            <p:nvPr/>
          </p:nvCxnSpPr>
          <p:spPr bwMode="auto">
            <a:xfrm flipV="1">
              <a:off x="5102528" y="1462307"/>
              <a:ext cx="1013028" cy="747525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 flipH="1">
              <a:off x="3742267" y="1307329"/>
              <a:ext cx="2192357" cy="319967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414868" y="2253950"/>
            <a:ext cx="3876434" cy="3504120"/>
            <a:chOff x="414868" y="2253950"/>
            <a:chExt cx="3876434" cy="3504120"/>
          </a:xfrm>
        </p:grpSpPr>
        <p:sp>
          <p:nvSpPr>
            <p:cNvPr id="18" name="Oval 17"/>
            <p:cNvSpPr/>
            <p:nvPr/>
          </p:nvSpPr>
          <p:spPr bwMode="auto">
            <a:xfrm>
              <a:off x="414868" y="2253950"/>
              <a:ext cx="1934079" cy="622853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9" name="Straight Arrow Connector 18"/>
            <p:cNvCxnSpPr>
              <a:stCxn id="18" idx="4"/>
            </p:cNvCxnSpPr>
            <p:nvPr/>
          </p:nvCxnSpPr>
          <p:spPr bwMode="auto">
            <a:xfrm flipH="1">
              <a:off x="414869" y="2876803"/>
              <a:ext cx="967039" cy="1430153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1972100" y="2854119"/>
              <a:ext cx="2319202" cy="2903951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3742267" y="1762539"/>
            <a:ext cx="4566846" cy="4200939"/>
            <a:chOff x="3742267" y="1762539"/>
            <a:chExt cx="4566846" cy="4200939"/>
          </a:xfrm>
        </p:grpSpPr>
        <p:sp>
          <p:nvSpPr>
            <p:cNvPr id="22" name="Oval 21"/>
            <p:cNvSpPr/>
            <p:nvPr/>
          </p:nvSpPr>
          <p:spPr bwMode="auto">
            <a:xfrm>
              <a:off x="7275444" y="2170801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>
              <a:off x="7792278" y="2937266"/>
              <a:ext cx="0" cy="30262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 flipH="1" flipV="1">
              <a:off x="3742267" y="1762539"/>
              <a:ext cx="3957247" cy="40826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6" name="TextBox 25"/>
          <p:cNvSpPr txBox="1"/>
          <p:nvPr/>
        </p:nvSpPr>
        <p:spPr>
          <a:xfrm>
            <a:off x="2131832" y="2717022"/>
            <a:ext cx="651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***Immediate mode so Source is the PC (i.e. 0000)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421467" y="1467313"/>
            <a:ext cx="4455141" cy="4537501"/>
            <a:chOff x="2421467" y="1467313"/>
            <a:chExt cx="4455141" cy="4537501"/>
          </a:xfrm>
        </p:grpSpPr>
        <p:sp>
          <p:nvSpPr>
            <p:cNvPr id="27" name="Oval 26"/>
            <p:cNvSpPr/>
            <p:nvPr/>
          </p:nvSpPr>
          <p:spPr bwMode="auto">
            <a:xfrm>
              <a:off x="6036734" y="2276633"/>
              <a:ext cx="839874" cy="507903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8" name="Straight Arrow Connector 27"/>
            <p:cNvCxnSpPr>
              <a:stCxn id="27" idx="4"/>
            </p:cNvCxnSpPr>
            <p:nvPr/>
          </p:nvCxnSpPr>
          <p:spPr bwMode="auto">
            <a:xfrm>
              <a:off x="6456671" y="2784536"/>
              <a:ext cx="419936" cy="322027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>
              <a:stCxn id="27" idx="0"/>
            </p:cNvCxnSpPr>
            <p:nvPr/>
          </p:nvCxnSpPr>
          <p:spPr bwMode="auto">
            <a:xfrm flipH="1" flipV="1">
              <a:off x="2421467" y="1836069"/>
              <a:ext cx="4035204" cy="440564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>
              <a:stCxn id="27" idx="7"/>
            </p:cNvCxnSpPr>
            <p:nvPr/>
          </p:nvCxnSpPr>
          <p:spPr bwMode="auto">
            <a:xfrm flipV="1">
              <a:off x="6753611" y="1467313"/>
              <a:ext cx="122996" cy="883701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1" name="Group 30"/>
          <p:cNvGrpSpPr/>
          <p:nvPr/>
        </p:nvGrpSpPr>
        <p:grpSpPr>
          <a:xfrm>
            <a:off x="1381538" y="712328"/>
            <a:ext cx="5297557" cy="5251150"/>
            <a:chOff x="1381538" y="712328"/>
            <a:chExt cx="5297557" cy="5251150"/>
          </a:xfrm>
        </p:grpSpPr>
        <p:sp>
          <p:nvSpPr>
            <p:cNvPr id="32" name="TextBox 31"/>
            <p:cNvSpPr txBox="1"/>
            <p:nvPr/>
          </p:nvSpPr>
          <p:spPr>
            <a:xfrm>
              <a:off x="1381538" y="712328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yes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5292919" y="2209832"/>
              <a:ext cx="743814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4" name="Straight Arrow Connector 33"/>
            <p:cNvCxnSpPr>
              <a:stCxn id="33" idx="0"/>
            </p:cNvCxnSpPr>
            <p:nvPr/>
          </p:nvCxnSpPr>
          <p:spPr bwMode="auto">
            <a:xfrm flipH="1" flipV="1">
              <a:off x="2348948" y="1044760"/>
              <a:ext cx="3315878" cy="1165072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5664826" y="2810001"/>
              <a:ext cx="1014269" cy="3153477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 flipH="1">
              <a:off x="1484243" y="1307329"/>
              <a:ext cx="172279" cy="35336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1" name="TextBox 40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497667" y="1836069"/>
            <a:ext cx="3002317" cy="4034644"/>
            <a:chOff x="2497667" y="1836069"/>
            <a:chExt cx="3002317" cy="4034644"/>
          </a:xfrm>
        </p:grpSpPr>
        <p:grpSp>
          <p:nvGrpSpPr>
            <p:cNvPr id="37" name="Group 36"/>
            <p:cNvGrpSpPr/>
            <p:nvPr/>
          </p:nvGrpSpPr>
          <p:grpSpPr>
            <a:xfrm>
              <a:off x="2497667" y="1836069"/>
              <a:ext cx="3002317" cy="4034644"/>
              <a:chOff x="2497667" y="1836069"/>
              <a:chExt cx="3002317" cy="4034644"/>
            </a:xfrm>
          </p:grpSpPr>
          <p:sp>
            <p:nvSpPr>
              <p:cNvPr id="38" name="Oval 37"/>
              <p:cNvSpPr/>
              <p:nvPr/>
            </p:nvSpPr>
            <p:spPr bwMode="auto">
              <a:xfrm>
                <a:off x="3274021" y="2276633"/>
                <a:ext cx="1255644" cy="57748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4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sym typeface="Wingdings" pitchFamily="2" charset="2"/>
                </a:endParaRPr>
              </a:p>
            </p:txBody>
          </p:sp>
          <p:cxnSp>
            <p:nvCxnSpPr>
              <p:cNvPr id="39" name="Straight Arrow Connector 38"/>
              <p:cNvCxnSpPr>
                <a:stCxn id="38" idx="1"/>
              </p:cNvCxnSpPr>
              <p:nvPr/>
            </p:nvCxnSpPr>
            <p:spPr bwMode="auto">
              <a:xfrm flipH="1" flipV="1">
                <a:off x="2497667" y="1836069"/>
                <a:ext cx="960239" cy="52513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4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0" name="Straight Arrow Connector 39"/>
              <p:cNvCxnSpPr>
                <a:stCxn id="38" idx="4"/>
              </p:cNvCxnSpPr>
              <p:nvPr/>
            </p:nvCxnSpPr>
            <p:spPr bwMode="auto">
              <a:xfrm>
                <a:off x="3901843" y="2854118"/>
                <a:ext cx="1598141" cy="301659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4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5" name="TextBox 4"/>
            <p:cNvSpPr txBox="1"/>
            <p:nvPr/>
          </p:nvSpPr>
          <p:spPr>
            <a:xfrm>
              <a:off x="4166096" y="2082804"/>
              <a:ext cx="838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????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939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MSP430 addressing modes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315674"/>
              </p:ext>
            </p:extLst>
          </p:nvPr>
        </p:nvGraphicFramePr>
        <p:xfrm>
          <a:off x="590716" y="783848"/>
          <a:ext cx="7833092" cy="320040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@Rn+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indirect with post-increment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@r8+,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Symbolic (PC relative)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LoopCtr</a:t>
                      </a:r>
                      <a:r>
                        <a:rPr lang="en-US" dirty="0" smtClean="0"/>
                        <a:t>, r6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&amp;ADDR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Absolute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r5, &amp;0x0200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Immediate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#0x2006,</a:t>
                      </a:r>
                      <a:r>
                        <a:rPr lang="en-US" baseline="0" dirty="0" smtClean="0"/>
                        <a:t> r6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24667" y="4622800"/>
            <a:ext cx="491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3-3 Blue Book </a:t>
            </a:r>
            <a:r>
              <a:rPr lang="en-US" dirty="0" err="1" smtClean="0"/>
              <a:t>Pg</a:t>
            </a:r>
            <a:r>
              <a:rPr lang="en-US" dirty="0" smtClean="0"/>
              <a:t>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1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Lesson: addressing modes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2671185"/>
          <a:ext cx="7772400" cy="2125230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Code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Addressing Mode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Description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Register direct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offset(Rn)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Register indexed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@Rn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Register indirect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092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@Rn+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Register indirect with post-increment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75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5375" y="829434"/>
            <a:ext cx="4760140" cy="4724400"/>
          </a:xfrm>
        </p:spPr>
        <p:txBody>
          <a:bodyPr/>
          <a:lstStyle/>
          <a:p>
            <a:r>
              <a:rPr lang="en-US" sz="2000" b="1" u="sng" dirty="0" smtClean="0"/>
              <a:t>Msp430g2553</a:t>
            </a:r>
            <a:r>
              <a:rPr lang="en-US" sz="2000" u="sng" dirty="0" smtClean="0"/>
              <a:t> Memory Map</a:t>
            </a:r>
            <a:endParaRPr lang="en-US" sz="2000" u="sng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512b </a:t>
            </a:r>
            <a:r>
              <a:rPr lang="en-US" sz="2000" dirty="0">
                <a:solidFill>
                  <a:srgbClr val="0070C0"/>
                </a:solidFill>
              </a:rPr>
              <a:t>of RAM - 0x200-0x400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16kb of ROM - 0xc000-0xffdf 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0x1100-0xc000 is empty! 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- </a:t>
            </a:r>
            <a:r>
              <a:rPr lang="en-US" sz="2000" dirty="0" smtClean="0"/>
              <a:t>There </a:t>
            </a:r>
            <a:r>
              <a:rPr lang="en-US" sz="2000" dirty="0"/>
              <a:t>is no memory backing it up! </a:t>
            </a:r>
            <a:endParaRPr lang="en-US" sz="2000" dirty="0" smtClean="0"/>
          </a:p>
          <a:p>
            <a:r>
              <a:rPr lang="en-US" sz="2000" dirty="0" smtClean="0"/>
              <a:t>- If </a:t>
            </a:r>
            <a:r>
              <a:rPr lang="en-US" sz="2000" dirty="0"/>
              <a:t>you attempt to write to this area of memory, you'll trigger what's essentially a </a:t>
            </a:r>
            <a:r>
              <a:rPr lang="en-US" sz="2000" b="1" dirty="0"/>
              <a:t>segmentation fault</a:t>
            </a:r>
            <a:r>
              <a:rPr lang="en-US" sz="2000" dirty="0"/>
              <a:t> because that memory doesn't exist. It will cause the chip to do a Power-up Clear (PUC), resetting the state of your processor. This is a tough error to debug.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0" y="733425"/>
            <a:ext cx="3943350" cy="5391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81" y="606903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How many </a:t>
            </a:r>
            <a:r>
              <a:rPr lang="en-US" sz="2000" dirty="0" err="1" smtClean="0">
                <a:solidFill>
                  <a:srgbClr val="0070C0"/>
                </a:solidFill>
              </a:rPr>
              <a:t>addr</a:t>
            </a:r>
            <a:r>
              <a:rPr lang="en-US" sz="2000" dirty="0" smtClean="0">
                <a:solidFill>
                  <a:srgbClr val="0070C0"/>
                </a:solidFill>
              </a:rPr>
              <a:t> bits?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6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71" y="837526"/>
            <a:ext cx="7956493" cy="4724400"/>
          </a:xfrm>
        </p:spPr>
        <p:txBody>
          <a:bodyPr/>
          <a:lstStyle/>
          <a:p>
            <a:r>
              <a:rPr lang="en-US" dirty="0" smtClean="0"/>
              <a:t>Specifying values</a:t>
            </a:r>
            <a:endParaRPr lang="en-US" dirty="0"/>
          </a:p>
          <a:p>
            <a:pPr lvl="2"/>
            <a:r>
              <a:rPr lang="en-US" dirty="0">
                <a:solidFill>
                  <a:srgbClr val="0070C0"/>
                </a:solidFill>
              </a:rPr>
              <a:t>#10</a:t>
            </a:r>
          </a:p>
          <a:p>
            <a:pPr lvl="3"/>
            <a:r>
              <a:rPr lang="en-US" dirty="0"/>
              <a:t>What's the # mean?</a:t>
            </a:r>
          </a:p>
          <a:p>
            <a:pPr lvl="3"/>
            <a:r>
              <a:rPr lang="en-US" dirty="0"/>
              <a:t>What base is this number in?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#0x10</a:t>
            </a:r>
          </a:p>
          <a:p>
            <a:pPr lvl="3"/>
            <a:r>
              <a:rPr lang="en-US" dirty="0"/>
              <a:t>What base is this number in?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#0b10</a:t>
            </a:r>
          </a:p>
          <a:p>
            <a:pPr lvl="3"/>
            <a:r>
              <a:rPr lang="en-US" dirty="0"/>
              <a:t>What base is this number in?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Assembler does the work of base conversion for you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 lvl="2"/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/>
              <a:t>What is </a:t>
            </a:r>
            <a:r>
              <a:rPr lang="en-US" dirty="0"/>
              <a:t>the process is to convert an assembly language program to an executable that we can load onto our chip?</a:t>
            </a:r>
          </a:p>
        </p:txBody>
      </p:sp>
    </p:spTree>
    <p:extLst>
      <p:ext uri="{BB962C8B-B14F-4D97-AF65-F5344CB8AC3E}">
        <p14:creationId xmlns:p14="http://schemas.microsoft.com/office/powerpoint/2010/main" val="130129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Assembly and Machine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407" y="926830"/>
            <a:ext cx="4622575" cy="4972556"/>
          </a:xfrm>
        </p:spPr>
        <p:txBody>
          <a:bodyPr/>
          <a:lstStyle/>
          <a:p>
            <a:r>
              <a:rPr lang="en-US" sz="2400" b="1" dirty="0"/>
              <a:t>Instructions: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words </a:t>
            </a:r>
            <a:r>
              <a:rPr lang="en-US" sz="2000" dirty="0">
                <a:solidFill>
                  <a:srgbClr val="0070C0"/>
                </a:solidFill>
              </a:rPr>
              <a:t>in a computers language</a:t>
            </a:r>
          </a:p>
          <a:p>
            <a:r>
              <a:rPr lang="en-US" sz="2400" b="1" dirty="0"/>
              <a:t>Instruction Set: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dictionary of the language</a:t>
            </a:r>
          </a:p>
          <a:p>
            <a:r>
              <a:rPr lang="en-US" sz="2400" b="1" dirty="0"/>
              <a:t>Assembly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human-readable </a:t>
            </a:r>
            <a:r>
              <a:rPr lang="en-US" sz="2000" dirty="0">
                <a:solidFill>
                  <a:srgbClr val="0070C0"/>
                </a:solidFill>
              </a:rPr>
              <a:t>format of computer instructions</a:t>
            </a:r>
          </a:p>
          <a:p>
            <a:r>
              <a:rPr lang="en-US" sz="2400" b="1" dirty="0"/>
              <a:t>Machine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computer-readable </a:t>
            </a:r>
            <a:r>
              <a:rPr lang="en-US" sz="2000" dirty="0">
                <a:solidFill>
                  <a:srgbClr val="0070C0"/>
                </a:solidFill>
              </a:rPr>
              <a:t>instructions - binary (1's and 0's)</a:t>
            </a:r>
          </a:p>
          <a:p>
            <a:endParaRPr lang="en-US" sz="24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820187" y="1906285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Assembler</a:t>
            </a:r>
            <a:endParaRPr lang="en-US" b="1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883192" y="1571985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156" y="1213004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Assembly Language Program</a:t>
            </a:r>
            <a:endParaRPr lang="en-US" sz="1800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880749" y="2586681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822629" y="3608030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Linker</a:t>
            </a:r>
            <a:endParaRPr lang="en-US" b="1" dirty="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885634" y="3273730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34254" y="290439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Relocatable</a:t>
            </a:r>
            <a:r>
              <a:rPr lang="en-US" sz="1800" dirty="0" smtClean="0"/>
              <a:t> Object Code</a:t>
            </a:r>
            <a:endParaRPr lang="en-US" sz="1800" dirty="0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6883191" y="4288426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02944" y="4612375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Executable Code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869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5375" y="829434"/>
            <a:ext cx="4760140" cy="4724400"/>
          </a:xfrm>
        </p:spPr>
        <p:txBody>
          <a:bodyPr/>
          <a:lstStyle/>
          <a:p>
            <a:r>
              <a:rPr lang="en-US" sz="2000" b="1" u="sng" dirty="0" smtClean="0"/>
              <a:t>Msp430g2553</a:t>
            </a:r>
            <a:r>
              <a:rPr lang="en-US" sz="2000" u="sng" dirty="0" smtClean="0"/>
              <a:t> Memory Map</a:t>
            </a:r>
            <a:endParaRPr lang="en-US" sz="2000" u="sng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512b </a:t>
            </a:r>
            <a:r>
              <a:rPr lang="en-US" sz="2000" dirty="0">
                <a:solidFill>
                  <a:srgbClr val="0070C0"/>
                </a:solidFill>
              </a:rPr>
              <a:t>of RAM - 0x200-0x400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16kb of ROM - 0xc000-0xffdf 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0x1100-0xc000 is empty! 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- </a:t>
            </a:r>
            <a:r>
              <a:rPr lang="en-US" sz="2000" dirty="0" smtClean="0"/>
              <a:t>There </a:t>
            </a:r>
            <a:r>
              <a:rPr lang="en-US" sz="2000" dirty="0"/>
              <a:t>is no memory backing it up! </a:t>
            </a:r>
            <a:endParaRPr lang="en-US" sz="2000" dirty="0" smtClean="0"/>
          </a:p>
          <a:p>
            <a:r>
              <a:rPr lang="en-US" sz="2000" dirty="0" smtClean="0"/>
              <a:t>- If </a:t>
            </a:r>
            <a:r>
              <a:rPr lang="en-US" sz="2000" dirty="0"/>
              <a:t>you attempt to write to this area of memory, you'll trigger what's essentially a </a:t>
            </a:r>
            <a:r>
              <a:rPr lang="en-US" sz="2000" b="1" dirty="0"/>
              <a:t>segmentation fault</a:t>
            </a:r>
            <a:r>
              <a:rPr lang="en-US" sz="2000" dirty="0"/>
              <a:t> because that memory doesn't exist. It will cause the chip to do a Power-up Clear (PUC), resetting the state of your processor. This is a tough error to debug.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0" y="733425"/>
            <a:ext cx="3943350" cy="5391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81" y="606903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How many </a:t>
            </a:r>
            <a:r>
              <a:rPr lang="en-US" sz="2000" dirty="0" err="1" smtClean="0">
                <a:solidFill>
                  <a:srgbClr val="0070C0"/>
                </a:solidFill>
              </a:rPr>
              <a:t>addr</a:t>
            </a:r>
            <a:r>
              <a:rPr lang="en-US" sz="2000" dirty="0" smtClean="0">
                <a:solidFill>
                  <a:srgbClr val="0070C0"/>
                </a:solidFill>
              </a:rPr>
              <a:t> bits?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18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MSP430 Instruction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>
                <a:hlinkClick r:id="rId2"/>
              </a:rPr>
              <a:t>MSP430 Instruction </a:t>
            </a:r>
            <a:r>
              <a:rPr lang="en-US" sz="2400" dirty="0" smtClean="0">
                <a:hlinkClick r:id="rId2"/>
              </a:rPr>
              <a:t>Set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896907"/>
              </p:ext>
            </p:extLst>
          </p:nvPr>
        </p:nvGraphicFramePr>
        <p:xfrm>
          <a:off x="372227" y="1846201"/>
          <a:ext cx="8478007" cy="2447752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reg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759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3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 Operand Instructions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931260"/>
              </p:ext>
            </p:extLst>
          </p:nvPr>
        </p:nvGraphicFramePr>
        <p:xfrm>
          <a:off x="337000" y="748514"/>
          <a:ext cx="8297202" cy="5263900"/>
        </p:xfrm>
        <a:graphic>
          <a:graphicData uri="http://schemas.openxmlformats.org/drawingml/2006/table">
            <a:tbl>
              <a:tblPr/>
              <a:tblGrid>
                <a:gridCol w="634044"/>
                <a:gridCol w="1140977"/>
                <a:gridCol w="6522181"/>
              </a:tblGrid>
              <a:tr h="14698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dirty="0">
                          <a:effectLst/>
                        </a:rPr>
                        <a:t>Opcode</a:t>
                      </a:r>
                    </a:p>
                  </a:txBody>
                  <a:tcPr marL="26247" marR="26247" marT="26247" marB="2624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>
                          <a:effectLst/>
                        </a:rPr>
                        <a:t>Assembly Instruction</a:t>
                      </a:r>
                    </a:p>
                  </a:txBody>
                  <a:tcPr marL="26247" marR="26247" marT="26247" marB="2624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>
                          <a:effectLst/>
                        </a:rPr>
                        <a:t>Description</a:t>
                      </a:r>
                    </a:p>
                  </a:txBody>
                  <a:tcPr marL="26247" marR="26247" marT="26247" marB="2624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0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000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RRC(.B)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9-bit rotate right through carry. C-&gt;msbit-&gt;...-&gt;lsbit-&gt;C. Clear the carry bit beforehand to do a logical right shift.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4146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001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SWPB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Swap 8-bit register halves. No byte form.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0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010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RRA(.B)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Badly named, this is an arithmetic right shift - meaning the most significant bit is preserved.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4146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011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SXT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Sign extend 8 bits to 16. No byte form.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737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100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PUSH(.B)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Push operand on stack. Push byte decrements SP by 2. Most significant byte not overwritten. CPU BUG: PUSH #4 and PUSH #8 do not work when the short encoding using @r2 and @r2+ is used. The workaround, to use a 16-bit immediate, is trivial, so TI do not plan to fix this bug.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99737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101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CALL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Fetch operand, push PC, then assign operand value to PC. Note the immediate form is the most commonly used. There is no easy way to perform a PC-relative call; the PC-relative addressing mode fetches a word and uses it as an absolute address. This has no byte form.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9186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110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RETI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Pop </a:t>
                      </a:r>
                      <a:r>
                        <a:rPr lang="en-US" sz="1600" dirty="0" smtClean="0">
                          <a:effectLst/>
                        </a:rPr>
                        <a:t>S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</a:rPr>
                        <a:t>R</a:t>
                      </a:r>
                      <a:r>
                        <a:rPr lang="en-US" sz="1600" dirty="0" smtClean="0">
                          <a:effectLst/>
                        </a:rPr>
                        <a:t>, </a:t>
                      </a:r>
                      <a:r>
                        <a:rPr lang="en-US" sz="1600" dirty="0">
                          <a:effectLst/>
                        </a:rPr>
                        <a:t>then pop PC. Note that because flags like CPUOFF are in the stored status register, the CPU will normally return to the low-power mode it was previously in. This can be changed by adjusting the SR value stored on the stack before invoking RETI (see below). The operand field is unused.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4698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111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Unused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31496" marR="31496" marT="15748" marB="157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8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Relative Jumps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681895"/>
              </p:ext>
            </p:extLst>
          </p:nvPr>
        </p:nvGraphicFramePr>
        <p:xfrm>
          <a:off x="499683" y="777652"/>
          <a:ext cx="7772400" cy="3630342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Condition Code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Description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JNE/JNZ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Z==0 (if !=)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JEQ/Z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Z==1 (if ==)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JNC/JLO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C==0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unsigned</a:t>
                      </a:r>
                      <a:r>
                        <a:rPr lang="en-US" sz="1600" b="1" dirty="0">
                          <a:effectLst/>
                        </a:rPr>
                        <a:t> &lt;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JC/JHS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C==1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unsigned</a:t>
                      </a:r>
                      <a:r>
                        <a:rPr lang="en-US" sz="1600" b="1" dirty="0">
                          <a:effectLst/>
                        </a:rPr>
                        <a:t> &gt;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2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N==1 - Note there is no jump if N==0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JGE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N==V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signed</a:t>
                      </a:r>
                      <a:r>
                        <a:rPr lang="en-US" sz="1600" b="1" dirty="0">
                          <a:effectLst/>
                        </a:rPr>
                        <a:t> &gt;=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JL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N!=V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signed</a:t>
                      </a:r>
                      <a:r>
                        <a:rPr lang="en-US" sz="1600" b="1" dirty="0">
                          <a:effectLst/>
                        </a:rPr>
                        <a:t> &lt;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JMP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unconditionally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00554" y="4592900"/>
            <a:ext cx="73597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How many bits do we have for offset in a jump?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What </a:t>
            </a:r>
            <a:r>
              <a:rPr lang="en-US" dirty="0">
                <a:solidFill>
                  <a:srgbClr val="0070C0"/>
                </a:solidFill>
              </a:rPr>
              <a:t>is the range of signed numbers?</a:t>
            </a:r>
          </a:p>
        </p:txBody>
      </p:sp>
    </p:spTree>
    <p:extLst>
      <p:ext uri="{BB962C8B-B14F-4D97-AF65-F5344CB8AC3E}">
        <p14:creationId xmlns:p14="http://schemas.microsoft.com/office/powerpoint/2010/main" val="22754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 Operand Instructions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2394" y="6056247"/>
            <a:ext cx="73597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These are generally of the form OP </a:t>
            </a:r>
            <a:r>
              <a:rPr lang="en-US" sz="1600" dirty="0" err="1">
                <a:solidFill>
                  <a:srgbClr val="0070C0"/>
                </a:solidFill>
              </a:rPr>
              <a:t>src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>
                <a:solidFill>
                  <a:srgbClr val="0070C0"/>
                </a:solidFill>
              </a:rPr>
              <a:t>dst</a:t>
            </a:r>
            <a:r>
              <a:rPr lang="en-US" sz="1600" dirty="0">
                <a:solidFill>
                  <a:srgbClr val="0070C0"/>
                </a:solidFill>
              </a:rPr>
              <a:t> which actually means </a:t>
            </a:r>
            <a:r>
              <a:rPr lang="en-US" sz="1600" dirty="0" err="1">
                <a:solidFill>
                  <a:srgbClr val="FF0000"/>
                </a:solidFill>
              </a:rPr>
              <a:t>dest</a:t>
            </a:r>
            <a:r>
              <a:rPr lang="en-US" sz="1600" dirty="0">
                <a:solidFill>
                  <a:srgbClr val="FF0000"/>
                </a:solidFill>
              </a:rPr>
              <a:t> = </a:t>
            </a:r>
            <a:r>
              <a:rPr lang="en-US" sz="1600" dirty="0" err="1">
                <a:solidFill>
                  <a:srgbClr val="FF0000"/>
                </a:solidFill>
              </a:rPr>
              <a:t>src</a:t>
            </a:r>
            <a:r>
              <a:rPr lang="en-US" sz="1600" dirty="0">
                <a:solidFill>
                  <a:srgbClr val="FF0000"/>
                </a:solidFill>
              </a:rPr>
              <a:t> OP </a:t>
            </a:r>
            <a:r>
              <a:rPr lang="en-US" sz="1600" dirty="0" err="1">
                <a:solidFill>
                  <a:srgbClr val="FF0000"/>
                </a:solidFill>
              </a:rPr>
              <a:t>dest</a:t>
            </a:r>
            <a:r>
              <a:rPr lang="en-US" sz="1600" dirty="0">
                <a:solidFill>
                  <a:srgbClr val="FF0000"/>
                </a:solidFill>
              </a:rPr>
              <a:t>.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005971"/>
              </p:ext>
            </p:extLst>
          </p:nvPr>
        </p:nvGraphicFramePr>
        <p:xfrm>
          <a:off x="705324" y="654577"/>
          <a:ext cx="7953156" cy="5288227"/>
        </p:xfrm>
        <a:graphic>
          <a:graphicData uri="http://schemas.openxmlformats.org/drawingml/2006/table">
            <a:tbl>
              <a:tblPr/>
              <a:tblGrid>
                <a:gridCol w="589402"/>
                <a:gridCol w="1416106"/>
                <a:gridCol w="3034513"/>
                <a:gridCol w="2913135"/>
              </a:tblGrid>
              <a:tr h="3866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dirty="0">
                          <a:effectLst/>
                        </a:rPr>
                        <a:t>Opcode</a:t>
                      </a:r>
                    </a:p>
                  </a:txBody>
                  <a:tcPr marL="42032" marR="42032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>
                          <a:effectLst/>
                        </a:rPr>
                        <a:t>Assembly Instruction</a:t>
                      </a:r>
                    </a:p>
                  </a:txBody>
                  <a:tcPr marL="42032" marR="42032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>
                          <a:effectLst/>
                        </a:rPr>
                        <a:t>Description</a:t>
                      </a:r>
                    </a:p>
                  </a:txBody>
                  <a:tcPr marL="42032" marR="42032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>
                          <a:effectLst/>
                        </a:rPr>
                        <a:t>Notes</a:t>
                      </a:r>
                    </a:p>
                  </a:txBody>
                  <a:tcPr marL="42032" marR="42032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0100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MOV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= 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The status flags are NOT set.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0101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ADD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+= 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0110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ADDC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+= src + 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0111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SUBC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+= ~src + 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1000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SUB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-= 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Implemented as dest += ~src + 1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38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1001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CMP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- 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Sets status only; the destination is not written.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8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1010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DADD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+= src + C, BCD (Binary Coded Decimal)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38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1011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BIT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&amp; 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Sets status only; the destination is not written.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1100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BIC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&amp;= ~src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The status flags are NOT set.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1101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BIS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|=src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The status flags are NOT set.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1110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XOR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^= 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1111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AND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&amp;= 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50438" marR="50438" marT="25219" marB="25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94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5822</TotalTime>
  <Words>2281</Words>
  <Application>Microsoft Office PowerPoint</Application>
  <PresentationFormat>On-screen Show (4:3)</PresentationFormat>
  <Paragraphs>647</Paragraphs>
  <Slides>26</Slides>
  <Notes>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Default Design</vt:lpstr>
      <vt:lpstr>ECE 382  Lesson 3</vt:lpstr>
      <vt:lpstr>MSP430’s ISA</vt:lpstr>
      <vt:lpstr>MSP430’s ISA</vt:lpstr>
      <vt:lpstr>Assembly and Machine Languages</vt:lpstr>
      <vt:lpstr>MSP430’s ISA</vt:lpstr>
      <vt:lpstr>MSP430 Instruction Set</vt:lpstr>
      <vt:lpstr>One Operand Instructions</vt:lpstr>
      <vt:lpstr>Relative Jumps</vt:lpstr>
      <vt:lpstr>Two Operand Instructions</vt:lpstr>
      <vt:lpstr>Emulated Instructions</vt:lpstr>
      <vt:lpstr>More Emulated Instructions</vt:lpstr>
      <vt:lpstr>Let's write a MSP430 program</vt:lpstr>
      <vt:lpstr>Debugging Example Using breakpoints</vt:lpstr>
      <vt:lpstr>Sample Program</vt:lpstr>
      <vt:lpstr>Sample Program</vt:lpstr>
      <vt:lpstr>MSP430 Instruction Set</vt:lpstr>
      <vt:lpstr>Single-Operand Instruction</vt:lpstr>
      <vt:lpstr>Single-Operand Instruction</vt:lpstr>
      <vt:lpstr>Core Instruction Map</vt:lpstr>
      <vt:lpstr>Sample Program</vt:lpstr>
      <vt:lpstr>Relative Jump Instruction</vt:lpstr>
      <vt:lpstr>Two-Operand Instruction</vt:lpstr>
      <vt:lpstr>Two-Operand Instruction</vt:lpstr>
      <vt:lpstr>MSP430 addressing modes</vt:lpstr>
      <vt:lpstr>Next Lesson: addressing modes</vt:lpstr>
      <vt:lpstr>MSP430’s ISA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Capt Jeff Falkinburg</cp:lastModifiedBy>
  <cp:revision>248</cp:revision>
  <cp:lastPrinted>2014-08-18T18:59:21Z</cp:lastPrinted>
  <dcterms:created xsi:type="dcterms:W3CDTF">2001-06-27T14:08:57Z</dcterms:created>
  <dcterms:modified xsi:type="dcterms:W3CDTF">2016-08-19T02:52:16Z</dcterms:modified>
</cp:coreProperties>
</file>