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2" r:id="rId2"/>
    <p:sldId id="360" r:id="rId3"/>
    <p:sldId id="348" r:id="rId4"/>
    <p:sldId id="355" r:id="rId5"/>
    <p:sldId id="359" r:id="rId6"/>
    <p:sldId id="361" r:id="rId7"/>
    <p:sldId id="362" r:id="rId8"/>
    <p:sldId id="364" r:id="rId9"/>
    <p:sldId id="363" r:id="rId10"/>
    <p:sldId id="365" r:id="rId11"/>
    <p:sldId id="366" r:id="rId12"/>
    <p:sldId id="370" r:id="rId13"/>
    <p:sldId id="368" r:id="rId14"/>
    <p:sldId id="369" r:id="rId15"/>
    <p:sldId id="377" r:id="rId16"/>
    <p:sldId id="378" r:id="rId17"/>
    <p:sldId id="371" r:id="rId18"/>
    <p:sldId id="372" r:id="rId19"/>
    <p:sldId id="374" r:id="rId20"/>
    <p:sldId id="375" r:id="rId21"/>
    <p:sldId id="376" r:id="rId22"/>
    <p:sldId id="373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1742" autoAdjust="0"/>
  </p:normalViewPr>
  <p:slideViewPr>
    <p:cSldViewPr snapToGrid="0">
      <p:cViewPr varScale="1">
        <p:scale>
          <a:sx n="108" d="100"/>
          <a:sy n="108" d="100"/>
        </p:scale>
        <p:origin x="-5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4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ce.ninja/382/datasheets/msp430g2x53_2x13_mixed_sig_mcu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Polling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Intro </a:t>
            </a:r>
            <a:r>
              <a:rPr lang="en-US" sz="2000" dirty="0">
                <a:solidFill>
                  <a:srgbClr val="0070C0"/>
                </a:solidFill>
              </a:rPr>
              <a:t>to Logic Analyzer</a:t>
            </a:r>
          </a:p>
          <a:p>
            <a:pPr lvl="1" algn="l"/>
            <a:r>
              <a:rPr lang="en-US" sz="2000" dirty="0" err="1" smtClean="0">
                <a:solidFill>
                  <a:srgbClr val="0070C0"/>
                </a:solidFill>
              </a:rPr>
              <a:t>Debouncing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Software </a:t>
            </a:r>
            <a:r>
              <a:rPr lang="en-US" sz="2000" dirty="0">
                <a:solidFill>
                  <a:srgbClr val="0070C0"/>
                </a:solidFill>
              </a:rPr>
              <a:t>Delay Routines</a:t>
            </a: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Extra Credit badlec5.asm due 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5 Due </a:t>
            </a:r>
            <a:r>
              <a:rPr lang="en-US" sz="2000" dirty="0" smtClean="0">
                <a:solidFill>
                  <a:srgbClr val="0070C0"/>
                </a:solidFill>
              </a:rPr>
              <a:t>L15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3 Mega </a:t>
            </a:r>
            <a:r>
              <a:rPr lang="en-US" sz="2000" dirty="0" err="1" smtClean="0">
                <a:solidFill>
                  <a:srgbClr val="0070C0"/>
                </a:solidFill>
              </a:rPr>
              <a:t>PreLab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due </a:t>
            </a:r>
            <a:r>
              <a:rPr lang="en-US" sz="2000" dirty="0" smtClean="0">
                <a:solidFill>
                  <a:srgbClr val="0070C0"/>
                </a:solidFill>
              </a:rPr>
              <a:t>L16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bouncing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346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Debouncing</a:t>
            </a:r>
            <a:r>
              <a:rPr lang="en-US" b="1" dirty="0" smtClean="0"/>
              <a:t>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we fix this?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46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Debouncing</a:t>
            </a:r>
            <a:r>
              <a:rPr lang="en-US" b="1" dirty="0" smtClean="0"/>
              <a:t>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we fix this?</a:t>
            </a:r>
          </a:p>
          <a:p>
            <a:pPr lvl="1"/>
            <a:r>
              <a:rPr lang="en-US" sz="1600" dirty="0" smtClean="0"/>
              <a:t>There is hardware </a:t>
            </a:r>
            <a:r>
              <a:rPr lang="en-US" sz="1600" dirty="0" err="1" smtClean="0"/>
              <a:t>debouncing</a:t>
            </a:r>
            <a:endParaRPr lang="en-US" sz="1600" dirty="0" smtClean="0"/>
          </a:p>
          <a:p>
            <a:pPr lvl="1"/>
            <a:r>
              <a:rPr lang="en-US" sz="1600" dirty="0" smtClean="0"/>
              <a:t>And there is software </a:t>
            </a:r>
            <a:r>
              <a:rPr lang="en-US" sz="1600" dirty="0" err="1" smtClean="0"/>
              <a:t>debouncing</a:t>
            </a:r>
            <a:r>
              <a:rPr lang="en-US" sz="1600" dirty="0" smtClean="0"/>
              <a:t>:</a:t>
            </a:r>
          </a:p>
          <a:p>
            <a:pPr lvl="2"/>
            <a:r>
              <a:rPr lang="en-US" sz="1800" dirty="0" smtClean="0"/>
              <a:t>Delay until bouncing has stopped</a:t>
            </a:r>
          </a:p>
          <a:p>
            <a:pPr lvl="3"/>
            <a:r>
              <a:rPr lang="en-US" sz="1400" dirty="0" smtClean="0"/>
              <a:t>with a Software Delay Routine</a:t>
            </a:r>
          </a:p>
          <a:p>
            <a:pPr marL="1371600" lvl="3" indent="0">
              <a:buNone/>
            </a:pPr>
            <a:r>
              <a:rPr lang="en-US" sz="1400" dirty="0" smtClean="0"/>
              <a:t>                  or</a:t>
            </a:r>
          </a:p>
          <a:p>
            <a:pPr lvl="3"/>
            <a:r>
              <a:rPr lang="en-US" sz="1400" dirty="0"/>
              <a:t>w</a:t>
            </a:r>
            <a:r>
              <a:rPr lang="en-US" sz="1400" dirty="0" smtClean="0"/>
              <a:t>ith a Hardware Counter</a:t>
            </a:r>
          </a:p>
          <a:p>
            <a:pPr lvl="2"/>
            <a:r>
              <a:rPr lang="en-US" sz="1800" dirty="0" smtClean="0"/>
              <a:t>Then resume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What are some potential problems with this</a:t>
            </a:r>
            <a:r>
              <a:rPr lang="en-US" sz="2000" dirty="0" smtClean="0">
                <a:solidFill>
                  <a:schemeClr val="accent2"/>
                </a:solidFill>
              </a:rPr>
              <a:t>? 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107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Debouncing</a:t>
            </a:r>
            <a:r>
              <a:rPr lang="en-US" b="1" dirty="0" smtClean="0"/>
              <a:t>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we fix this?</a:t>
            </a:r>
          </a:p>
          <a:p>
            <a:pPr lvl="1"/>
            <a:r>
              <a:rPr lang="en-US" sz="1600" dirty="0" smtClean="0"/>
              <a:t>There is hardware </a:t>
            </a:r>
            <a:r>
              <a:rPr lang="en-US" sz="1600" dirty="0" err="1" smtClean="0"/>
              <a:t>debouncing</a:t>
            </a:r>
            <a:endParaRPr lang="en-US" sz="1600" dirty="0" smtClean="0"/>
          </a:p>
          <a:p>
            <a:pPr lvl="1"/>
            <a:r>
              <a:rPr lang="en-US" sz="1600" dirty="0" smtClean="0"/>
              <a:t>And there is software </a:t>
            </a:r>
            <a:r>
              <a:rPr lang="en-US" sz="1600" dirty="0" err="1" smtClean="0"/>
              <a:t>debouncing</a:t>
            </a:r>
            <a:r>
              <a:rPr lang="en-US" sz="1600" dirty="0" smtClean="0"/>
              <a:t>:</a:t>
            </a:r>
          </a:p>
          <a:p>
            <a:pPr lvl="2"/>
            <a:r>
              <a:rPr lang="en-US" sz="1800" dirty="0" smtClean="0"/>
              <a:t>Delay until bouncing has stopped</a:t>
            </a:r>
          </a:p>
          <a:p>
            <a:pPr lvl="3"/>
            <a:r>
              <a:rPr lang="en-US" sz="1400" dirty="0" smtClean="0"/>
              <a:t>with a Software Delay Routine</a:t>
            </a:r>
          </a:p>
          <a:p>
            <a:pPr marL="1371600" lvl="3" indent="0">
              <a:buNone/>
            </a:pPr>
            <a:r>
              <a:rPr lang="en-US" sz="1400" dirty="0" smtClean="0"/>
              <a:t>                  or</a:t>
            </a:r>
          </a:p>
          <a:p>
            <a:pPr lvl="3"/>
            <a:r>
              <a:rPr lang="en-US" sz="1400" dirty="0"/>
              <a:t>w</a:t>
            </a:r>
            <a:r>
              <a:rPr lang="en-US" sz="1400" dirty="0" smtClean="0"/>
              <a:t>ith a Hardware Counter</a:t>
            </a:r>
          </a:p>
          <a:p>
            <a:pPr lvl="2"/>
            <a:r>
              <a:rPr lang="en-US" sz="1800" dirty="0" smtClean="0"/>
              <a:t>Then resume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What are some potential problems with this</a:t>
            </a:r>
            <a:r>
              <a:rPr lang="en-US" sz="2000" dirty="0" smtClean="0">
                <a:solidFill>
                  <a:schemeClr val="accent2"/>
                </a:solidFill>
              </a:rPr>
              <a:t>? 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could delay for too short a period and still be impacted by bouncing.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You </a:t>
            </a:r>
            <a:r>
              <a:rPr lang="en-US" sz="1600" dirty="0"/>
              <a:t>could delay for too long a period and miss good button pushes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120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56" y="910354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Guide, </a:t>
            </a:r>
            <a:r>
              <a:rPr lang="en-US" sz="1400" b="1" dirty="0" smtClean="0"/>
              <a:t>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 (Blue Book pp 18</a:t>
            </a:r>
            <a:r>
              <a:rPr lang="en-US" sz="1400" b="1" dirty="0" smtClean="0"/>
              <a:t>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For emulated instructions</a:t>
            </a:r>
            <a:r>
              <a:rPr lang="en-US" sz="1400" b="1" dirty="0" smtClean="0"/>
              <a:t>, use the table on the back of your blue book as a guide.  See Sections 3.4.5 – 3.4.6 of the Family users guide for more information.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912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631109"/>
              </p:ext>
            </p:extLst>
          </p:nvPr>
        </p:nvGraphicFramePr>
        <p:xfrm>
          <a:off x="356047" y="655454"/>
          <a:ext cx="7772400" cy="5639874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Any register from r3 to r15 would do the same thing.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MOV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r>
                        <a:rPr lang="en-US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387051"/>
              </p:ext>
            </p:extLst>
          </p:nvPr>
        </p:nvGraphicFramePr>
        <p:xfrm>
          <a:off x="564419" y="806508"/>
          <a:ext cx="7772400" cy="539603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INV(.B)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TST(.B)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CMP(.B)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INCD(.B)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ADD(.B) #2,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56" y="910354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cycles?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/>
              <a:t>131085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(</a:t>
            </a:r>
            <a:r>
              <a:rPr lang="en-US" sz="1400" b="1" dirty="0" err="1" smtClean="0"/>
              <a:t>ie</a:t>
            </a:r>
            <a:r>
              <a:rPr lang="en-US" sz="1400" b="1" dirty="0" smtClean="0"/>
              <a:t>., precision of delay?)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381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DCOCTL and BCSCTL1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1" y="3502585"/>
            <a:ext cx="8880328" cy="323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0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4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12877" y="3863945"/>
            <a:ext cx="1793631" cy="46166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BB Pg. 126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41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Modify this program so the two LEDs always have the opposite value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56" y="910354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3" y="712099"/>
            <a:ext cx="7930195" cy="594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3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48" y="699961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push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Anything wrong with this?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P1DIR</a:t>
            </a:r>
            <a:endParaRPr lang="en-US" sz="1600" dirty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several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4" y="133441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0934" y="4855336"/>
            <a:ext cx="6892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Page 43 of Device </a:t>
            </a:r>
            <a:r>
              <a:rPr lang="en-US" dirty="0"/>
              <a:t>Specific (BB pp </a:t>
            </a:r>
            <a:r>
              <a:rPr lang="en-US" dirty="0" smtClean="0"/>
              <a:t>124)</a:t>
            </a:r>
          </a:p>
          <a:p>
            <a:r>
              <a:rPr lang="en-US" dirty="0" err="1" smtClean="0"/>
              <a:t>And/Or</a:t>
            </a:r>
            <a:r>
              <a:rPr lang="en-US" dirty="0" smtClean="0"/>
              <a:t> Page 333 of Family User Guide (BB pp 41)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Let's </a:t>
            </a:r>
            <a:r>
              <a:rPr lang="en-US" sz="1800" dirty="0"/>
              <a:t>say I wanted to make the UCA0SOMI function available on </a:t>
            </a:r>
            <a:r>
              <a:rPr lang="en-US" sz="1800" dirty="0" smtClean="0"/>
              <a:t>P1.1: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'from USCI' means this bit is set automatically by the USCI when enabled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P1SEL  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P1SEL2</a:t>
            </a:r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64" y="119695"/>
            <a:ext cx="67532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68201" y="4646934"/>
            <a:ext cx="506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 Page 43 of Device Specific</a:t>
            </a:r>
          </a:p>
        </p:txBody>
      </p:sp>
    </p:spTree>
    <p:extLst>
      <p:ext uri="{BB962C8B-B14F-4D97-AF65-F5344CB8AC3E}">
        <p14:creationId xmlns:p14="http://schemas.microsoft.com/office/powerpoint/2010/main" val="3074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Peripherals to the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Polling?</a:t>
            </a:r>
          </a:p>
          <a:p>
            <a:r>
              <a:rPr lang="en-US" dirty="0" smtClean="0"/>
              <a:t>What are Interrupts?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23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the difference between an </a:t>
            </a:r>
            <a:r>
              <a:rPr lang="en-US" sz="2000" dirty="0" err="1" smtClean="0">
                <a:solidFill>
                  <a:schemeClr val="accent2"/>
                </a:solidFill>
              </a:rPr>
              <a:t>O’Scope</a:t>
            </a:r>
            <a:r>
              <a:rPr lang="en-US" sz="2000" dirty="0" smtClean="0">
                <a:solidFill>
                  <a:schemeClr val="accent2"/>
                </a:solidFill>
              </a:rPr>
              <a:t> and a Logic Analyzer?</a:t>
            </a:r>
            <a:endParaRPr lang="en-US" sz="1600" dirty="0" smtClean="0"/>
          </a:p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?</a:t>
            </a:r>
            <a:endParaRPr lang="en-US" sz="1600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72" y="1443081"/>
            <a:ext cx="6949232" cy="52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3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9" y="1011504"/>
            <a:ext cx="7800722" cy="585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4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6292</TotalTime>
  <Words>1278</Words>
  <Application>Microsoft Office PowerPoint</Application>
  <PresentationFormat>On-screen Show (4:3)</PresentationFormat>
  <Paragraphs>296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ECE 382  Lesson 14</vt:lpstr>
      <vt:lpstr>Homework</vt:lpstr>
      <vt:lpstr>Pitfall !!!</vt:lpstr>
      <vt:lpstr>Multiplexing</vt:lpstr>
      <vt:lpstr>Pitfall !!!</vt:lpstr>
      <vt:lpstr>Interfacing Peripherals to the MCU</vt:lpstr>
      <vt:lpstr>Logic Analyzer</vt:lpstr>
      <vt:lpstr>Logic Analyzer</vt:lpstr>
      <vt:lpstr>PowerPoint Presentation</vt:lpstr>
      <vt:lpstr>Is bouncing a problem?</vt:lpstr>
      <vt:lpstr>Debouncing Strategies</vt:lpstr>
      <vt:lpstr>Debouncing Strategies</vt:lpstr>
      <vt:lpstr>Debouncing Strategies</vt:lpstr>
      <vt:lpstr>Example Software Delay Routine</vt:lpstr>
      <vt:lpstr>Emulated Instructions</vt:lpstr>
      <vt:lpstr>More Emulated Instructions</vt:lpstr>
      <vt:lpstr>Example Software Delay Routine</vt:lpstr>
      <vt:lpstr>MSP430’s Digitally Controlled Oscillator </vt:lpstr>
      <vt:lpstr>SMCLK</vt:lpstr>
      <vt:lpstr>Measure Software Delay Routine</vt:lpstr>
      <vt:lpstr>Measure SW delay routine</vt:lpstr>
      <vt:lpstr>Debounced code with SW delay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327</cp:revision>
  <cp:lastPrinted>2016-09-21T05:09:48Z</cp:lastPrinted>
  <dcterms:created xsi:type="dcterms:W3CDTF">2001-06-27T14:08:57Z</dcterms:created>
  <dcterms:modified xsi:type="dcterms:W3CDTF">2016-09-21T13:16:55Z</dcterms:modified>
</cp:coreProperties>
</file>