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7"/>
  </p:notesMasterIdLst>
  <p:handoutMasterIdLst>
    <p:handoutMasterId r:id="rId28"/>
  </p:handoutMasterIdLst>
  <p:sldIdLst>
    <p:sldId id="282" r:id="rId3"/>
    <p:sldId id="305" r:id="rId4"/>
    <p:sldId id="308" r:id="rId5"/>
    <p:sldId id="306" r:id="rId6"/>
    <p:sldId id="309" r:id="rId7"/>
    <p:sldId id="307" r:id="rId8"/>
    <p:sldId id="310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312" r:id="rId18"/>
    <p:sldId id="313" r:id="rId19"/>
    <p:sldId id="298" r:id="rId20"/>
    <p:sldId id="300" r:id="rId21"/>
    <p:sldId id="311" r:id="rId22"/>
    <p:sldId id="301" r:id="rId23"/>
    <p:sldId id="302" r:id="rId24"/>
    <p:sldId id="303" r:id="rId25"/>
    <p:sldId id="304" r:id="rId26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50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300789AD-077F-478F-BA91-4026ECB15B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8BE1B9E-7810-4DC0-98F1-B5E91A5F9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D4956635-316B-48E9-B54E-059C0C92A9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A12BF82E-ADAD-49ED-A77A-ED5DF0B655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F546C83E-D34C-4426-95F6-2654480D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6546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8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3831508C-0412-436C-8BFB-038593FE66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F90D3FB-3257-4FD9-8154-9111B082BA15}" type="datetime3">
              <a:rPr lang="en-US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D8A509F-8526-420E-866A-D77FF145C2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30731EF-8206-4D19-8D39-B25064A6708F}" type="datetime3">
              <a:rPr lang="en-US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94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B13889DE-89C0-4168-9C6C-257E843B16F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B85745C-8606-4303-879B-5A18E2F8952B}" type="datetime3">
              <a:rPr lang="en-US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64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28A729-6264-454A-894C-FD3ACBF8A9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C104480-063D-49C3-B37B-6FDC4DA8C788}" type="datetime3">
              <a:rPr lang="en-US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8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DDDF030-EE8C-48C8-B35A-7A5AA2E1DD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B70A108-3252-41E5-B998-DFD4EB0E8CFA}" type="datetime3">
              <a:rPr lang="en-US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DB18A8A-4F34-4DBD-AC6E-5B59F960E9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DE123FBF-B932-47DA-A850-F8DD01574AF6}" type="datetime3">
              <a:rPr lang="en-US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86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F91313A-6512-497A-8C26-DF1D11D9F90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31CE8DA-7AA2-4A75-8CED-F07C8E806852}" type="datetime3">
              <a:rPr lang="en-US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998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8E9278C8-E5EE-462E-BFC0-169FC82E59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CE2C88F-2F80-4F57-B629-AD63D6A3CD1E}" type="datetime3">
              <a:rPr lang="en-US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11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8107B25-DB33-4D52-9248-649980D800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B8CC284-99AC-4293-AE5B-530D41210E42}" type="datetime3">
              <a:rPr lang="en-US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510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706F834-159A-4AE9-914A-1B0F0E8AD23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0E6973E-609D-4352-9813-DC0294ABD1EE}" type="datetime3">
              <a:rPr lang="en-US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7529EA55-24E0-47FE-9525-85722F17A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6409C543-53D8-46CD-B3EE-6497E95712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13F22054-8C62-4088-A050-DEA693430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28889C48-89AD-4887-A779-AFCE75A85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4FC795F6-C5F7-438C-85C7-B4E8406E8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5D2A924E-FC12-4018-B09E-073E60386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2338" y="6494463"/>
            <a:ext cx="47640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EB713571-4EB9-41EE-B6BB-443A0F6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29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30" name="Picture 41" descr="usafaseal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763" y="0"/>
            <a:ext cx="1287462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0" hangingPunct="0">
              <a:defRPr/>
            </a:pPr>
            <a:r>
              <a:rPr lang="en-US" sz="1600" b="1" i="1" smtClean="0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</a:defRPr>
            </a:lvl1pPr>
          </a:lstStyle>
          <a:p>
            <a:pPr eaLnBrk="0" hangingPunct="0">
              <a:spcBef>
                <a:spcPct val="0"/>
              </a:spcBef>
              <a:defRPr/>
            </a:pPr>
            <a:endParaRPr lang="en-US" sz="1400">
              <a:solidFill>
                <a:srgbClr val="000000"/>
              </a:solidFill>
            </a:endParaRPr>
          </a:p>
          <a:p>
            <a:pPr eaLnBrk="0" hangingPunct="0">
              <a:spcBef>
                <a:spcPct val="0"/>
              </a:spcBef>
              <a:defRPr/>
            </a:pPr>
            <a:fld id="{B5499B3F-0BE5-46DB-A63A-0AC90058E888}" type="slidenum">
              <a:rPr lang="en-US" sz="140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defRPr/>
              </a:pPr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0" y="6267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Times New Roman" pitchFamily="18" charset="0"/>
              </a:defRPr>
            </a:lvl1pPr>
          </a:lstStyle>
          <a:p>
            <a:pPr eaLnBrk="0" hangingPunct="0">
              <a:spcBef>
                <a:spcPct val="0"/>
              </a:spcBef>
              <a:defRPr/>
            </a:pPr>
            <a:endParaRPr lang="en-US" sz="1400">
              <a:solidFill>
                <a:srgbClr val="000000"/>
              </a:solidFill>
            </a:endParaRPr>
          </a:p>
          <a:p>
            <a:pPr eaLnBrk="0" hangingPunct="0">
              <a:spcBef>
                <a:spcPct val="0"/>
              </a:spcBef>
              <a:defRPr/>
            </a:pPr>
            <a:fld id="{4A3EF21E-B3F7-42B7-9F68-64BA459DC7A7}" type="datetime3">
              <a:rPr lang="en-US" sz="140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defRPr/>
              </a:pPr>
              <a:t>17 August 2016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ker_(computing)" TargetMode="External"/><Relationship Id="rId2" Type="http://schemas.openxmlformats.org/officeDocument/2006/relationships/hyperlink" Target="http://en.wikipedia.org/wiki/Assembler_(computing)#Assembl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43oh.com/2012/03/winner-products-using-the-msp43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247" y="738595"/>
            <a:ext cx="7772400" cy="1470025"/>
          </a:xfrm>
        </p:spPr>
        <p:txBody>
          <a:bodyPr/>
          <a:lstStyle/>
          <a:p>
            <a:r>
              <a:rPr lang="en-US" dirty="0" smtClean="0"/>
              <a:t>ECE 382  Lesson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320" y="1951263"/>
            <a:ext cx="6660656" cy="1752600"/>
          </a:xfrm>
        </p:spPr>
        <p:txBody>
          <a:bodyPr/>
          <a:lstStyle/>
          <a:p>
            <a:pPr algn="l"/>
            <a:r>
              <a:rPr lang="en-US" sz="2400" b="1" dirty="0"/>
              <a:t>Readings</a:t>
            </a:r>
          </a:p>
          <a:p>
            <a:pPr lvl="1" algn="l"/>
            <a:r>
              <a:rPr lang="en-US" sz="2000" dirty="0">
                <a:hlinkClick r:id="rId2"/>
              </a:rPr>
              <a:t>Assembler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Linker</a:t>
            </a:r>
            <a:endParaRPr lang="en-US" sz="2000" dirty="0"/>
          </a:p>
          <a:p>
            <a:pPr algn="l"/>
            <a:r>
              <a:rPr lang="en-US" sz="2400" b="1" dirty="0"/>
              <a:t>Lesson Outline</a:t>
            </a:r>
            <a:endParaRPr lang="en-US" sz="2400" b="1" dirty="0">
              <a:solidFill>
                <a:srgbClr val="0070C0"/>
              </a:solidFill>
            </a:endParaRP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Intro to the MSP430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MSP430 Architecture</a:t>
            </a:r>
          </a:p>
          <a:p>
            <a:pPr lvl="1" algn="l"/>
            <a:r>
              <a:rPr lang="en-US" sz="2000" dirty="0">
                <a:solidFill>
                  <a:srgbClr val="0070C0"/>
                </a:solidFill>
              </a:rPr>
              <a:t>Assembly and Machine Languages</a:t>
            </a:r>
          </a:p>
          <a:p>
            <a:pPr algn="l"/>
            <a:r>
              <a:rPr lang="en-US" sz="2400" b="1" dirty="0"/>
              <a:t>Admin</a:t>
            </a:r>
          </a:p>
          <a:p>
            <a:pPr lvl="1" algn="l"/>
            <a:r>
              <a:rPr lang="en-US" sz="2000" dirty="0" smtClean="0">
                <a:solidFill>
                  <a:srgbClr val="0070C0"/>
                </a:solidFill>
              </a:rPr>
              <a:t>Skills </a:t>
            </a:r>
            <a:r>
              <a:rPr lang="en-US" sz="2000" dirty="0">
                <a:solidFill>
                  <a:srgbClr val="0070C0"/>
                </a:solidFill>
              </a:rPr>
              <a:t>Review due next time!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683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27" y="853710"/>
            <a:ext cx="7772400" cy="4724400"/>
          </a:xfrm>
        </p:spPr>
        <p:txBody>
          <a:bodyPr/>
          <a:lstStyle/>
          <a:p>
            <a:r>
              <a:rPr lang="en-US" dirty="0"/>
              <a:t>RISC architecture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fewer </a:t>
            </a:r>
            <a:r>
              <a:rPr lang="en-US" dirty="0" smtClean="0">
                <a:solidFill>
                  <a:srgbClr val="0070C0"/>
                </a:solidFill>
              </a:rPr>
              <a:t>instructions  </a:t>
            </a:r>
            <a:r>
              <a:rPr lang="en-US" dirty="0" smtClean="0"/>
              <a:t>(27)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emulates </a:t>
            </a:r>
            <a:r>
              <a:rPr lang="en-US" dirty="0">
                <a:solidFill>
                  <a:srgbClr val="0070C0"/>
                </a:solidFill>
              </a:rPr>
              <a:t>higher-level </a:t>
            </a:r>
            <a:r>
              <a:rPr lang="en-US" dirty="0" smtClean="0">
                <a:solidFill>
                  <a:srgbClr val="0070C0"/>
                </a:solidFill>
              </a:rPr>
              <a:t>instructions  </a:t>
            </a:r>
            <a:r>
              <a:rPr lang="en-US" dirty="0" smtClean="0"/>
              <a:t>(about 27)</a:t>
            </a:r>
            <a:endParaRPr lang="en-US" dirty="0"/>
          </a:p>
          <a:p>
            <a:pPr lvl="2"/>
            <a:r>
              <a:rPr lang="en-US" dirty="0"/>
              <a:t>for instance, </a:t>
            </a:r>
            <a:r>
              <a:rPr lang="en-US" dirty="0" smtClean="0"/>
              <a:t>  NOP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___________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16-bit </a:t>
            </a:r>
            <a:r>
              <a:rPr lang="en-US" dirty="0" err="1">
                <a:solidFill>
                  <a:srgbClr val="0070C0"/>
                </a:solidFill>
              </a:rPr>
              <a:t>datapath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 smtClean="0"/>
              <a:t>What is a </a:t>
            </a:r>
            <a:r>
              <a:rPr lang="en-US" dirty="0" err="1" smtClean="0"/>
              <a:t>datapath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0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27" y="853710"/>
            <a:ext cx="7772400" cy="47244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rgbClr val="0070C0"/>
                </a:solidFill>
              </a:rPr>
              <a:t>16-bit </a:t>
            </a:r>
            <a:r>
              <a:rPr lang="en-US" dirty="0" err="1">
                <a:solidFill>
                  <a:srgbClr val="0070C0"/>
                </a:solidFill>
              </a:rPr>
              <a:t>datapath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word size is 16 bits </a:t>
            </a:r>
            <a:endParaRPr lang="en-US" dirty="0" smtClean="0"/>
          </a:p>
          <a:p>
            <a:pPr lvl="2"/>
            <a:r>
              <a:rPr lang="en-US" dirty="0" smtClean="0"/>
              <a:t>word </a:t>
            </a:r>
            <a:r>
              <a:rPr lang="en-US" dirty="0"/>
              <a:t>is the natural unit of info for </a:t>
            </a:r>
            <a:r>
              <a:rPr lang="en-US" dirty="0" smtClean="0"/>
              <a:t>the </a:t>
            </a:r>
            <a:r>
              <a:rPr lang="en-US" dirty="0"/>
              <a:t>processor</a:t>
            </a:r>
          </a:p>
          <a:p>
            <a:pPr lvl="3"/>
            <a:r>
              <a:rPr lang="en-US" dirty="0"/>
              <a:t>16 bit addresses</a:t>
            </a:r>
          </a:p>
          <a:p>
            <a:pPr lvl="3"/>
            <a:r>
              <a:rPr lang="en-US" dirty="0"/>
              <a:t>16 bit registers</a:t>
            </a:r>
          </a:p>
          <a:p>
            <a:pPr lvl="3"/>
            <a:r>
              <a:rPr lang="en-US" dirty="0"/>
              <a:t>all instructions are 16 bits long</a:t>
            </a:r>
          </a:p>
          <a:p>
            <a:pPr lvl="3"/>
            <a:r>
              <a:rPr lang="en-US" dirty="0"/>
              <a:t>this consistency isn't necessarily true of all processors, but it's convenient - allows us to load addresses into registers, perform ops on them, etc.</a:t>
            </a:r>
          </a:p>
          <a:p>
            <a:endParaRPr lang="en-US" dirty="0" smtClean="0"/>
          </a:p>
          <a:p>
            <a:r>
              <a:rPr lang="en-US" dirty="0" smtClean="0"/>
              <a:t>What is a register?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8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Registers - 16 bits wide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Fast </a:t>
            </a:r>
            <a:r>
              <a:rPr lang="en-US" sz="2400" dirty="0">
                <a:solidFill>
                  <a:srgbClr val="0070C0"/>
                </a:solidFill>
              </a:rPr>
              <a:t>memory that holds values in-use by the CPU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Four special purpose registers</a:t>
            </a:r>
            <a:endParaRPr lang="en-US" sz="2400" dirty="0">
              <a:solidFill>
                <a:srgbClr val="0070C0"/>
              </a:solidFill>
            </a:endParaRPr>
          </a:p>
          <a:p>
            <a:pPr lvl="2"/>
            <a:r>
              <a:rPr lang="en-US" sz="2000" dirty="0"/>
              <a:t>r0 - </a:t>
            </a:r>
            <a:r>
              <a:rPr lang="en-US" sz="2000" dirty="0">
                <a:solidFill>
                  <a:srgbClr val="0070C0"/>
                </a:solidFill>
              </a:rPr>
              <a:t>Program Counter </a:t>
            </a:r>
            <a:r>
              <a:rPr lang="en-US" sz="2000" dirty="0"/>
              <a:t>- holds address of instruction currently being executed</a:t>
            </a:r>
          </a:p>
          <a:p>
            <a:pPr lvl="2"/>
            <a:r>
              <a:rPr lang="en-US" sz="2000" dirty="0"/>
              <a:t>r1 - </a:t>
            </a:r>
            <a:r>
              <a:rPr lang="en-US" sz="2000" dirty="0">
                <a:solidFill>
                  <a:srgbClr val="0070C0"/>
                </a:solidFill>
              </a:rPr>
              <a:t>Stack Pointer </a:t>
            </a:r>
            <a:r>
              <a:rPr lang="en-US" sz="2000" dirty="0"/>
              <a:t>- address of top of stack</a:t>
            </a:r>
          </a:p>
          <a:p>
            <a:pPr lvl="2"/>
            <a:r>
              <a:rPr lang="en-US" sz="2000" dirty="0"/>
              <a:t>r2 - </a:t>
            </a:r>
            <a:r>
              <a:rPr lang="en-US" sz="2000" dirty="0">
                <a:solidFill>
                  <a:srgbClr val="0070C0"/>
                </a:solidFill>
              </a:rPr>
              <a:t>Status Register </a:t>
            </a:r>
            <a:r>
              <a:rPr lang="en-US" sz="2000" dirty="0"/>
              <a:t>- holds flags related to various conditions</a:t>
            </a:r>
          </a:p>
          <a:p>
            <a:pPr lvl="2"/>
            <a:r>
              <a:rPr lang="en-US" sz="2000" dirty="0"/>
              <a:t>r3 - </a:t>
            </a:r>
            <a:r>
              <a:rPr lang="en-US" sz="2000" dirty="0">
                <a:solidFill>
                  <a:srgbClr val="0070C0"/>
                </a:solidFill>
              </a:rPr>
              <a:t>Constant Generator </a:t>
            </a:r>
            <a:r>
              <a:rPr lang="en-US" sz="2000" dirty="0"/>
              <a:t>- 0, but can assume other values for different addressing modes (L4)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12 general </a:t>
            </a:r>
            <a:r>
              <a:rPr lang="en-US" dirty="0" smtClean="0">
                <a:solidFill>
                  <a:srgbClr val="0070C0"/>
                </a:solidFill>
              </a:rPr>
              <a:t>purpose registers</a:t>
            </a: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sz="2000" dirty="0" smtClean="0"/>
              <a:t>r4 to r15:  can </a:t>
            </a:r>
            <a:r>
              <a:rPr lang="en-US" sz="2000" dirty="0"/>
              <a:t>be used to hold anything you want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Set of Operations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27 Instructions in 3 families </a:t>
            </a:r>
            <a:r>
              <a:rPr lang="en-US" sz="2400" dirty="0"/>
              <a:t>- we'll talk about these next time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Single-operand </a:t>
            </a:r>
          </a:p>
          <a:p>
            <a:pPr lvl="3"/>
            <a:r>
              <a:rPr lang="en-US" dirty="0"/>
              <a:t>for instance, SWPB r12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Conditional jump</a:t>
            </a:r>
          </a:p>
          <a:p>
            <a:pPr lvl="3"/>
            <a:r>
              <a:rPr lang="en-US" dirty="0"/>
              <a:t>for instance, JMP </a:t>
            </a:r>
            <a:r>
              <a:rPr lang="en-US" dirty="0" err="1"/>
              <a:t>jump_label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Two-operand </a:t>
            </a:r>
          </a:p>
          <a:p>
            <a:pPr lvl="3"/>
            <a:r>
              <a:rPr lang="en-US" dirty="0"/>
              <a:t>for instance, MOV r12, r10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71" y="837526"/>
            <a:ext cx="7956493" cy="4724400"/>
          </a:xfrm>
        </p:spPr>
        <p:txBody>
          <a:bodyPr/>
          <a:lstStyle/>
          <a:p>
            <a:r>
              <a:rPr lang="en-US" dirty="0"/>
              <a:t>Data Units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byte-addressable memory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instructions for byte and word actions</a:t>
            </a:r>
          </a:p>
          <a:p>
            <a:pPr lvl="2"/>
            <a:r>
              <a:rPr lang="en-US" dirty="0" smtClean="0"/>
              <a:t>MOV.B     r12, r10</a:t>
            </a:r>
            <a:endParaRPr lang="en-US" dirty="0"/>
          </a:p>
          <a:p>
            <a:pPr lvl="2"/>
            <a:r>
              <a:rPr lang="en-US" dirty="0" smtClean="0"/>
              <a:t>MOV.W    r12, r10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remember, word size is 16 bits</a:t>
            </a:r>
          </a:p>
          <a:p>
            <a:pPr lvl="2"/>
            <a:r>
              <a:rPr lang="en-US" dirty="0"/>
              <a:t>words must lie on </a:t>
            </a:r>
            <a:r>
              <a:rPr lang="en-US" b="1" dirty="0"/>
              <a:t>even addresses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5375" y="829434"/>
            <a:ext cx="4760140" cy="4724400"/>
          </a:xfrm>
        </p:spPr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0x1100-0xbfff </a:t>
            </a:r>
            <a:r>
              <a:rPr lang="en-US" sz="2000" dirty="0">
                <a:solidFill>
                  <a:srgbClr val="0070C0"/>
                </a:solidFill>
              </a:rPr>
              <a:t>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0" y="73342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65893"/>
              </p:ext>
            </p:extLst>
          </p:nvPr>
        </p:nvGraphicFramePr>
        <p:xfrm>
          <a:off x="3048000" y="2740185"/>
          <a:ext cx="6096000" cy="41178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0867"/>
                <a:gridCol w="1363133"/>
                <a:gridCol w="2032000"/>
              </a:tblGrid>
              <a:tr h="368775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MSP430G2553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307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Memory</a:t>
                      </a:r>
                    </a:p>
                    <a:p>
                      <a:r>
                        <a:rPr lang="en-US" sz="1800" u="none" strike="noStrike" kern="1200" baseline="0" dirty="0" smtClean="0"/>
                        <a:t>Main: interrupt vector</a:t>
                      </a:r>
                    </a:p>
                    <a:p>
                      <a:r>
                        <a:rPr lang="en-US" sz="1800" u="none" strike="noStrike" kern="1200" baseline="0" dirty="0" smtClean="0"/>
                        <a:t>Main: code 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Flash</a:t>
                      </a:r>
                    </a:p>
                    <a:p>
                      <a:r>
                        <a:rPr lang="en-US" dirty="0" smtClean="0"/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16kB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0xFFFF to 0xFFC0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0xFFFF to 0xC000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5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memory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Flash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 Byte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010FFh to 01000h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51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 Byte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0x03FF to 0x0200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930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Peripherals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16-bit</a:t>
                      </a:r>
                    </a:p>
                    <a:p>
                      <a:r>
                        <a:rPr lang="en-US" dirty="0" smtClean="0"/>
                        <a:t>8-bit</a:t>
                      </a:r>
                    </a:p>
                    <a:p>
                      <a:r>
                        <a:rPr lang="en-US" dirty="0" smtClean="0"/>
                        <a:t>8-bit</a:t>
                      </a:r>
                      <a:r>
                        <a:rPr lang="en-US" baseline="0" dirty="0" smtClean="0"/>
                        <a:t> SFR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01FFh to 0100h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0FFh to 010h</a:t>
                      </a:r>
                    </a:p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0Fh to 00h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651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Excerpt</a:t>
                      </a:r>
                      <a:r>
                        <a:rPr lang="en-US" baseline="0" dirty="0" smtClean="0"/>
                        <a:t> from Table 8: Memory Organization from MSP430G2x53 Device Specific User Guide (pp13)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0"/>
            <a:ext cx="8229600" cy="1006475"/>
          </a:xfrm>
        </p:spPr>
        <p:txBody>
          <a:bodyPr/>
          <a:lstStyle/>
          <a:p>
            <a:r>
              <a:rPr lang="en-US" dirty="0" smtClean="0"/>
              <a:t>Big/Little Endian Byte Storage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4638" y="1096963"/>
            <a:ext cx="8504237" cy="5395912"/>
          </a:xfrm>
        </p:spPr>
        <p:txBody>
          <a:bodyPr/>
          <a:lstStyle/>
          <a:p>
            <a:r>
              <a:rPr lang="en-US" sz="2400" dirty="0" smtClean="0"/>
              <a:t>There are two storage conventions:  big endian and little endian</a:t>
            </a:r>
          </a:p>
          <a:p>
            <a:r>
              <a:rPr lang="en-US" sz="2400" dirty="0" smtClean="0"/>
              <a:t>The value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ABCD1234H</a:t>
            </a:r>
            <a:r>
              <a:rPr lang="en-US" sz="2400" dirty="0" smtClean="0"/>
              <a:t> would be stored as shown below for the different storage conventions</a:t>
            </a:r>
          </a:p>
          <a:p>
            <a:r>
              <a:rPr lang="en-US" sz="2400" dirty="0" smtClean="0"/>
              <a:t>The name big/little endian answers the question:  </a:t>
            </a:r>
            <a:br>
              <a:rPr lang="en-US" sz="2400" dirty="0" smtClean="0"/>
            </a:br>
            <a:r>
              <a:rPr lang="en-US" sz="2400" dirty="0" smtClean="0"/>
              <a:t>	“What is stored in Byte #0?”</a:t>
            </a:r>
          </a:p>
        </p:txBody>
      </p:sp>
      <p:sp>
        <p:nvSpPr>
          <p:cNvPr id="9220" name="Text Box 26"/>
          <p:cNvSpPr txBox="1">
            <a:spLocks noChangeArrowheads="1"/>
          </p:cNvSpPr>
          <p:nvPr/>
        </p:nvSpPr>
        <p:spPr bwMode="auto">
          <a:xfrm>
            <a:off x="2743200" y="4953000"/>
            <a:ext cx="381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 u="sng">
                <a:latin typeface="Arial" charset="0"/>
              </a:rPr>
              <a:t>Byte zero holds</a:t>
            </a:r>
            <a:r>
              <a:rPr lang="en-US" u="sng">
                <a:latin typeface="Arial" charset="0"/>
              </a:rPr>
              <a:t> </a:t>
            </a:r>
            <a:r>
              <a:rPr lang="en-US" sz="2000" b="1" u="sng">
                <a:latin typeface="Arial" charset="0"/>
              </a:rPr>
              <a:t>Big End</a:t>
            </a:r>
            <a:r>
              <a:rPr lang="en-US" sz="1400" b="1" u="sng">
                <a:latin typeface="Arial" charset="0"/>
              </a:rPr>
              <a:t>ian</a:t>
            </a:r>
            <a:r>
              <a:rPr lang="en-US" sz="1200" u="sng">
                <a:latin typeface="Arial" charset="0"/>
              </a:rPr>
              <a:t> of the word</a:t>
            </a:r>
            <a:endParaRPr lang="en-US" u="sng">
              <a:latin typeface="Arial" charset="0"/>
            </a:endParaRPr>
          </a:p>
        </p:txBody>
      </p:sp>
      <p:sp>
        <p:nvSpPr>
          <p:cNvPr id="9221" name="Text Box 27"/>
          <p:cNvSpPr txBox="1">
            <a:spLocks noChangeArrowheads="1"/>
          </p:cNvSpPr>
          <p:nvPr/>
        </p:nvSpPr>
        <p:spPr bwMode="auto">
          <a:xfrm>
            <a:off x="2743200" y="3430587"/>
            <a:ext cx="381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 u="sng">
                <a:latin typeface="Arial" charset="0"/>
              </a:rPr>
              <a:t>Byte zero holds</a:t>
            </a:r>
            <a:r>
              <a:rPr lang="en-US" u="sng">
                <a:latin typeface="Arial" charset="0"/>
              </a:rPr>
              <a:t> </a:t>
            </a:r>
            <a:r>
              <a:rPr lang="en-US" sz="2000" b="1" u="sng">
                <a:latin typeface="Arial" charset="0"/>
              </a:rPr>
              <a:t>Little End</a:t>
            </a:r>
            <a:r>
              <a:rPr lang="en-US" sz="1400" b="1" u="sng">
                <a:latin typeface="Arial" charset="0"/>
              </a:rPr>
              <a:t>ian</a:t>
            </a:r>
            <a:r>
              <a:rPr lang="en-US" sz="1200" u="sng">
                <a:latin typeface="Arial" charset="0"/>
              </a:rPr>
              <a:t> of the word</a:t>
            </a:r>
          </a:p>
        </p:txBody>
      </p:sp>
      <p:sp>
        <p:nvSpPr>
          <p:cNvPr id="9222" name="Rectangle 28"/>
          <p:cNvSpPr>
            <a:spLocks noChangeArrowheads="1"/>
          </p:cNvSpPr>
          <p:nvPr/>
        </p:nvSpPr>
        <p:spPr bwMode="auto">
          <a:xfrm>
            <a:off x="1304925" y="3830637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3" name="Rectangle 29"/>
          <p:cNvSpPr>
            <a:spLocks noChangeArrowheads="1"/>
          </p:cNvSpPr>
          <p:nvPr/>
        </p:nvSpPr>
        <p:spPr bwMode="auto">
          <a:xfrm>
            <a:off x="15732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24" name="Rectangle 30"/>
          <p:cNvSpPr>
            <a:spLocks noChangeArrowheads="1"/>
          </p:cNvSpPr>
          <p:nvPr/>
        </p:nvSpPr>
        <p:spPr bwMode="auto">
          <a:xfrm>
            <a:off x="18399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5" name="Rectangle 31"/>
          <p:cNvSpPr>
            <a:spLocks noChangeArrowheads="1"/>
          </p:cNvSpPr>
          <p:nvPr/>
        </p:nvSpPr>
        <p:spPr bwMode="auto">
          <a:xfrm>
            <a:off x="21066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6" name="Rectangle 32"/>
          <p:cNvSpPr>
            <a:spLocks noChangeArrowheads="1"/>
          </p:cNvSpPr>
          <p:nvPr/>
        </p:nvSpPr>
        <p:spPr bwMode="auto">
          <a:xfrm>
            <a:off x="3448050" y="3830637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7" name="Rectangle 33"/>
          <p:cNvSpPr>
            <a:spLocks noChangeArrowheads="1"/>
          </p:cNvSpPr>
          <p:nvPr/>
        </p:nvSpPr>
        <p:spPr bwMode="auto">
          <a:xfrm>
            <a:off x="37163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8" name="Rectangle 34"/>
          <p:cNvSpPr>
            <a:spLocks noChangeArrowheads="1"/>
          </p:cNvSpPr>
          <p:nvPr/>
        </p:nvSpPr>
        <p:spPr bwMode="auto">
          <a:xfrm>
            <a:off x="39830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29" name="Rectangle 35"/>
          <p:cNvSpPr>
            <a:spLocks noChangeArrowheads="1"/>
          </p:cNvSpPr>
          <p:nvPr/>
        </p:nvSpPr>
        <p:spPr bwMode="auto">
          <a:xfrm>
            <a:off x="4249738" y="3830637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0" name="Text Box 36"/>
          <p:cNvSpPr txBox="1">
            <a:spLocks noChangeArrowheads="1"/>
          </p:cNvSpPr>
          <p:nvPr/>
        </p:nvSpPr>
        <p:spPr bwMode="auto">
          <a:xfrm>
            <a:off x="3143250" y="451167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Byte #1</a:t>
            </a:r>
          </a:p>
        </p:txBody>
      </p:sp>
      <p:sp>
        <p:nvSpPr>
          <p:cNvPr id="9231" name="Rectangle 37"/>
          <p:cNvSpPr>
            <a:spLocks noChangeArrowheads="1"/>
          </p:cNvSpPr>
          <p:nvPr/>
        </p:nvSpPr>
        <p:spPr bwMode="auto">
          <a:xfrm>
            <a:off x="242888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2" name="Rectangle 38"/>
          <p:cNvSpPr>
            <a:spLocks noChangeArrowheads="1"/>
          </p:cNvSpPr>
          <p:nvPr/>
        </p:nvSpPr>
        <p:spPr bwMode="auto">
          <a:xfrm>
            <a:off x="509588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3" name="Rectangle 39"/>
          <p:cNvSpPr>
            <a:spLocks noChangeArrowheads="1"/>
          </p:cNvSpPr>
          <p:nvPr/>
        </p:nvSpPr>
        <p:spPr bwMode="auto">
          <a:xfrm>
            <a:off x="777875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4" name="Rectangle 40"/>
          <p:cNvSpPr>
            <a:spLocks noChangeArrowheads="1"/>
          </p:cNvSpPr>
          <p:nvPr/>
        </p:nvSpPr>
        <p:spPr bwMode="auto">
          <a:xfrm>
            <a:off x="1044575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5" name="Rectangle 41"/>
          <p:cNvSpPr>
            <a:spLocks noChangeArrowheads="1"/>
          </p:cNvSpPr>
          <p:nvPr/>
        </p:nvSpPr>
        <p:spPr bwMode="auto">
          <a:xfrm>
            <a:off x="2381250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6" name="Rectangle 42"/>
          <p:cNvSpPr>
            <a:spLocks noChangeArrowheads="1"/>
          </p:cNvSpPr>
          <p:nvPr/>
        </p:nvSpPr>
        <p:spPr bwMode="auto">
          <a:xfrm>
            <a:off x="2647950" y="3830637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7" name="Rectangle 43"/>
          <p:cNvSpPr>
            <a:spLocks noChangeArrowheads="1"/>
          </p:cNvSpPr>
          <p:nvPr/>
        </p:nvSpPr>
        <p:spPr bwMode="auto">
          <a:xfrm>
            <a:off x="29162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8" name="Rectangle 44"/>
          <p:cNvSpPr>
            <a:spLocks noChangeArrowheads="1"/>
          </p:cNvSpPr>
          <p:nvPr/>
        </p:nvSpPr>
        <p:spPr bwMode="auto">
          <a:xfrm>
            <a:off x="31829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9" name="Text Box 46"/>
          <p:cNvSpPr txBox="1">
            <a:spLocks noChangeArrowheads="1"/>
          </p:cNvSpPr>
          <p:nvPr/>
        </p:nvSpPr>
        <p:spPr bwMode="auto">
          <a:xfrm>
            <a:off x="615950" y="4513262"/>
            <a:ext cx="141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Low Order Byte</a:t>
            </a:r>
          </a:p>
          <a:p>
            <a:pPr algn="ctr"/>
            <a:r>
              <a:rPr lang="en-US" sz="1400"/>
              <a:t>(Byte #0)</a:t>
            </a:r>
          </a:p>
        </p:txBody>
      </p:sp>
      <p:sp>
        <p:nvSpPr>
          <p:cNvPr id="9240" name="Rectangle 47"/>
          <p:cNvSpPr>
            <a:spLocks noChangeArrowheads="1"/>
          </p:cNvSpPr>
          <p:nvPr/>
        </p:nvSpPr>
        <p:spPr bwMode="auto">
          <a:xfrm>
            <a:off x="5580063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1" name="Rectangle 48"/>
          <p:cNvSpPr>
            <a:spLocks noChangeArrowheads="1"/>
          </p:cNvSpPr>
          <p:nvPr/>
        </p:nvSpPr>
        <p:spPr bwMode="auto">
          <a:xfrm>
            <a:off x="58483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2" name="Rectangle 49"/>
          <p:cNvSpPr>
            <a:spLocks noChangeArrowheads="1"/>
          </p:cNvSpPr>
          <p:nvPr/>
        </p:nvSpPr>
        <p:spPr bwMode="auto">
          <a:xfrm>
            <a:off x="61150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3" name="Rectangle 50"/>
          <p:cNvSpPr>
            <a:spLocks noChangeArrowheads="1"/>
          </p:cNvSpPr>
          <p:nvPr/>
        </p:nvSpPr>
        <p:spPr bwMode="auto">
          <a:xfrm>
            <a:off x="63817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4" name="Rectangle 57"/>
          <p:cNvSpPr>
            <a:spLocks noChangeArrowheads="1"/>
          </p:cNvSpPr>
          <p:nvPr/>
        </p:nvSpPr>
        <p:spPr bwMode="auto">
          <a:xfrm>
            <a:off x="451326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5" name="Rectangle 58"/>
          <p:cNvSpPr>
            <a:spLocks noChangeArrowheads="1"/>
          </p:cNvSpPr>
          <p:nvPr/>
        </p:nvSpPr>
        <p:spPr bwMode="auto">
          <a:xfrm>
            <a:off x="4779963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6" name="Rectangle 59"/>
          <p:cNvSpPr>
            <a:spLocks noChangeArrowheads="1"/>
          </p:cNvSpPr>
          <p:nvPr/>
        </p:nvSpPr>
        <p:spPr bwMode="auto">
          <a:xfrm>
            <a:off x="50482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7" name="Rectangle 60"/>
          <p:cNvSpPr>
            <a:spLocks noChangeArrowheads="1"/>
          </p:cNvSpPr>
          <p:nvPr/>
        </p:nvSpPr>
        <p:spPr bwMode="auto">
          <a:xfrm>
            <a:off x="53149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8" name="Text Box 66"/>
          <p:cNvSpPr txBox="1">
            <a:spLocks noChangeArrowheads="1"/>
          </p:cNvSpPr>
          <p:nvPr/>
        </p:nvSpPr>
        <p:spPr bwMode="auto">
          <a:xfrm>
            <a:off x="5353050" y="4502150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#2</a:t>
            </a:r>
          </a:p>
        </p:txBody>
      </p:sp>
      <p:sp>
        <p:nvSpPr>
          <p:cNvPr id="9249" name="Rectangle 68"/>
          <p:cNvSpPr>
            <a:spLocks noChangeArrowheads="1"/>
          </p:cNvSpPr>
          <p:nvPr/>
        </p:nvSpPr>
        <p:spPr bwMode="auto">
          <a:xfrm>
            <a:off x="1309688" y="5326062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0" name="Rectangle 69"/>
          <p:cNvSpPr>
            <a:spLocks noChangeArrowheads="1"/>
          </p:cNvSpPr>
          <p:nvPr/>
        </p:nvSpPr>
        <p:spPr bwMode="auto">
          <a:xfrm>
            <a:off x="15779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51" name="Rectangle 70"/>
          <p:cNvSpPr>
            <a:spLocks noChangeArrowheads="1"/>
          </p:cNvSpPr>
          <p:nvPr/>
        </p:nvSpPr>
        <p:spPr bwMode="auto">
          <a:xfrm>
            <a:off x="18446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2" name="Rectangle 71"/>
          <p:cNvSpPr>
            <a:spLocks noChangeArrowheads="1"/>
          </p:cNvSpPr>
          <p:nvPr/>
        </p:nvSpPr>
        <p:spPr bwMode="auto">
          <a:xfrm>
            <a:off x="21113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3" name="Rectangle 72"/>
          <p:cNvSpPr>
            <a:spLocks noChangeArrowheads="1"/>
          </p:cNvSpPr>
          <p:nvPr/>
        </p:nvSpPr>
        <p:spPr bwMode="auto">
          <a:xfrm>
            <a:off x="3452813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4" name="Rectangle 73"/>
          <p:cNvSpPr>
            <a:spLocks noChangeArrowheads="1"/>
          </p:cNvSpPr>
          <p:nvPr/>
        </p:nvSpPr>
        <p:spPr bwMode="auto">
          <a:xfrm>
            <a:off x="37211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5" name="Rectangle 74"/>
          <p:cNvSpPr>
            <a:spLocks noChangeArrowheads="1"/>
          </p:cNvSpPr>
          <p:nvPr/>
        </p:nvSpPr>
        <p:spPr bwMode="auto">
          <a:xfrm>
            <a:off x="39878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56" name="Rectangle 75"/>
          <p:cNvSpPr>
            <a:spLocks noChangeArrowheads="1"/>
          </p:cNvSpPr>
          <p:nvPr/>
        </p:nvSpPr>
        <p:spPr bwMode="auto">
          <a:xfrm>
            <a:off x="425450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7" name="Text Box 76"/>
          <p:cNvSpPr txBox="1">
            <a:spLocks noChangeArrowheads="1"/>
          </p:cNvSpPr>
          <p:nvPr/>
        </p:nvSpPr>
        <p:spPr bwMode="auto">
          <a:xfrm>
            <a:off x="3148013" y="6049962"/>
            <a:ext cx="811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#1</a:t>
            </a:r>
          </a:p>
        </p:txBody>
      </p:sp>
      <p:sp>
        <p:nvSpPr>
          <p:cNvPr id="9258" name="Rectangle 77"/>
          <p:cNvSpPr>
            <a:spLocks noChangeArrowheads="1"/>
          </p:cNvSpPr>
          <p:nvPr/>
        </p:nvSpPr>
        <p:spPr bwMode="auto">
          <a:xfrm>
            <a:off x="247650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9" name="Rectangle 78"/>
          <p:cNvSpPr>
            <a:spLocks noChangeArrowheads="1"/>
          </p:cNvSpPr>
          <p:nvPr/>
        </p:nvSpPr>
        <p:spPr bwMode="auto">
          <a:xfrm>
            <a:off x="514350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0" name="Rectangle 79"/>
          <p:cNvSpPr>
            <a:spLocks noChangeArrowheads="1"/>
          </p:cNvSpPr>
          <p:nvPr/>
        </p:nvSpPr>
        <p:spPr bwMode="auto">
          <a:xfrm>
            <a:off x="782638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1" name="Rectangle 80"/>
          <p:cNvSpPr>
            <a:spLocks noChangeArrowheads="1"/>
          </p:cNvSpPr>
          <p:nvPr/>
        </p:nvSpPr>
        <p:spPr bwMode="auto">
          <a:xfrm>
            <a:off x="1049338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2" name="Rectangle 81"/>
          <p:cNvSpPr>
            <a:spLocks noChangeArrowheads="1"/>
          </p:cNvSpPr>
          <p:nvPr/>
        </p:nvSpPr>
        <p:spPr bwMode="auto">
          <a:xfrm>
            <a:off x="2386013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3" name="Rectangle 82"/>
          <p:cNvSpPr>
            <a:spLocks noChangeArrowheads="1"/>
          </p:cNvSpPr>
          <p:nvPr/>
        </p:nvSpPr>
        <p:spPr bwMode="auto">
          <a:xfrm>
            <a:off x="2652713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4" name="Rectangle 83"/>
          <p:cNvSpPr>
            <a:spLocks noChangeArrowheads="1"/>
          </p:cNvSpPr>
          <p:nvPr/>
        </p:nvSpPr>
        <p:spPr bwMode="auto">
          <a:xfrm>
            <a:off x="29210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5" name="Rectangle 84"/>
          <p:cNvSpPr>
            <a:spLocks noChangeArrowheads="1"/>
          </p:cNvSpPr>
          <p:nvPr/>
        </p:nvSpPr>
        <p:spPr bwMode="auto">
          <a:xfrm>
            <a:off x="31877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6" name="Text Box 85"/>
          <p:cNvSpPr txBox="1">
            <a:spLocks noChangeArrowheads="1"/>
          </p:cNvSpPr>
          <p:nvPr/>
        </p:nvSpPr>
        <p:spPr bwMode="auto">
          <a:xfrm>
            <a:off x="620713" y="6038850"/>
            <a:ext cx="141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Low Order Byte</a:t>
            </a:r>
          </a:p>
          <a:p>
            <a:pPr algn="ctr"/>
            <a:r>
              <a:rPr lang="en-US" sz="1400"/>
              <a:t>(Byte #0)</a:t>
            </a:r>
          </a:p>
        </p:txBody>
      </p:sp>
      <p:sp>
        <p:nvSpPr>
          <p:cNvPr id="9267" name="Rectangle 86"/>
          <p:cNvSpPr>
            <a:spLocks noChangeArrowheads="1"/>
          </p:cNvSpPr>
          <p:nvPr/>
        </p:nvSpPr>
        <p:spPr bwMode="auto">
          <a:xfrm>
            <a:off x="5584825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8" name="Rectangle 87"/>
          <p:cNvSpPr>
            <a:spLocks noChangeArrowheads="1"/>
          </p:cNvSpPr>
          <p:nvPr/>
        </p:nvSpPr>
        <p:spPr bwMode="auto">
          <a:xfrm>
            <a:off x="58531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9" name="Rectangle 88"/>
          <p:cNvSpPr>
            <a:spLocks noChangeArrowheads="1"/>
          </p:cNvSpPr>
          <p:nvPr/>
        </p:nvSpPr>
        <p:spPr bwMode="auto">
          <a:xfrm>
            <a:off x="61198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70" name="Rectangle 89"/>
          <p:cNvSpPr>
            <a:spLocks noChangeArrowheads="1"/>
          </p:cNvSpPr>
          <p:nvPr/>
        </p:nvSpPr>
        <p:spPr bwMode="auto">
          <a:xfrm>
            <a:off x="63865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1" name="Rectangle 90"/>
          <p:cNvSpPr>
            <a:spLocks noChangeArrowheads="1"/>
          </p:cNvSpPr>
          <p:nvPr/>
        </p:nvSpPr>
        <p:spPr bwMode="auto">
          <a:xfrm>
            <a:off x="772795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2" name="Rectangle 91"/>
          <p:cNvSpPr>
            <a:spLocks noChangeArrowheads="1"/>
          </p:cNvSpPr>
          <p:nvPr/>
        </p:nvSpPr>
        <p:spPr bwMode="auto">
          <a:xfrm>
            <a:off x="79962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73" name="Rectangle 92"/>
          <p:cNvSpPr>
            <a:spLocks noChangeArrowheads="1"/>
          </p:cNvSpPr>
          <p:nvPr/>
        </p:nvSpPr>
        <p:spPr bwMode="auto">
          <a:xfrm>
            <a:off x="82629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4" name="Rectangle 93"/>
          <p:cNvSpPr>
            <a:spLocks noChangeArrowheads="1"/>
          </p:cNvSpPr>
          <p:nvPr/>
        </p:nvSpPr>
        <p:spPr bwMode="auto">
          <a:xfrm>
            <a:off x="8529638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5" name="Text Box 94"/>
          <p:cNvSpPr txBox="1">
            <a:spLocks noChangeArrowheads="1"/>
          </p:cNvSpPr>
          <p:nvPr/>
        </p:nvSpPr>
        <p:spPr bwMode="auto">
          <a:xfrm>
            <a:off x="7083425" y="6051550"/>
            <a:ext cx="1457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High Order Byte</a:t>
            </a:r>
          </a:p>
          <a:p>
            <a:pPr algn="ctr"/>
            <a:r>
              <a:rPr lang="en-US" sz="1400"/>
              <a:t>(Byte #3)</a:t>
            </a:r>
          </a:p>
        </p:txBody>
      </p:sp>
      <p:sp>
        <p:nvSpPr>
          <p:cNvPr id="9276" name="Rectangle 95"/>
          <p:cNvSpPr>
            <a:spLocks noChangeArrowheads="1"/>
          </p:cNvSpPr>
          <p:nvPr/>
        </p:nvSpPr>
        <p:spPr bwMode="auto">
          <a:xfrm>
            <a:off x="451802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7" name="Rectangle 96"/>
          <p:cNvSpPr>
            <a:spLocks noChangeArrowheads="1"/>
          </p:cNvSpPr>
          <p:nvPr/>
        </p:nvSpPr>
        <p:spPr bwMode="auto">
          <a:xfrm>
            <a:off x="4784725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8" name="Rectangle 97"/>
          <p:cNvSpPr>
            <a:spLocks noChangeArrowheads="1"/>
          </p:cNvSpPr>
          <p:nvPr/>
        </p:nvSpPr>
        <p:spPr bwMode="auto">
          <a:xfrm>
            <a:off x="50530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9" name="Rectangle 98"/>
          <p:cNvSpPr>
            <a:spLocks noChangeArrowheads="1"/>
          </p:cNvSpPr>
          <p:nvPr/>
        </p:nvSpPr>
        <p:spPr bwMode="auto">
          <a:xfrm>
            <a:off x="53197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0" name="Rectangle 99"/>
          <p:cNvSpPr>
            <a:spLocks noChangeArrowheads="1"/>
          </p:cNvSpPr>
          <p:nvPr/>
        </p:nvSpPr>
        <p:spPr bwMode="auto">
          <a:xfrm>
            <a:off x="666115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81" name="Rectangle 100"/>
          <p:cNvSpPr>
            <a:spLocks noChangeArrowheads="1"/>
          </p:cNvSpPr>
          <p:nvPr/>
        </p:nvSpPr>
        <p:spPr bwMode="auto">
          <a:xfrm>
            <a:off x="692785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82" name="Rectangle 101"/>
          <p:cNvSpPr>
            <a:spLocks noChangeArrowheads="1"/>
          </p:cNvSpPr>
          <p:nvPr/>
        </p:nvSpPr>
        <p:spPr bwMode="auto">
          <a:xfrm>
            <a:off x="71961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3" name="Rectangle 102"/>
          <p:cNvSpPr>
            <a:spLocks noChangeArrowheads="1"/>
          </p:cNvSpPr>
          <p:nvPr/>
        </p:nvSpPr>
        <p:spPr bwMode="auto">
          <a:xfrm>
            <a:off x="74628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4" name="Text Box 103"/>
          <p:cNvSpPr txBox="1">
            <a:spLocks noChangeArrowheads="1"/>
          </p:cNvSpPr>
          <p:nvPr/>
        </p:nvSpPr>
        <p:spPr bwMode="auto">
          <a:xfrm>
            <a:off x="5357813" y="6040437"/>
            <a:ext cx="811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#2</a:t>
            </a:r>
          </a:p>
        </p:txBody>
      </p:sp>
      <p:sp>
        <p:nvSpPr>
          <p:cNvPr id="9285" name="Text Box 104"/>
          <p:cNvSpPr txBox="1">
            <a:spLocks noChangeArrowheads="1"/>
          </p:cNvSpPr>
          <p:nvPr/>
        </p:nvSpPr>
        <p:spPr bwMode="auto">
          <a:xfrm>
            <a:off x="3151188" y="4202112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400" dirty="0"/>
              <a:t>)</a:t>
            </a:r>
          </a:p>
        </p:txBody>
      </p:sp>
      <p:sp>
        <p:nvSpPr>
          <p:cNvPr id="9286" name="Text Box 105"/>
          <p:cNvSpPr txBox="1">
            <a:spLocks noChangeArrowheads="1"/>
          </p:cNvSpPr>
          <p:nvPr/>
        </p:nvSpPr>
        <p:spPr bwMode="auto">
          <a:xfrm>
            <a:off x="1063250" y="4203700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400" dirty="0"/>
              <a:t>)</a:t>
            </a:r>
          </a:p>
        </p:txBody>
      </p:sp>
      <p:grpSp>
        <p:nvGrpSpPr>
          <p:cNvPr id="9287" name="Group 86"/>
          <p:cNvGrpSpPr>
            <a:grpSpLocks/>
          </p:cNvGrpSpPr>
          <p:nvPr/>
        </p:nvGrpSpPr>
        <p:grpSpPr bwMode="auto">
          <a:xfrm>
            <a:off x="6656388" y="3830637"/>
            <a:ext cx="2136775" cy="1206500"/>
            <a:chOff x="6656388" y="3486150"/>
            <a:chExt cx="2136775" cy="1205561"/>
          </a:xfrm>
        </p:grpSpPr>
        <p:sp>
          <p:nvSpPr>
            <p:cNvPr id="9294" name="Rectangle 51"/>
            <p:cNvSpPr>
              <a:spLocks noChangeArrowheads="1"/>
            </p:cNvSpPr>
            <p:nvPr/>
          </p:nvSpPr>
          <p:spPr bwMode="auto">
            <a:xfrm>
              <a:off x="7723188" y="3486150"/>
              <a:ext cx="268287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5" name="Rectangle 52"/>
            <p:cNvSpPr>
              <a:spLocks noChangeArrowheads="1"/>
            </p:cNvSpPr>
            <p:nvPr/>
          </p:nvSpPr>
          <p:spPr bwMode="auto">
            <a:xfrm>
              <a:off x="79914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296" name="Rectangle 53"/>
            <p:cNvSpPr>
              <a:spLocks noChangeArrowheads="1"/>
            </p:cNvSpPr>
            <p:nvPr/>
          </p:nvSpPr>
          <p:spPr bwMode="auto">
            <a:xfrm>
              <a:off x="82581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7" name="Rectangle 54"/>
            <p:cNvSpPr>
              <a:spLocks noChangeArrowheads="1"/>
            </p:cNvSpPr>
            <p:nvPr/>
          </p:nvSpPr>
          <p:spPr bwMode="auto">
            <a:xfrm>
              <a:off x="8524875" y="3486150"/>
              <a:ext cx="268288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8" name="Text Box 56"/>
            <p:cNvSpPr txBox="1">
              <a:spLocks noChangeArrowheads="1"/>
            </p:cNvSpPr>
            <p:nvPr/>
          </p:nvSpPr>
          <p:spPr bwMode="auto">
            <a:xfrm>
              <a:off x="7078953" y="4168775"/>
              <a:ext cx="1456745" cy="52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400"/>
                <a:t>High Order Byte</a:t>
              </a:r>
            </a:p>
            <a:p>
              <a:pPr algn="ctr"/>
              <a:r>
                <a:rPr lang="en-US" sz="1400"/>
                <a:t>(Byte #3)</a:t>
              </a:r>
            </a:p>
          </p:txBody>
        </p:sp>
        <p:sp>
          <p:nvSpPr>
            <p:cNvPr id="9299" name="Rectangle 61"/>
            <p:cNvSpPr>
              <a:spLocks noChangeArrowheads="1"/>
            </p:cNvSpPr>
            <p:nvPr/>
          </p:nvSpPr>
          <p:spPr bwMode="auto">
            <a:xfrm>
              <a:off x="6656388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00" name="Rectangle 62"/>
            <p:cNvSpPr>
              <a:spLocks noChangeArrowheads="1"/>
            </p:cNvSpPr>
            <p:nvPr/>
          </p:nvSpPr>
          <p:spPr bwMode="auto">
            <a:xfrm>
              <a:off x="6923088" y="3486150"/>
              <a:ext cx="268287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301" name="Rectangle 63"/>
            <p:cNvSpPr>
              <a:spLocks noChangeArrowheads="1"/>
            </p:cNvSpPr>
            <p:nvPr/>
          </p:nvSpPr>
          <p:spPr bwMode="auto">
            <a:xfrm>
              <a:off x="71913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02" name="Rectangle 64"/>
            <p:cNvSpPr>
              <a:spLocks noChangeArrowheads="1"/>
            </p:cNvSpPr>
            <p:nvPr/>
          </p:nvSpPr>
          <p:spPr bwMode="auto">
            <a:xfrm>
              <a:off x="74580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303" name="Text Box 106"/>
            <p:cNvSpPr txBox="1">
              <a:spLocks noChangeArrowheads="1"/>
            </p:cNvSpPr>
            <p:nvPr/>
          </p:nvSpPr>
          <p:spPr bwMode="auto">
            <a:xfrm>
              <a:off x="7547393" y="3859213"/>
              <a:ext cx="537327" cy="30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400" dirty="0"/>
                <a:t>(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AB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9288" name="Text Box 107"/>
          <p:cNvSpPr txBox="1">
            <a:spLocks noChangeArrowheads="1"/>
          </p:cNvSpPr>
          <p:nvPr/>
        </p:nvSpPr>
        <p:spPr bwMode="auto">
          <a:xfrm>
            <a:off x="5360988" y="4192587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/>
              <a:t>)</a:t>
            </a:r>
          </a:p>
        </p:txBody>
      </p:sp>
      <p:sp>
        <p:nvSpPr>
          <p:cNvPr id="9289" name="Text Box 108"/>
          <p:cNvSpPr txBox="1">
            <a:spLocks noChangeArrowheads="1"/>
          </p:cNvSpPr>
          <p:nvPr/>
        </p:nvSpPr>
        <p:spPr bwMode="auto">
          <a:xfrm>
            <a:off x="3152775" y="5678487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/>
              <a:t>)</a:t>
            </a:r>
          </a:p>
        </p:txBody>
      </p:sp>
      <p:sp>
        <p:nvSpPr>
          <p:cNvPr id="9290" name="Text Box 109"/>
          <p:cNvSpPr txBox="1">
            <a:spLocks noChangeArrowheads="1"/>
          </p:cNvSpPr>
          <p:nvPr/>
        </p:nvSpPr>
        <p:spPr bwMode="auto">
          <a:xfrm>
            <a:off x="1064043" y="5680075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1400" dirty="0"/>
              <a:t>)</a:t>
            </a:r>
          </a:p>
        </p:txBody>
      </p:sp>
      <p:sp>
        <p:nvSpPr>
          <p:cNvPr id="9291" name="Text Box 110"/>
          <p:cNvSpPr txBox="1">
            <a:spLocks noChangeArrowheads="1"/>
          </p:cNvSpPr>
          <p:nvPr/>
        </p:nvSpPr>
        <p:spPr bwMode="auto">
          <a:xfrm>
            <a:off x="7549775" y="5680075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400" dirty="0"/>
              <a:t>)</a:t>
            </a:r>
          </a:p>
        </p:txBody>
      </p:sp>
      <p:sp>
        <p:nvSpPr>
          <p:cNvPr id="9292" name="Text Box 111"/>
          <p:cNvSpPr txBox="1">
            <a:spLocks noChangeArrowheads="1"/>
          </p:cNvSpPr>
          <p:nvPr/>
        </p:nvSpPr>
        <p:spPr bwMode="auto">
          <a:xfrm>
            <a:off x="5362575" y="5668962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400" dirty="0"/>
              <a:t>)</a:t>
            </a:r>
          </a:p>
        </p:txBody>
      </p:sp>
      <p:sp>
        <p:nvSpPr>
          <p:cNvPr id="929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6450012"/>
            <a:ext cx="713317" cy="322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D396048-090D-422A-AFE3-2DF4FF551683}" type="slidenum">
              <a:rPr lang="en-US" smtClean="0">
                <a:latin typeface="Arial" charset="0"/>
              </a:rPr>
              <a:pPr/>
              <a:t>16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98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65125" y="0"/>
            <a:ext cx="8229600" cy="1006475"/>
          </a:xfrm>
        </p:spPr>
        <p:txBody>
          <a:bodyPr/>
          <a:lstStyle/>
          <a:p>
            <a:r>
              <a:rPr lang="en-US" dirty="0" smtClean="0"/>
              <a:t>MSP430Architecture Uses </a:t>
            </a:r>
            <a:br>
              <a:rPr lang="en-US" dirty="0" smtClean="0"/>
            </a:br>
            <a:r>
              <a:rPr lang="en-US" dirty="0" smtClean="0"/>
              <a:t>Little Endian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74638" y="1096963"/>
            <a:ext cx="8504237" cy="5395912"/>
          </a:xfrm>
        </p:spPr>
        <p:txBody>
          <a:bodyPr/>
          <a:lstStyle/>
          <a:p>
            <a:r>
              <a:rPr lang="en-US" sz="2400" dirty="0" smtClean="0"/>
              <a:t>Values stored in little-endian byte order </a:t>
            </a:r>
          </a:p>
          <a:p>
            <a:r>
              <a:rPr lang="en-US" sz="2400" dirty="0" smtClean="0"/>
              <a:t>Least significant byte is stored first</a:t>
            </a:r>
          </a:p>
          <a:p>
            <a:endParaRPr lang="en-US" sz="2400" dirty="0" smtClean="0"/>
          </a:p>
        </p:txBody>
      </p:sp>
      <p:grpSp>
        <p:nvGrpSpPr>
          <p:cNvPr id="10244" name="Group 9"/>
          <p:cNvGrpSpPr>
            <a:grpSpLocks/>
          </p:cNvGrpSpPr>
          <p:nvPr/>
        </p:nvGrpSpPr>
        <p:grpSpPr bwMode="auto">
          <a:xfrm>
            <a:off x="2171700" y="2114550"/>
            <a:ext cx="5159375" cy="4286250"/>
            <a:chOff x="2171700" y="1847850"/>
            <a:chExt cx="5159375" cy="4286250"/>
          </a:xfrm>
        </p:grpSpPr>
        <p:pic>
          <p:nvPicPr>
            <p:cNvPr id="10246" name="Picture 8" descr="C:\Users\user\Desktop\280px-Little-Endian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" y="1847850"/>
              <a:ext cx="4800600" cy="428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6640513" y="3435350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5000</a:t>
              </a:r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6640513" y="3946525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5001</a:t>
              </a:r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6640513" y="4457700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5002</a:t>
              </a:r>
            </a:p>
          </p:txBody>
        </p:sp>
        <p:sp>
          <p:nvSpPr>
            <p:cNvPr id="10250" name="Rectangle 8"/>
            <p:cNvSpPr>
              <a:spLocks noChangeArrowheads="1"/>
            </p:cNvSpPr>
            <p:nvPr/>
          </p:nvSpPr>
          <p:spPr bwMode="auto">
            <a:xfrm>
              <a:off x="6640513" y="4968875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5003</a:t>
              </a:r>
            </a:p>
          </p:txBody>
        </p:sp>
      </p:grpSp>
      <p:sp>
        <p:nvSpPr>
          <p:cNvPr id="1024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6419850"/>
            <a:ext cx="738717" cy="322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90516C1-0FA0-48E6-9A01-D0A036EF071F}" type="slidenum">
              <a:rPr lang="en-US" smtClean="0">
                <a:latin typeface="Arial" charset="0"/>
              </a:rPr>
              <a:pPr/>
              <a:t>17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79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63" y="724237"/>
            <a:ext cx="7956493" cy="4724400"/>
          </a:xfrm>
        </p:spPr>
        <p:txBody>
          <a:bodyPr/>
          <a:lstStyle/>
          <a:p>
            <a:r>
              <a:rPr lang="en-US" dirty="0" err="1"/>
              <a:t>Endianness</a:t>
            </a:r>
            <a:endParaRPr lang="en-US" dirty="0"/>
          </a:p>
          <a:p>
            <a:pPr lvl="1"/>
            <a:r>
              <a:rPr lang="en-US" sz="2400" dirty="0" smtClean="0"/>
              <a:t>concerned </a:t>
            </a:r>
            <a:r>
              <a:rPr lang="en-US" sz="2400" dirty="0"/>
              <a:t>with the ordering of bytes on a computer.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Little Endian </a:t>
            </a:r>
            <a:r>
              <a:rPr lang="en-US" sz="2400" dirty="0"/>
              <a:t>means the least significant byte of a chunk of data is stored at the lowest memory address.</a:t>
            </a:r>
          </a:p>
          <a:p>
            <a:pPr lvl="2"/>
            <a:r>
              <a:rPr lang="en-US" dirty="0" smtClean="0"/>
              <a:t>MSP430 </a:t>
            </a:r>
            <a:r>
              <a:rPr lang="en-US" dirty="0"/>
              <a:t>and your </a:t>
            </a:r>
            <a:r>
              <a:rPr lang="en-US" dirty="0" smtClean="0"/>
              <a:t>x86_64 are little endian</a:t>
            </a:r>
            <a:endParaRPr lang="en-US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Big Endian </a:t>
            </a:r>
            <a:r>
              <a:rPr lang="en-US" sz="2400" dirty="0"/>
              <a:t>means the most significant byte of a chunk of data is stored at the lowest memory address.</a:t>
            </a:r>
          </a:p>
          <a:p>
            <a:pPr lvl="2"/>
            <a:r>
              <a:rPr lang="en-US" dirty="0"/>
              <a:t>The 68S12 </a:t>
            </a:r>
            <a:r>
              <a:rPr lang="en-US" dirty="0" smtClean="0"/>
              <a:t>used in previous classes used </a:t>
            </a:r>
            <a:r>
              <a:rPr lang="en-US" dirty="0"/>
              <a:t>this</a:t>
            </a:r>
          </a:p>
          <a:p>
            <a:r>
              <a:rPr lang="en-US" dirty="0" smtClean="0"/>
              <a:t>If we executed </a:t>
            </a:r>
            <a:r>
              <a:rPr lang="en-US" dirty="0" smtClean="0">
                <a:solidFill>
                  <a:srgbClr val="0070C0"/>
                </a:solidFill>
              </a:rPr>
              <a:t>MOV.W </a:t>
            </a:r>
            <a:r>
              <a:rPr lang="en-US" dirty="0">
                <a:solidFill>
                  <a:srgbClr val="0070C0"/>
                </a:solidFill>
              </a:rPr>
              <a:t>#0xdfec, &amp;0x0200</a:t>
            </a:r>
            <a:r>
              <a:rPr lang="en-US" dirty="0"/>
              <a:t>, how would that word be stored in memory?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594506"/>
              </p:ext>
            </p:extLst>
          </p:nvPr>
        </p:nvGraphicFramePr>
        <p:xfrm>
          <a:off x="903497" y="5291349"/>
          <a:ext cx="1516021" cy="1368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594"/>
                <a:gridCol w="887427"/>
              </a:tblGrid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7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83065" y="5955738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Debugger:    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07" y="92683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190628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157198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2130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258668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360803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27373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2904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Relocatable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28842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461237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407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Forms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66850"/>
            <a:ext cx="8131175" cy="4324350"/>
          </a:xfrm>
        </p:spPr>
        <p:txBody>
          <a:bodyPr/>
          <a:lstStyle/>
          <a:p>
            <a:r>
              <a:rPr lang="en-US" sz="2000" dirty="0" smtClean="0"/>
              <a:t>What you want me to do?</a:t>
            </a:r>
          </a:p>
          <a:p>
            <a:pPr lvl="1"/>
            <a:r>
              <a:rPr lang="en-US" sz="1600" dirty="0" smtClean="0"/>
              <a:t>Clearly explain the learning goals/objectives for </a:t>
            </a:r>
            <a:r>
              <a:rPr lang="en-US" sz="1600" u="sng" dirty="0" smtClean="0"/>
              <a:t>every lesson</a:t>
            </a:r>
            <a:r>
              <a:rPr lang="en-US" sz="1600" dirty="0" smtClean="0"/>
              <a:t>:  What is the focal point of each lesson, </a:t>
            </a:r>
            <a:r>
              <a:rPr lang="en-US" sz="1600" dirty="0"/>
              <a:t>Make expectation clear from the </a:t>
            </a:r>
            <a:r>
              <a:rPr lang="en-US" sz="1600" dirty="0" smtClean="0"/>
              <a:t>start</a:t>
            </a:r>
          </a:p>
          <a:p>
            <a:pPr lvl="1"/>
            <a:r>
              <a:rPr lang="en-US" sz="1600" dirty="0" smtClean="0"/>
              <a:t>Stay on track with the lessons, encourage further exploration</a:t>
            </a:r>
          </a:p>
          <a:p>
            <a:pPr lvl="1"/>
            <a:r>
              <a:rPr lang="en-US" sz="1600" dirty="0" smtClean="0"/>
              <a:t>Discuss practical application and examples, </a:t>
            </a:r>
          </a:p>
          <a:p>
            <a:pPr lvl="1"/>
            <a:r>
              <a:rPr lang="en-US" sz="1600" dirty="0" smtClean="0"/>
              <a:t>Be able to explain in a different way if I am not getting it</a:t>
            </a:r>
          </a:p>
          <a:p>
            <a:pPr lvl="1"/>
            <a:r>
              <a:rPr lang="en-US" sz="1600" dirty="0" smtClean="0"/>
              <a:t>Be available for help, Be available for EI often, Be around for EI, Be available for EI (within reason).  Always have and open door for EI, Be available for EI on T-Days</a:t>
            </a:r>
          </a:p>
          <a:p>
            <a:pPr lvl="1"/>
            <a:r>
              <a:rPr lang="en-US" sz="1600" dirty="0" smtClean="0"/>
              <a:t>Be prepared to see me all the time in your office</a:t>
            </a:r>
          </a:p>
          <a:p>
            <a:pPr lvl="1"/>
            <a:r>
              <a:rPr lang="en-US" sz="1600" dirty="0" smtClean="0"/>
              <a:t>Be patient with me – I went through a bit of EI in 281</a:t>
            </a:r>
          </a:p>
          <a:p>
            <a:pPr lvl="1"/>
            <a:r>
              <a:rPr lang="en-US" sz="1600" dirty="0" smtClean="0"/>
              <a:t>Lots of EI hours.  Really, really dumb down lab/project instructions </a:t>
            </a:r>
            <a:r>
              <a:rPr lang="en-US" sz="1600" dirty="0" smtClean="0">
                <a:sym typeface="Wingdings" panose="05000000000000000000" pitchFamily="2" charset="2"/>
              </a:rPr>
              <a:t> Last year never could understand what it was asking for in 281, Always have an open door for EI and understand if some of us are completely lost</a:t>
            </a:r>
          </a:p>
          <a:p>
            <a:pPr lvl="1"/>
            <a:r>
              <a:rPr lang="en-US" sz="1600" dirty="0" smtClean="0"/>
              <a:t>Try to prep us for GRs, Review for GRs!</a:t>
            </a:r>
          </a:p>
          <a:p>
            <a:pPr lvl="1"/>
            <a:r>
              <a:rPr lang="en-US" sz="1600" dirty="0" smtClean="0"/>
              <a:t>Teach what will be on the test/provide a way to know what will be on the test</a:t>
            </a:r>
          </a:p>
          <a:p>
            <a:pPr lvl="1"/>
            <a:r>
              <a:rPr lang="en-US" sz="1600" dirty="0" smtClean="0"/>
              <a:t>Be real and understanding.  If we have no excuse to not do better let us know, but if we voice a problem, please listen and try to understand.</a:t>
            </a:r>
          </a:p>
          <a:p>
            <a:pPr lvl="1"/>
            <a:r>
              <a:rPr lang="en-US" sz="1600" dirty="0" smtClean="0"/>
              <a:t>The chicken dance</a:t>
            </a:r>
          </a:p>
          <a:p>
            <a:pPr lvl="1"/>
            <a:r>
              <a:rPr lang="en-US" sz="1600" dirty="0" smtClean="0"/>
              <a:t>Teach, test us on what we’ve been taught, helpful EI, Teach!</a:t>
            </a:r>
          </a:p>
          <a:p>
            <a:pPr lvl="1"/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10388" y="6253163"/>
            <a:ext cx="2133600" cy="476250"/>
          </a:xfrm>
          <a:prstGeom prst="rect">
            <a:avLst/>
          </a:prstGeom>
        </p:spPr>
        <p:txBody>
          <a:bodyPr/>
          <a:lstStyle/>
          <a:p>
            <a:pPr algn="r" rtl="0">
              <a:defRPr/>
            </a:pPr>
            <a:endParaRPr lang="en-US" kern="1200" dirty="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2</a:t>
            </a:fld>
            <a:endParaRPr lang="en-US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5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Steps for Translating and starting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z="1400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z="1400" smtClean="0">
                <a:solidFill>
                  <a:srgbClr val="000000"/>
                </a:solidFill>
              </a:rPr>
              <a:pPr>
                <a:defRPr/>
              </a:pPr>
              <a:t>17 August 2016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13176" y="2002249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Compiler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13176" y="3166648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Assembler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572000" y="1756962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285215" y="1456844"/>
            <a:ext cx="2573570" cy="30011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Higher Level Language (HLL)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572000" y="293290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285215" y="2628457"/>
            <a:ext cx="2573570" cy="3044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Assembly Language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572000" y="2377397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285215" y="3802956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Object File (Machine Code)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572000" y="354756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013176" y="4365350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Linker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572000" y="4131604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285215" y="4966490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Executable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572000" y="4746269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4013176" y="5482094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Loader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572000" y="524834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285215" y="6118401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Memory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572000" y="586301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92153" y="3719454"/>
            <a:ext cx="1303240" cy="475780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Object Files</a:t>
            </a:r>
            <a:endParaRPr lang="en-US" sz="1400" dirty="0">
              <a:solidFill>
                <a:srgbClr val="000000"/>
              </a:solidFill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Library Files</a:t>
            </a:r>
          </a:p>
        </p:txBody>
      </p:sp>
      <p:cxnSp>
        <p:nvCxnSpPr>
          <p:cNvPr id="30" name="Straight Arrow Connector 29"/>
          <p:cNvCxnSpPr>
            <a:stCxn id="29" idx="1"/>
            <a:endCxn id="20" idx="3"/>
          </p:cNvCxnSpPr>
          <p:nvPr/>
        </p:nvCxnSpPr>
        <p:spPr bwMode="auto">
          <a:xfrm flipH="1">
            <a:off x="5130824" y="3957344"/>
            <a:ext cx="661329" cy="59558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622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6" grpId="0"/>
      <p:bldP spid="18" grpId="0"/>
      <p:bldP spid="20" grpId="0" animBg="1"/>
      <p:bldP spid="22" grpId="0"/>
      <p:bldP spid="24" grpId="0" animBg="1"/>
      <p:bldP spid="26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our first MSP430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 This program sets all pins on Port 1 to output and high.  Since LEDs 1 and 2 are connected to P1.0 and P1.6 respectively, they will light up.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.include 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header.S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#WDTPW,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r15       ; turn off watchdog timer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xor.w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#WDTHOLD, r15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r15, &amp;WDTCTL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loop                 ; loop forever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err="1" smtClean="0"/>
              <a:t>Relocatable</a:t>
            </a:r>
            <a:r>
              <a:rPr lang="en-US" b="1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Notice the addresses - the code </a:t>
            </a:r>
            <a:r>
              <a:rPr lang="en-US" sz="1400" dirty="0" smtClean="0"/>
              <a:t>starts </a:t>
            </a:r>
            <a:r>
              <a:rPr lang="en-US" sz="1400" dirty="0"/>
              <a:t>at 0x0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Hex dump of section '.text':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0x00000000 3f40005a 3fe08000 824f2001 f2d32200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0x00000010 f2d32100 b0120000 ff3f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30108" y="2652839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b="1" kern="0" dirty="0" smtClean="0"/>
              <a:t>After Linking</a:t>
            </a:r>
            <a:endParaRPr lang="en-US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22016" y="3305596"/>
            <a:ext cx="7772400" cy="1695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 smtClean="0"/>
              <a:t>Notice the addresses - the code starts at 0xC000.</a:t>
            </a:r>
          </a:p>
          <a:p>
            <a:pPr marL="0" indent="0">
              <a:buFontTx/>
              <a:buNone/>
            </a:pP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Hex dump of section '.text':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0x0000c000 3f40005a 3fe08000 824f2001 f2d32200</a:t>
            </a:r>
          </a:p>
          <a:p>
            <a:pPr marL="0" indent="0">
              <a:buFontTx/>
              <a:buNone/>
            </a:pPr>
            <a:r>
              <a:rPr lang="en-US" sz="1400" kern="0" dirty="0">
                <a:latin typeface="Courier New" pitchFamily="49" charset="0"/>
                <a:cs typeface="Courier New" pitchFamily="49" charset="0"/>
              </a:rPr>
              <a:t>  0x0000c010 f2d32100 b0121ac0 ff3fc243 21003041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</a:t>
            </a:r>
            <a:r>
              <a:rPr lang="en-US" b="1" dirty="0" err="1" smtClean="0"/>
              <a:t>Dissassembled</a:t>
            </a:r>
            <a:r>
              <a:rPr lang="en-US" b="1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169528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Disassembly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 section .text: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0000c000 &lt;__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ctors_end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c000:    3f 40 00 5a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#23040,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r15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;#0x5a00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c004:    3f e0 80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#128,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r15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;#0x0080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c008:    82 4f 20 01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r15,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&amp;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0x0120   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c00c:    f2 d3 22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#-1,    &amp;0x0022    ;r3 As==11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c010:    f2 d3 21 00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#-1,    &amp;0x0021    ;r3 As==11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0000c014 &lt;loop&gt;: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c014: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3f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$+0          ;abs 0xc014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Composer Studio demo…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Forms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66850"/>
            <a:ext cx="8131175" cy="4324350"/>
          </a:xfrm>
        </p:spPr>
        <p:txBody>
          <a:bodyPr/>
          <a:lstStyle/>
          <a:p>
            <a:r>
              <a:rPr lang="en-US" sz="2000" dirty="0" smtClean="0"/>
              <a:t>What you want me to do?</a:t>
            </a:r>
          </a:p>
          <a:p>
            <a:pPr lvl="1"/>
            <a:r>
              <a:rPr lang="en-US" sz="1600" dirty="0" smtClean="0"/>
              <a:t>Be able to explain things multiple ways</a:t>
            </a:r>
          </a:p>
          <a:p>
            <a:pPr lvl="1"/>
            <a:r>
              <a:rPr lang="en-US" sz="1600" dirty="0" smtClean="0"/>
              <a:t>Be willing to break down concepts in EI, I might be by a lot</a:t>
            </a:r>
          </a:p>
          <a:p>
            <a:pPr lvl="1"/>
            <a:r>
              <a:rPr lang="en-US" sz="1600" dirty="0"/>
              <a:t>War stories, </a:t>
            </a:r>
            <a:r>
              <a:rPr lang="en-US" sz="1600" dirty="0" smtClean="0"/>
              <a:t>videos</a:t>
            </a:r>
          </a:p>
          <a:p>
            <a:pPr lvl="1"/>
            <a:r>
              <a:rPr lang="en-US" sz="1600" dirty="0" smtClean="0"/>
              <a:t>Work through examples in class like the GR/Labs</a:t>
            </a:r>
            <a:endParaRPr lang="en-US" sz="1600" dirty="0"/>
          </a:p>
          <a:p>
            <a:pPr lvl="1"/>
            <a:r>
              <a:rPr lang="en-US" sz="1600" dirty="0" smtClean="0"/>
              <a:t>Keep it interesting</a:t>
            </a:r>
          </a:p>
          <a:p>
            <a:pPr lvl="1"/>
            <a:r>
              <a:rPr lang="en-US" sz="1600" dirty="0" smtClean="0"/>
              <a:t>Teach! Teach well</a:t>
            </a:r>
          </a:p>
          <a:p>
            <a:pPr lvl="1"/>
            <a:r>
              <a:rPr lang="en-US" sz="1600" dirty="0"/>
              <a:t>Be specific about what you want from us</a:t>
            </a:r>
          </a:p>
          <a:p>
            <a:pPr lvl="1"/>
            <a:r>
              <a:rPr lang="en-US" sz="1600" dirty="0" smtClean="0"/>
              <a:t>Be inviting to students coming into EI</a:t>
            </a:r>
          </a:p>
          <a:p>
            <a:pPr lvl="1"/>
            <a:r>
              <a:rPr lang="en-US" sz="1600" dirty="0" smtClean="0"/>
              <a:t>Have Fun in class</a:t>
            </a:r>
          </a:p>
          <a:p>
            <a:pPr lvl="1"/>
            <a:r>
              <a:rPr lang="en-US" sz="1600" dirty="0" smtClean="0"/>
              <a:t>Teach well and make material understandable</a:t>
            </a:r>
          </a:p>
          <a:p>
            <a:pPr lvl="1"/>
            <a:r>
              <a:rPr lang="en-US" sz="1600" dirty="0" smtClean="0"/>
              <a:t>Teach me what I need to know for graded assignments</a:t>
            </a:r>
          </a:p>
          <a:p>
            <a:pPr lvl="1"/>
            <a:r>
              <a:rPr lang="en-US" sz="1600" dirty="0" smtClean="0"/>
              <a:t>More interactive in-class work</a:t>
            </a:r>
          </a:p>
          <a:p>
            <a:pPr lvl="1"/>
            <a:r>
              <a:rPr lang="en-US" sz="1600" dirty="0" smtClean="0"/>
              <a:t>Provide better info about what you want in labs</a:t>
            </a:r>
          </a:p>
          <a:p>
            <a:pPr lvl="1"/>
            <a:r>
              <a:rPr lang="en-US" sz="1600" dirty="0" smtClean="0"/>
              <a:t>Go over labs thoroughly</a:t>
            </a:r>
          </a:p>
          <a:p>
            <a:pPr lvl="1"/>
            <a:r>
              <a:rPr lang="en-US" sz="1600" dirty="0" smtClean="0"/>
              <a:t>Help me to further my understanding of Comp </a:t>
            </a:r>
            <a:r>
              <a:rPr lang="en-US" sz="1600" dirty="0" err="1" smtClean="0"/>
              <a:t>Eng</a:t>
            </a:r>
            <a:r>
              <a:rPr lang="en-US" sz="1600" dirty="0" smtClean="0"/>
              <a:t> and the Air Force</a:t>
            </a:r>
          </a:p>
          <a:p>
            <a:pPr lvl="1"/>
            <a:r>
              <a:rPr lang="en-US" sz="1600" dirty="0" smtClean="0"/>
              <a:t>Grade easy</a:t>
            </a:r>
          </a:p>
          <a:p>
            <a:pPr lvl="1"/>
            <a:r>
              <a:rPr lang="en-US" sz="1600" dirty="0" smtClean="0"/>
              <a:t>Go over what topics/terms will be on GRs</a:t>
            </a:r>
          </a:p>
          <a:p>
            <a:pPr marL="406400" lvl="1" indent="0">
              <a:buNone/>
            </a:pPr>
            <a:endParaRPr lang="en-US" sz="1800" dirty="0" smtClean="0"/>
          </a:p>
          <a:p>
            <a:pPr lvl="1"/>
            <a:endParaRPr lang="en-US" sz="18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10388" y="6253163"/>
            <a:ext cx="2133600" cy="476250"/>
          </a:xfrm>
          <a:prstGeom prst="rect">
            <a:avLst/>
          </a:prstGeom>
        </p:spPr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3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7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Forms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66850"/>
            <a:ext cx="8131175" cy="4324350"/>
          </a:xfrm>
        </p:spPr>
        <p:txBody>
          <a:bodyPr/>
          <a:lstStyle/>
          <a:p>
            <a:r>
              <a:rPr lang="en-US" sz="2000" dirty="0" smtClean="0"/>
              <a:t>What do you want from the class?</a:t>
            </a:r>
          </a:p>
          <a:p>
            <a:pPr lvl="1"/>
            <a:r>
              <a:rPr lang="en-US" sz="1600" dirty="0" smtClean="0"/>
              <a:t>A deeper understanding of computer systems</a:t>
            </a:r>
          </a:p>
          <a:p>
            <a:pPr lvl="1"/>
            <a:r>
              <a:rPr lang="en-US" sz="1600" dirty="0" smtClean="0"/>
              <a:t>In need to figure out interrupts especially</a:t>
            </a:r>
          </a:p>
          <a:p>
            <a:pPr lvl="1"/>
            <a:r>
              <a:rPr lang="en-US" sz="1600" dirty="0" smtClean="0"/>
              <a:t>To not be overwhelmed</a:t>
            </a:r>
          </a:p>
          <a:p>
            <a:pPr lvl="1"/>
            <a:r>
              <a:rPr lang="en-US" sz="1600" dirty="0" smtClean="0"/>
              <a:t>Interesting projects that won’t make me hate ECE</a:t>
            </a:r>
          </a:p>
          <a:p>
            <a:pPr lvl="1"/>
            <a:r>
              <a:rPr lang="en-US" sz="1600" dirty="0" smtClean="0"/>
              <a:t>I’d like to understand what embedded systems are since I have no idea</a:t>
            </a:r>
          </a:p>
          <a:p>
            <a:pPr lvl="1"/>
            <a:r>
              <a:rPr lang="en-US" sz="1600" dirty="0" smtClean="0"/>
              <a:t>To expand </a:t>
            </a:r>
            <a:r>
              <a:rPr lang="en-US" sz="1600" dirty="0" err="1" smtClean="0"/>
              <a:t>knowldege</a:t>
            </a:r>
            <a:r>
              <a:rPr lang="en-US" sz="1600" dirty="0" smtClean="0"/>
              <a:t> of how a computer operates on a lower level, Knowledge</a:t>
            </a:r>
          </a:p>
          <a:p>
            <a:pPr lvl="1"/>
            <a:r>
              <a:rPr lang="en-US" sz="1600" dirty="0" smtClean="0"/>
              <a:t>A greater appreciation for some really cool robotics</a:t>
            </a:r>
          </a:p>
          <a:p>
            <a:pPr lvl="1"/>
            <a:r>
              <a:rPr lang="en-US" sz="1600" dirty="0" smtClean="0"/>
              <a:t>Learn some appreciation (that I can understand)</a:t>
            </a:r>
          </a:p>
          <a:p>
            <a:pPr lvl="1"/>
            <a:r>
              <a:rPr lang="en-US" sz="1600" dirty="0" smtClean="0"/>
              <a:t>Better understanding of coding, Learn and </a:t>
            </a:r>
            <a:r>
              <a:rPr lang="en-US" sz="1600" u="sng" dirty="0" smtClean="0"/>
              <a:t>understand </a:t>
            </a:r>
            <a:r>
              <a:rPr lang="en-US" sz="1600" dirty="0" smtClean="0"/>
              <a:t>the material, To get better with assembly, Higher understanding of computer systems, learning to code better</a:t>
            </a:r>
          </a:p>
          <a:p>
            <a:pPr lvl="1"/>
            <a:r>
              <a:rPr lang="en-US" sz="1600" dirty="0"/>
              <a:t>Know more about programming in general; not just specifics for one project</a:t>
            </a:r>
          </a:p>
          <a:p>
            <a:pPr lvl="1"/>
            <a:r>
              <a:rPr lang="en-US" sz="1600" dirty="0" smtClean="0"/>
              <a:t>Further my skills – understand information</a:t>
            </a:r>
          </a:p>
          <a:p>
            <a:pPr lvl="1"/>
            <a:r>
              <a:rPr lang="en-US" sz="1600" dirty="0" smtClean="0"/>
              <a:t>An okay grade</a:t>
            </a:r>
          </a:p>
          <a:p>
            <a:pPr lvl="1"/>
            <a:r>
              <a:rPr lang="en-US" sz="1600" dirty="0" smtClean="0"/>
              <a:t>Better under understanding of MIPS &amp;other systems and how they use basic programs</a:t>
            </a:r>
          </a:p>
          <a:p>
            <a:pPr lvl="1"/>
            <a:r>
              <a:rPr lang="en-US" sz="1600" dirty="0" smtClean="0"/>
              <a:t>Learn course material</a:t>
            </a:r>
          </a:p>
          <a:p>
            <a:pPr lvl="1"/>
            <a:r>
              <a:rPr lang="en-US" sz="1600" dirty="0" smtClean="0"/>
              <a:t>A better understanding of electronics and how this stuff </a:t>
            </a:r>
            <a:r>
              <a:rPr lang="en-US" sz="1600" b="1" u="sng" dirty="0" smtClean="0"/>
              <a:t>applies</a:t>
            </a:r>
            <a:r>
              <a:rPr lang="en-US" sz="1600" dirty="0" smtClean="0"/>
              <a:t> to our lives</a:t>
            </a:r>
          </a:p>
          <a:p>
            <a:pPr lvl="1"/>
            <a:r>
              <a:rPr lang="en-US" sz="1600" dirty="0" smtClean="0"/>
              <a:t>Learning how to mess with microcontrollers in </a:t>
            </a:r>
            <a:r>
              <a:rPr lang="en-US" sz="1600" smtClean="0"/>
              <a:t>personal projects.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10388" y="6253163"/>
            <a:ext cx="2133600" cy="476250"/>
          </a:xfrm>
          <a:prstGeom prst="rect">
            <a:avLst/>
          </a:prstGeom>
        </p:spPr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4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0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Forms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66850"/>
            <a:ext cx="8131175" cy="4324350"/>
          </a:xfrm>
        </p:spPr>
        <p:txBody>
          <a:bodyPr/>
          <a:lstStyle/>
          <a:p>
            <a:r>
              <a:rPr lang="en-US" sz="2000" dirty="0" smtClean="0"/>
              <a:t>What do you want from the class?</a:t>
            </a:r>
          </a:p>
          <a:p>
            <a:pPr lvl="1"/>
            <a:r>
              <a:rPr lang="en-US" sz="1600" dirty="0" smtClean="0"/>
              <a:t>Not much HW?  Hopefully.</a:t>
            </a:r>
          </a:p>
          <a:p>
            <a:pPr lvl="1"/>
            <a:r>
              <a:rPr lang="en-US" sz="1600" dirty="0" smtClean="0"/>
              <a:t>A better understanding of Assembly and how to use it</a:t>
            </a:r>
          </a:p>
          <a:p>
            <a:pPr lvl="1"/>
            <a:r>
              <a:rPr lang="en-US" sz="1600" dirty="0" smtClean="0"/>
              <a:t>Knowledge</a:t>
            </a:r>
            <a:endParaRPr lang="en-US" sz="1600" dirty="0"/>
          </a:p>
          <a:p>
            <a:pPr lvl="1"/>
            <a:r>
              <a:rPr lang="en-US" sz="1600" dirty="0" smtClean="0"/>
              <a:t>Understand coding microcontroller better</a:t>
            </a:r>
          </a:p>
          <a:p>
            <a:pPr lvl="1"/>
            <a:r>
              <a:rPr lang="en-US" sz="1600" dirty="0" smtClean="0"/>
              <a:t>Establish a better comp </a:t>
            </a:r>
            <a:r>
              <a:rPr lang="en-US" sz="1600" dirty="0" err="1" smtClean="0"/>
              <a:t>eng</a:t>
            </a:r>
            <a:r>
              <a:rPr lang="en-US" sz="1600" dirty="0" smtClean="0"/>
              <a:t> and coding background</a:t>
            </a:r>
          </a:p>
          <a:p>
            <a:pPr lvl="1"/>
            <a:r>
              <a:rPr lang="en-US" sz="1600" dirty="0" smtClean="0"/>
              <a:t>Learn! </a:t>
            </a:r>
            <a:r>
              <a:rPr lang="en-US" sz="1600" dirty="0"/>
              <a:t>, Learn cool ECE </a:t>
            </a:r>
            <a:r>
              <a:rPr lang="en-US" sz="1600" dirty="0" smtClean="0"/>
              <a:t>stuff, </a:t>
            </a:r>
            <a:r>
              <a:rPr lang="en-US" sz="1600" dirty="0"/>
              <a:t>To learn and pass, to </a:t>
            </a:r>
            <a:r>
              <a:rPr lang="en-US" sz="1600" dirty="0" smtClean="0"/>
              <a:t>pass</a:t>
            </a:r>
          </a:p>
          <a:p>
            <a:pPr lvl="1"/>
            <a:r>
              <a:rPr lang="en-US" sz="1600" dirty="0" smtClean="0"/>
              <a:t>To have fun</a:t>
            </a:r>
          </a:p>
          <a:p>
            <a:pPr lvl="1"/>
            <a:r>
              <a:rPr lang="en-US" sz="1600" dirty="0" smtClean="0"/>
              <a:t>Further </a:t>
            </a:r>
            <a:r>
              <a:rPr lang="en-US" sz="1600" dirty="0"/>
              <a:t>my </a:t>
            </a:r>
            <a:r>
              <a:rPr lang="en-US" sz="1600" dirty="0" smtClean="0"/>
              <a:t>skills, Real-world </a:t>
            </a:r>
            <a:r>
              <a:rPr lang="en-US" sz="1600" dirty="0"/>
              <a:t>application skills</a:t>
            </a:r>
          </a:p>
          <a:p>
            <a:pPr lvl="1"/>
            <a:r>
              <a:rPr lang="en-US" sz="1600" dirty="0" smtClean="0"/>
              <a:t>Reasonable work load</a:t>
            </a:r>
          </a:p>
          <a:p>
            <a:pPr lvl="1"/>
            <a:r>
              <a:rPr lang="en-US" sz="1600" dirty="0" smtClean="0"/>
              <a:t>Be comfortable enough to use microcontrollers on my own</a:t>
            </a:r>
          </a:p>
          <a:p>
            <a:pPr lvl="1"/>
            <a:r>
              <a:rPr lang="en-US" sz="1600" dirty="0" smtClean="0"/>
              <a:t>Learn something practical</a:t>
            </a:r>
          </a:p>
          <a:p>
            <a:pPr lvl="1"/>
            <a:r>
              <a:rPr lang="en-US" sz="1600" dirty="0" smtClean="0"/>
              <a:t>Better understanding of the design of embedded system and their advantages over computers</a:t>
            </a:r>
          </a:p>
          <a:p>
            <a:pPr lvl="1"/>
            <a:r>
              <a:rPr lang="en-US" sz="1600" dirty="0" smtClean="0"/>
              <a:t>Be interactive.  It’s easier to learn with the class involved</a:t>
            </a:r>
          </a:p>
          <a:p>
            <a:pPr lvl="1"/>
            <a:r>
              <a:rPr lang="en-US" sz="1600" dirty="0" smtClean="0"/>
              <a:t>To get to the point that I can do my own projects with Embedded systems</a:t>
            </a:r>
          </a:p>
          <a:p>
            <a:pPr lvl="1"/>
            <a:r>
              <a:rPr lang="en-US" sz="1600" dirty="0" smtClean="0"/>
              <a:t>Better understanding of assembly</a:t>
            </a:r>
          </a:p>
          <a:p>
            <a:pPr lvl="1"/>
            <a:r>
              <a:rPr lang="en-US" sz="1600" dirty="0" smtClean="0"/>
              <a:t>An A </a:t>
            </a:r>
            <a:r>
              <a:rPr lang="en-US" sz="1600" dirty="0" smtClean="0">
                <a:sym typeface="Wingdings" panose="05000000000000000000" pitchFamily="2" charset="2"/>
              </a:rPr>
              <a:t>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10388" y="6253163"/>
            <a:ext cx="2133600" cy="476250"/>
          </a:xfrm>
          <a:prstGeom prst="rect">
            <a:avLst/>
          </a:prstGeom>
        </p:spPr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5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2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Forms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66850"/>
            <a:ext cx="8131175" cy="4324350"/>
          </a:xfrm>
        </p:spPr>
        <p:txBody>
          <a:bodyPr/>
          <a:lstStyle/>
          <a:p>
            <a:r>
              <a:rPr lang="en-US" sz="2000" dirty="0" smtClean="0"/>
              <a:t>What you have heard about this class?</a:t>
            </a:r>
          </a:p>
          <a:p>
            <a:pPr lvl="1"/>
            <a:r>
              <a:rPr lang="en-US" sz="1600" dirty="0" smtClean="0"/>
              <a:t>I have not heard anything about this class, Nothing, Not much</a:t>
            </a:r>
          </a:p>
          <a:p>
            <a:pPr lvl="1"/>
            <a:r>
              <a:rPr lang="en-US" sz="1600" dirty="0" smtClean="0"/>
              <a:t>Everything</a:t>
            </a:r>
          </a:p>
          <a:p>
            <a:pPr lvl="1"/>
            <a:r>
              <a:rPr lang="en-US" sz="1600" dirty="0" smtClean="0"/>
              <a:t>Harder than 281, It’s as hard as 281</a:t>
            </a:r>
          </a:p>
          <a:p>
            <a:pPr lvl="1"/>
            <a:r>
              <a:rPr lang="en-US" sz="1600" dirty="0" smtClean="0"/>
              <a:t>Harder than 281, hardest class in CNS</a:t>
            </a:r>
          </a:p>
          <a:p>
            <a:pPr lvl="1"/>
            <a:r>
              <a:rPr lang="en-US" sz="1600" dirty="0" smtClean="0"/>
              <a:t>Fire and Brimstone.  (Just kidding, but I get that it’s a tough class that one needs to put a lot of work into)</a:t>
            </a:r>
          </a:p>
          <a:p>
            <a:pPr lvl="1"/>
            <a:r>
              <a:rPr lang="en-US" sz="1600" dirty="0" smtClean="0"/>
              <a:t>Hard, but last computer class for EEs </a:t>
            </a:r>
          </a:p>
          <a:p>
            <a:pPr lvl="1"/>
            <a:r>
              <a:rPr lang="en-US" sz="1600" dirty="0" smtClean="0"/>
              <a:t>Challenging; hardest class taken here</a:t>
            </a:r>
          </a:p>
          <a:p>
            <a:pPr lvl="1"/>
            <a:r>
              <a:rPr lang="en-US" sz="1600" dirty="0" smtClean="0"/>
              <a:t>So rough…I should set up a small bed in the lab because I will be there a lot</a:t>
            </a:r>
          </a:p>
          <a:p>
            <a:pPr lvl="1"/>
            <a:r>
              <a:rPr lang="en-US" sz="1600" dirty="0" smtClean="0"/>
              <a:t>Very hard</a:t>
            </a:r>
          </a:p>
          <a:p>
            <a:pPr lvl="1"/>
            <a:r>
              <a:rPr lang="en-US" sz="1600" dirty="0" smtClean="0"/>
              <a:t>Hard, lots of work</a:t>
            </a:r>
          </a:p>
          <a:p>
            <a:pPr lvl="1"/>
            <a:r>
              <a:rPr lang="en-US" sz="1600" dirty="0" smtClean="0"/>
              <a:t>Challenging</a:t>
            </a:r>
          </a:p>
          <a:p>
            <a:pPr lvl="1"/>
            <a:r>
              <a:rPr lang="en-US" sz="1600" dirty="0" smtClean="0"/>
              <a:t>It’s a lot of work</a:t>
            </a:r>
          </a:p>
          <a:p>
            <a:pPr lvl="1"/>
            <a:r>
              <a:rPr lang="en-US" sz="1600" dirty="0" smtClean="0"/>
              <a:t>Beware!</a:t>
            </a:r>
          </a:p>
          <a:p>
            <a:pPr lvl="1"/>
            <a:r>
              <a:rPr lang="en-US" sz="1600" dirty="0" smtClean="0"/>
              <a:t>N/A</a:t>
            </a:r>
          </a:p>
          <a:p>
            <a:pPr lvl="1"/>
            <a:r>
              <a:rPr lang="en-US" sz="1600" dirty="0" smtClean="0"/>
              <a:t>It’s Horrible – worse than 281</a:t>
            </a:r>
          </a:p>
          <a:p>
            <a:pPr lvl="1"/>
            <a:r>
              <a:rPr lang="en-US" sz="1600" dirty="0" smtClean="0"/>
              <a:t>Lots of work, esp. after </a:t>
            </a:r>
            <a:r>
              <a:rPr lang="en-US" sz="1600" dirty="0" err="1" smtClean="0"/>
              <a:t>prog</a:t>
            </a:r>
            <a:r>
              <a:rPr lang="en-US" sz="1600" dirty="0" smtClean="0"/>
              <a:t>…not hard conceptually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10388" y="6253163"/>
            <a:ext cx="2133600" cy="476250"/>
          </a:xfrm>
          <a:prstGeom prst="rect">
            <a:avLst/>
          </a:prstGeom>
        </p:spPr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6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7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Forms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466850"/>
            <a:ext cx="8131175" cy="4324350"/>
          </a:xfrm>
        </p:spPr>
        <p:txBody>
          <a:bodyPr/>
          <a:lstStyle/>
          <a:p>
            <a:r>
              <a:rPr lang="en-US" sz="2000" dirty="0" smtClean="0"/>
              <a:t>What you have heard about this class?</a:t>
            </a:r>
          </a:p>
          <a:p>
            <a:pPr lvl="1"/>
            <a:r>
              <a:rPr lang="en-US" sz="1600" dirty="0" smtClean="0"/>
              <a:t>Nothing really</a:t>
            </a:r>
          </a:p>
          <a:p>
            <a:pPr lvl="1"/>
            <a:r>
              <a:rPr lang="en-US" sz="1600" dirty="0" smtClean="0"/>
              <a:t>Not much, just basing ideas off of 281 last year</a:t>
            </a:r>
          </a:p>
          <a:p>
            <a:pPr lvl="1"/>
            <a:r>
              <a:rPr lang="en-US" sz="1600" dirty="0" smtClean="0"/>
              <a:t>Nothing, better than 281 (or similar to 281)</a:t>
            </a:r>
          </a:p>
          <a:p>
            <a:pPr lvl="1"/>
            <a:r>
              <a:rPr lang="en-US" sz="1600" dirty="0" smtClean="0"/>
              <a:t>Its Fun!</a:t>
            </a:r>
          </a:p>
          <a:p>
            <a:pPr lvl="1"/>
            <a:r>
              <a:rPr lang="en-US" sz="1600" dirty="0" smtClean="0"/>
              <a:t>It’s part of my major</a:t>
            </a:r>
          </a:p>
          <a:p>
            <a:pPr lvl="1"/>
            <a:r>
              <a:rPr lang="en-US" sz="1600" dirty="0" smtClean="0"/>
              <a:t>Build a robot</a:t>
            </a:r>
          </a:p>
          <a:p>
            <a:pPr lvl="1"/>
            <a:r>
              <a:rPr lang="en-US" sz="1600" dirty="0" smtClean="0"/>
              <a:t>Awful </a:t>
            </a:r>
          </a:p>
          <a:p>
            <a:pPr lvl="1"/>
            <a:r>
              <a:rPr lang="en-US" sz="1600" dirty="0" smtClean="0"/>
              <a:t>Not good things, also not horrible things</a:t>
            </a:r>
          </a:p>
          <a:p>
            <a:pPr lvl="1"/>
            <a:r>
              <a:rPr lang="en-US" sz="1600" dirty="0" smtClean="0"/>
              <a:t>Good/interesting material, but its hard</a:t>
            </a:r>
          </a:p>
          <a:p>
            <a:pPr lvl="1"/>
            <a:r>
              <a:rPr lang="en-US" sz="1600" dirty="0" smtClean="0"/>
              <a:t>Fairly difficult class, lots of assembly but interesting/fun</a:t>
            </a:r>
          </a:p>
          <a:p>
            <a:pPr lvl="1"/>
            <a:r>
              <a:rPr lang="en-US" sz="1600" dirty="0" smtClean="0"/>
              <a:t>Knowledge</a:t>
            </a:r>
          </a:p>
          <a:p>
            <a:pPr lvl="1"/>
            <a:r>
              <a:rPr lang="en-US" sz="1600" dirty="0" smtClean="0"/>
              <a:t>That it’s great!</a:t>
            </a:r>
          </a:p>
          <a:p>
            <a:pPr lvl="1"/>
            <a:r>
              <a:rPr lang="en-US" sz="1600" dirty="0" smtClean="0"/>
              <a:t>Nothing but </a:t>
            </a:r>
            <a:r>
              <a:rPr lang="en-US" sz="1600" dirty="0" err="1" smtClean="0"/>
              <a:t>vhdl</a:t>
            </a:r>
            <a:r>
              <a:rPr lang="en-US" sz="1600" dirty="0" smtClean="0"/>
              <a:t> style work  (We aren’t doing </a:t>
            </a:r>
            <a:r>
              <a:rPr lang="en-US" sz="1600" dirty="0" err="1" smtClean="0"/>
              <a:t>vhdl</a:t>
            </a:r>
            <a:r>
              <a:rPr lang="en-US" sz="1600" dirty="0" smtClean="0"/>
              <a:t> this semester)</a:t>
            </a:r>
          </a:p>
          <a:p>
            <a:pPr lvl="1"/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10388" y="6253163"/>
            <a:ext cx="2133600" cy="476250"/>
          </a:xfrm>
          <a:prstGeom prst="rect">
            <a:avLst/>
          </a:prstGeom>
        </p:spPr>
        <p:txBody>
          <a:bodyPr/>
          <a:lstStyle/>
          <a:p>
            <a:pPr algn="r" rtl="0">
              <a:defRPr/>
            </a:pPr>
            <a:endParaRPr lang="en-US" kern="1200" smtClean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pPr algn="r" rtl="0">
              <a:defRPr/>
            </a:pPr>
            <a:fld id="{62D6D4B2-7611-498F-8780-1EDC26277454}" type="slidenum">
              <a:rPr lang="en-US" kern="1200" smtClean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pPr algn="r" rtl="0">
                <a:defRPr/>
              </a:pPr>
              <a:t>7</a:t>
            </a:fld>
            <a:endParaRPr lang="en-US" kern="120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5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the 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MSP430 is an industry leader in low-cost, low-power consumption embedded applications </a:t>
            </a:r>
            <a:endParaRPr lang="en-US" sz="28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RISC </a:t>
            </a:r>
            <a:r>
              <a:rPr lang="en-US" sz="2400" dirty="0">
                <a:solidFill>
                  <a:srgbClr val="0070C0"/>
                </a:solidFill>
              </a:rPr>
              <a:t>architecture with just 27 instructions.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  <a:hlinkClick r:id="rId2"/>
              </a:rPr>
              <a:t>Products in the Wild Using </a:t>
            </a:r>
            <a:r>
              <a:rPr lang="en-US" sz="2400" dirty="0" smtClean="0">
                <a:solidFill>
                  <a:srgbClr val="0070C0"/>
                </a:solidFill>
                <a:hlinkClick r:id="rId2"/>
              </a:rPr>
              <a:t>MSP430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Only $5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Our version: </a:t>
            </a:r>
            <a:r>
              <a:rPr lang="en-US" sz="2400" b="1" dirty="0" smtClean="0"/>
              <a:t>Msp430g2553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an ISA?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set of operations (instructions)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 units (byte/word/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addressing modes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memory organization / memory map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sym typeface="Wingdings" pitchFamily="2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5042</TotalTime>
  <Words>1957</Words>
  <Application>Microsoft Office PowerPoint</Application>
  <PresentationFormat>On-screen Show (4:3)</PresentationFormat>
  <Paragraphs>409</Paragraphs>
  <Slides>24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Default Design</vt:lpstr>
      <vt:lpstr>Blank Presentation</vt:lpstr>
      <vt:lpstr>ECE 382  Lesson 2</vt:lpstr>
      <vt:lpstr>Feedback Forms 2016</vt:lpstr>
      <vt:lpstr>Feedback Forms 2015</vt:lpstr>
      <vt:lpstr>Feedback Forms 2016</vt:lpstr>
      <vt:lpstr>Feedback Forms 2015</vt:lpstr>
      <vt:lpstr>Feedback Forms 2015</vt:lpstr>
      <vt:lpstr>Feedback Forms 2015</vt:lpstr>
      <vt:lpstr>Intro to the MSP430</vt:lpstr>
      <vt:lpstr>Instruction Set Architecture</vt:lpstr>
      <vt:lpstr>MSP430’s ISA</vt:lpstr>
      <vt:lpstr>MSP430’s ISA</vt:lpstr>
      <vt:lpstr>MSP430’s ISA</vt:lpstr>
      <vt:lpstr>MSP430’s ISA</vt:lpstr>
      <vt:lpstr>MSP430’s ISA</vt:lpstr>
      <vt:lpstr>MSP430’s ISA</vt:lpstr>
      <vt:lpstr>Big/Little Endian Byte Storage</vt:lpstr>
      <vt:lpstr>MSP430Architecture Uses  Little Endian</vt:lpstr>
      <vt:lpstr>MSP430’s ISA</vt:lpstr>
      <vt:lpstr>Assembly and Machine Languages</vt:lpstr>
      <vt:lpstr>Steps for Translating and starting a program</vt:lpstr>
      <vt:lpstr>Let's write our first MSP430 program</vt:lpstr>
      <vt:lpstr>Example Relocatable Code</vt:lpstr>
      <vt:lpstr>Example Dissassembled Code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Capt Jeff Falkinburg</cp:lastModifiedBy>
  <cp:revision>220</cp:revision>
  <cp:lastPrinted>2014-08-12T17:37:01Z</cp:lastPrinted>
  <dcterms:created xsi:type="dcterms:W3CDTF">2001-06-27T14:08:57Z</dcterms:created>
  <dcterms:modified xsi:type="dcterms:W3CDTF">2016-08-17T18:17:49Z</dcterms:modified>
</cp:coreProperties>
</file>