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2" r:id="rId2"/>
    <p:sldId id="305" r:id="rId3"/>
    <p:sldId id="306" r:id="rId4"/>
    <p:sldId id="307" r:id="rId5"/>
    <p:sldId id="321" r:id="rId6"/>
    <p:sldId id="308" r:id="rId7"/>
    <p:sldId id="309" r:id="rId8"/>
    <p:sldId id="310" r:id="rId9"/>
    <p:sldId id="311" r:id="rId10"/>
    <p:sldId id="312" r:id="rId11"/>
    <p:sldId id="313" r:id="rId12"/>
    <p:sldId id="301" r:id="rId13"/>
    <p:sldId id="303" r:id="rId14"/>
    <p:sldId id="314" r:id="rId15"/>
    <p:sldId id="315" r:id="rId16"/>
    <p:sldId id="329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16" r:id="rId25"/>
    <p:sldId id="297" r:id="rId26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374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3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source and destination of an instruction are defined by the following fields: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source operand defined by As and S-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destination operand defined by Ad and D-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As 	The addressing bits responsible for the addressing mode used for the source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S-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working register used for the source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Ad 	The addressing bits responsible for the addressing mode used for the destination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D-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	The working register used for the destination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B/W 	Byte or word operation: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	0: word operation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		1: byte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bugger" TargetMode="External"/><Relationship Id="rId2" Type="http://schemas.openxmlformats.org/officeDocument/2006/relationships/hyperlink" Target="http://ece.ninja/382/index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ce.ninja/382/notes/L2/ucorrupt1.html" TargetMode="External"/><Relationship Id="rId5" Type="http://schemas.openxmlformats.org/officeDocument/2006/relationships/hyperlink" Target="http://ece.ninja/382/notes/L3/L3_execution.html" TargetMode="External"/><Relationship Id="rId4" Type="http://schemas.openxmlformats.org/officeDocument/2006/relationships/hyperlink" Target="http://mspgcc.sourceforge.net/manual/x223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1752600"/>
          </a:xfrm>
        </p:spPr>
        <p:txBody>
          <a:bodyPr/>
          <a:lstStyle/>
          <a:p>
            <a:pPr algn="l"/>
            <a:r>
              <a:rPr lang="en-US" sz="2400" b="1" dirty="0" smtClean="0"/>
              <a:t>ECE 382Website:</a:t>
            </a:r>
          </a:p>
          <a:p>
            <a:pPr algn="l"/>
            <a:r>
              <a:rPr lang="en-US" sz="2400" b="1" dirty="0"/>
              <a:t>	</a:t>
            </a:r>
            <a:r>
              <a:rPr lang="en-US" sz="2000" dirty="0" smtClean="0">
                <a:hlinkClick r:id="rId2"/>
              </a:rPr>
              <a:t>http://ece.ninja/382/index.html</a:t>
            </a:r>
            <a:endParaRPr lang="en-US" sz="2000" dirty="0" smtClean="0"/>
          </a:p>
          <a:p>
            <a:pPr algn="l"/>
            <a:r>
              <a:rPr lang="en-US" sz="2400" b="1" dirty="0" smtClean="0"/>
              <a:t>Readings</a:t>
            </a:r>
            <a:endParaRPr lang="en-US" sz="2400" b="1" dirty="0"/>
          </a:p>
          <a:p>
            <a:pPr lvl="1" algn="l"/>
            <a:r>
              <a:rPr lang="en-US" sz="2000" dirty="0">
                <a:hlinkClick r:id="rId3"/>
              </a:rPr>
              <a:t>Debuggers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4"/>
              </a:rPr>
              <a:t>MSP430 Instruction Set</a:t>
            </a:r>
            <a:endParaRPr lang="en-US" sz="2000" b="1" dirty="0" smtClean="0"/>
          </a:p>
          <a:p>
            <a:pPr algn="l"/>
            <a:r>
              <a:rPr lang="en-US" sz="2400" b="1" dirty="0" smtClean="0"/>
              <a:t>Lesson Outline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MSP430 Execution Model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MSP430 Instruction Set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Converting Assembly to Machine </a:t>
            </a:r>
            <a:r>
              <a:rPr lang="en-US" sz="2000" dirty="0" smtClean="0">
                <a:solidFill>
                  <a:srgbClr val="0070C0"/>
                </a:solidFill>
              </a:rPr>
              <a:t>Code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Skills </a:t>
            </a:r>
            <a:r>
              <a:rPr lang="en-US" sz="2000" dirty="0">
                <a:solidFill>
                  <a:srgbClr val="0070C0"/>
                </a:solidFill>
              </a:rPr>
              <a:t>Review due </a:t>
            </a:r>
            <a:r>
              <a:rPr lang="en-US" sz="2000" dirty="0" smtClean="0">
                <a:solidFill>
                  <a:srgbClr val="0070C0"/>
                </a:solidFill>
              </a:rPr>
              <a:t>today!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5"/>
              </a:rPr>
              <a:t>Assignment 1 due next </a:t>
            </a:r>
            <a:r>
              <a:rPr lang="en-US" sz="2000" dirty="0" smtClean="0">
                <a:solidFill>
                  <a:srgbClr val="0070C0"/>
                </a:solidFill>
                <a:hlinkClick r:id="rId5"/>
              </a:rPr>
              <a:t>lesson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6"/>
              </a:rPr>
              <a:t>uCorrupt1 due next lesson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289322"/>
              </p:ext>
            </p:extLst>
          </p:nvPr>
        </p:nvGraphicFramePr>
        <p:xfrm>
          <a:off x="356047" y="655454"/>
          <a:ext cx="7772400" cy="5639874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211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Any register from r3 to r15 would do the same thing.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BR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MOV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r>
                        <a:rPr lang="en-US" dirty="0">
                          <a:effectLst/>
                        </a:rPr>
                        <a:t>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BR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1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246014"/>
              </p:ext>
            </p:extLst>
          </p:nvPr>
        </p:nvGraphicFramePr>
        <p:xfrm>
          <a:off x="564419" y="806508"/>
          <a:ext cx="7772400" cy="5396034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INV(.B)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TST(.B)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CMP(.B)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INCD(.B)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ADD(.B) #2,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ADC(.B)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SUBC(.B) #0, </a:t>
                      </a:r>
                      <a:r>
                        <a:rPr lang="en-US" dirty="0" err="1">
                          <a:effectLst/>
                        </a:rPr>
                        <a:t>dst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Debugging Example</a:t>
            </a:r>
            <a:br>
              <a:rPr lang="en-US" b="1" dirty="0" smtClean="0"/>
            </a:br>
            <a:r>
              <a:rPr lang="en-US" b="1" dirty="0" smtClean="0"/>
              <a:t>Using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027" y="724237"/>
            <a:ext cx="8174978" cy="2811982"/>
          </a:xfrm>
        </p:spPr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c028: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0xc010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51706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SXT  </a:t>
            </a:r>
            <a:r>
              <a:rPr lang="en-US" sz="2400" dirty="0" smtClean="0"/>
              <a:t>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00479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Instruction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16" y="1082931"/>
            <a:ext cx="6324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001011"/>
            <a:ext cx="3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Blue Book pp19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2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JMP  $-024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07887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 smtClean="0"/>
              <a:t>Types of Instructions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Single-operand 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 smtClean="0"/>
              <a:t>SWPB </a:t>
            </a:r>
            <a:r>
              <a:rPr lang="en-US" dirty="0"/>
              <a:t>r12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Conditional jump</a:t>
            </a:r>
          </a:p>
          <a:p>
            <a:pPr lvl="3"/>
            <a:r>
              <a:rPr lang="en-US" dirty="0" smtClean="0"/>
              <a:t>JMP loop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Two-operand </a:t>
            </a:r>
          </a:p>
          <a:p>
            <a:pPr lvl="3"/>
            <a:r>
              <a:rPr lang="en-US" dirty="0"/>
              <a:t>add r5, r6</a:t>
            </a:r>
          </a:p>
          <a:p>
            <a:pPr lvl="3"/>
            <a:r>
              <a:rPr lang="en-US" dirty="0"/>
              <a:t>add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dst</a:t>
            </a:r>
            <a:endParaRPr lang="en-US" dirty="0"/>
          </a:p>
          <a:p>
            <a:pPr lvl="3"/>
            <a:r>
              <a:rPr lang="en-US" dirty="0" err="1"/>
              <a:t>dst</a:t>
            </a:r>
            <a:r>
              <a:rPr lang="en-US" dirty="0"/>
              <a:t> = </a:t>
            </a:r>
            <a:r>
              <a:rPr lang="en-US" dirty="0" err="1"/>
              <a:t>dst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lvl="3"/>
            <a:r>
              <a:rPr lang="en-US" dirty="0" err="1"/>
              <a:t>dst</a:t>
            </a:r>
            <a:r>
              <a:rPr lang="en-US" dirty="0"/>
              <a:t> += 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Three-operand? 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/>
              <a:t>add r5, </a:t>
            </a:r>
            <a:r>
              <a:rPr lang="en-US" dirty="0" smtClean="0"/>
              <a:t>r6, r7</a:t>
            </a:r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Instruction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16" y="1082931"/>
            <a:ext cx="6324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001011"/>
            <a:ext cx="3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Blue Book pp19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</a:t>
            </a:r>
            <a:r>
              <a:rPr lang="en-US" b="1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MOV  r10, r9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45013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Source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Instruction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16" y="1082931"/>
            <a:ext cx="6324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001011"/>
            <a:ext cx="39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Blue Book pp19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</a:t>
            </a:r>
            <a:r>
              <a:rPr lang="en-US" b="1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err="1" smtClean="0"/>
              <a:t>add.b</a:t>
            </a:r>
            <a:r>
              <a:rPr lang="en-US" sz="2400" dirty="0" smtClean="0"/>
              <a:t>  #0xC7,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604304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Source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Lesson: addressing modes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671185"/>
          <a:ext cx="7772400" cy="212523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Addressing Mode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Register direct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offset(Rn)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Register indexed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@Rn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Register indirect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@Rn+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Register indirect with post-increment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 smtClean="0"/>
              <a:t>Specifying values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#10</a:t>
            </a:r>
          </a:p>
          <a:p>
            <a:pPr lvl="3"/>
            <a:r>
              <a:rPr lang="en-US" dirty="0"/>
              <a:t>What's the # mean?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#0x10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#0b10</a:t>
            </a:r>
          </a:p>
          <a:p>
            <a:pPr lvl="3"/>
            <a:r>
              <a:rPr lang="en-US" dirty="0"/>
              <a:t>What base is this number in?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Assembler does the work of base conversion for you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What is </a:t>
            </a:r>
            <a:r>
              <a:rPr lang="en-US" dirty="0"/>
              <a:t>the process is to convert an assembly language program to an executable that we can load onto our chip?</a:t>
            </a:r>
          </a:p>
        </p:txBody>
      </p:sp>
    </p:spTree>
    <p:extLst>
      <p:ext uri="{BB962C8B-B14F-4D97-AF65-F5344CB8AC3E}">
        <p14:creationId xmlns:p14="http://schemas.microsoft.com/office/powerpoint/2010/main" val="13012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96907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Operand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622199"/>
              </p:ext>
            </p:extLst>
          </p:nvPr>
        </p:nvGraphicFramePr>
        <p:xfrm>
          <a:off x="337000" y="748514"/>
          <a:ext cx="8297202" cy="5263900"/>
        </p:xfrm>
        <a:graphic>
          <a:graphicData uri="http://schemas.openxmlformats.org/drawingml/2006/table">
            <a:tbl>
              <a:tblPr/>
              <a:tblGrid>
                <a:gridCol w="634044"/>
                <a:gridCol w="1140977"/>
                <a:gridCol w="6522181"/>
              </a:tblGrid>
              <a:tr h="1469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dirty="0">
                          <a:effectLst/>
                        </a:rPr>
                        <a:t>Opcode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>
                          <a:effectLst/>
                        </a:rPr>
                        <a:t>Assembly Instruction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>
                          <a:effectLst/>
                        </a:rPr>
                        <a:t>Description</a:t>
                      </a:r>
                    </a:p>
                  </a:txBody>
                  <a:tcPr marL="26247" marR="26247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RRC(.B)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9-bit rotate right through carry. C-&gt;msbit-&gt;...-&gt;lsbit-&gt;C. Clear the carry bit beforehand to do a logical right shift.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SWPB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Swap 8-bit register halves.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010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RRA(.B)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Badly named, this is an arithmetic right shift - meaning the most significant bit is preserved.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SXT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Sign extend 8 bits to 16.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PUSH(.B)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Push operand on stack. Push byte decrements SP by 2. Most significant byte not overwritten. CPU BUG: PUSH #4 and PUSH #8 do not work when the short encoding using @r2 and @r2+ is used. The workaround, to use a 16-bit immediate, is trivial, so TI do not plan to fix this bug.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CALL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Fetch operand, push PC, then assign operand value to PC. Note the immediate form is the most commonly used. There is no easy way to perform a PC-relative call; the PC-relative addressing mode fetches a word and uses it as an absolute address. This has no byte form.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1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RETI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Pop SP, then pop PC. Note that because flags like CPUOFF are in the stored status register, the CPU will normally return to the low-power mode it was previously in. This can be changed by adjusting the SR value stored on the stack before invoking RETI (see below). The operand field is unused.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6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Unused</a:t>
                      </a:r>
                    </a:p>
                  </a:txBody>
                  <a:tcPr marL="26247" marR="26247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1496" marR="31496" marT="15748" marB="157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466204"/>
              </p:ext>
            </p:extLst>
          </p:nvPr>
        </p:nvGraphicFramePr>
        <p:xfrm>
          <a:off x="499683" y="777652"/>
          <a:ext cx="7772400" cy="3630342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C==0 (if unsigned &lt;)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C==1 (if unsigned &gt;)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N==V (if signed &gt;=)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N!=V (if signed &lt;)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0554" y="4592900"/>
            <a:ext cx="7359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bits do we have for offset in a jump?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is the range of signed numbers?</a:t>
            </a:r>
          </a:p>
        </p:txBody>
      </p:sp>
    </p:spTree>
    <p:extLst>
      <p:ext uri="{BB962C8B-B14F-4D97-AF65-F5344CB8AC3E}">
        <p14:creationId xmlns:p14="http://schemas.microsoft.com/office/powerpoint/2010/main" val="2275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Operand Instructions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394" y="6056247"/>
            <a:ext cx="7359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These are generally of the form OP </a:t>
            </a:r>
            <a:r>
              <a:rPr lang="en-US" sz="1600" dirty="0" err="1">
                <a:solidFill>
                  <a:srgbClr val="0070C0"/>
                </a:solidFill>
              </a:rPr>
              <a:t>src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dst</a:t>
            </a:r>
            <a:r>
              <a:rPr lang="en-US" sz="1600" dirty="0">
                <a:solidFill>
                  <a:srgbClr val="0070C0"/>
                </a:solidFill>
              </a:rPr>
              <a:t> which actually means 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 OP 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005971"/>
              </p:ext>
            </p:extLst>
          </p:nvPr>
        </p:nvGraphicFramePr>
        <p:xfrm>
          <a:off x="705324" y="654577"/>
          <a:ext cx="7953156" cy="5288227"/>
        </p:xfrm>
        <a:graphic>
          <a:graphicData uri="http://schemas.openxmlformats.org/drawingml/2006/table">
            <a:tbl>
              <a:tblPr/>
              <a:tblGrid>
                <a:gridCol w="589402"/>
                <a:gridCol w="1416106"/>
                <a:gridCol w="3034513"/>
                <a:gridCol w="2913135"/>
              </a:tblGrid>
              <a:tr h="38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dirty="0">
                          <a:effectLst/>
                        </a:rPr>
                        <a:t>Opcode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Assembly Instruction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Description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Notes</a:t>
                      </a:r>
                    </a:p>
                  </a:txBody>
                  <a:tcPr marL="42032" marR="42032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 + 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~src + 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-=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Implemented as dest += ~src + 1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CMP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-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+= src + C, BCD (Binary Coded Decimal)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BIT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BIC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&amp;= ~src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BIS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|=src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status flags are NOT set.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1110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XOR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^=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1111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AND src, dest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&amp;= src</a:t>
                      </a:r>
                    </a:p>
                  </a:txBody>
                  <a:tcPr marL="42032" marR="42032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50438" marR="50438" marT="25219" marB="25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9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5480</TotalTime>
  <Words>1851</Words>
  <Application>Microsoft Office PowerPoint</Application>
  <PresentationFormat>On-screen Show (4:3)</PresentationFormat>
  <Paragraphs>549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ECE 382  Lesson 3</vt:lpstr>
      <vt:lpstr>MSP430’s ISA</vt:lpstr>
      <vt:lpstr>MSP430’s ISA</vt:lpstr>
      <vt:lpstr>Assembly and Machine Languages</vt:lpstr>
      <vt:lpstr>MSP430’s ISA</vt:lpstr>
      <vt:lpstr>MSP430 Instruction Set</vt:lpstr>
      <vt:lpstr>One Operand Instructions</vt:lpstr>
      <vt:lpstr>Relative Jumps</vt:lpstr>
      <vt:lpstr>Two Operand Instructions</vt:lpstr>
      <vt:lpstr>Emulated Instructions</vt:lpstr>
      <vt:lpstr>More Emulated Instructions</vt:lpstr>
      <vt:lpstr>Let's write a MSP430 program</vt:lpstr>
      <vt:lpstr>Debugging Example Using breakpoints</vt:lpstr>
      <vt:lpstr>Sample Program</vt:lpstr>
      <vt:lpstr>Sample Program</vt:lpstr>
      <vt:lpstr>MSP430 Instruction Set</vt:lpstr>
      <vt:lpstr>Single-Operand Instruction</vt:lpstr>
      <vt:lpstr>Core Instruction Map</vt:lpstr>
      <vt:lpstr>Relative Jump Instruction</vt:lpstr>
      <vt:lpstr>Core Instruction Map</vt:lpstr>
      <vt:lpstr>Two-Operand Instruction</vt:lpstr>
      <vt:lpstr>Core Instruction Map</vt:lpstr>
      <vt:lpstr>Two-Operand Instruction</vt:lpstr>
      <vt:lpstr>Next Lesson: addressing modes</vt:lpstr>
      <vt:lpstr>MSP430’s ISA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229</cp:revision>
  <cp:lastPrinted>2014-08-18T18:59:21Z</cp:lastPrinted>
  <dcterms:created xsi:type="dcterms:W3CDTF">2001-06-27T14:08:57Z</dcterms:created>
  <dcterms:modified xsi:type="dcterms:W3CDTF">2016-08-17T18:13:39Z</dcterms:modified>
</cp:coreProperties>
</file>