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346" r:id="rId3"/>
    <p:sldId id="345" r:id="rId4"/>
    <p:sldId id="35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42" r:id="rId13"/>
    <p:sldId id="343" r:id="rId14"/>
    <p:sldId id="334" r:id="rId15"/>
    <p:sldId id="354" r:id="rId16"/>
    <p:sldId id="355" r:id="rId17"/>
    <p:sldId id="341" r:id="rId18"/>
    <p:sldId id="344" r:id="rId19"/>
    <p:sldId id="297" r:id="rId20"/>
    <p:sldId id="307" r:id="rId21"/>
    <p:sldId id="301" r:id="rId22"/>
    <p:sldId id="331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120" d="100"/>
          <a:sy n="120" d="100"/>
        </p:scale>
        <p:origin x="-75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8/hw_samp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admin/labs.html" TargetMode="External"/><Relationship Id="rId2" Type="http://schemas.openxmlformats.org/officeDocument/2006/relationships/hyperlink" Target="http://ece382.com/admin/lab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falkinburg/ECE_382_Lab_Ex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lab1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ce.ninja/382/notes/L7/L7_control_flow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flowchart/flowchart-symbols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err="1" smtClean="0">
                <a:solidFill>
                  <a:srgbClr val="0070C0"/>
                </a:solidFill>
              </a:rPr>
              <a:t>Miniquiz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3 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Assembler </a:t>
            </a:r>
            <a:r>
              <a:rPr lang="en-US" sz="2000" dirty="0">
                <a:solidFill>
                  <a:srgbClr val="0070C0"/>
                </a:solidFill>
              </a:rPr>
              <a:t>Directives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Structured Design and Test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Assembly Code Style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Testing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Guidance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 (due today)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Lab#1 Prelab due BOC next lesson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***Meet in 2E48 for Lesson 9 / all Labs***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188510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Design</a:t>
            </a:r>
          </a:p>
          <a:p>
            <a:r>
              <a:rPr lang="en-US" dirty="0" smtClean="0"/>
              <a:t>Concurrent Processes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82655" y="108869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4287405" y="632466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8" name="Diamond 7"/>
          <p:cNvSpPr/>
          <p:nvPr/>
        </p:nvSpPr>
        <p:spPr>
          <a:xfrm>
            <a:off x="3173580" y="1919005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msg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4573155" y="473736"/>
            <a:ext cx="0" cy="15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9" idx="0"/>
          </p:cNvCxnSpPr>
          <p:nvPr/>
        </p:nvCxnSpPr>
        <p:spPr>
          <a:xfrm flipH="1">
            <a:off x="1315293" y="937266"/>
            <a:ext cx="3257862" cy="441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90930" y="23978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860559" y="185094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029543" y="1379105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9543" y="2022764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Msg</a:t>
            </a:r>
            <a:endParaRPr lang="en-US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1428" y="140176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71428" y="2704096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Send </a:t>
            </a:r>
            <a:r>
              <a:rPr lang="en-US" sz="900" dirty="0" err="1" smtClean="0"/>
              <a:t>Ack</a:t>
            </a:r>
            <a:endParaRPr lang="en-US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5562600" y="1364673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5562600" y="18819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</a:t>
            </a:r>
          </a:p>
          <a:p>
            <a:pPr algn="ctr"/>
            <a:r>
              <a:rPr lang="en-US" sz="900" dirty="0" smtClean="0"/>
              <a:t>Image</a:t>
            </a:r>
            <a:endParaRPr lang="en-US" sz="900" dirty="0"/>
          </a:p>
        </p:txBody>
      </p:sp>
      <p:sp>
        <p:nvSpPr>
          <p:cNvPr id="36" name="Rounded Rectangle 35"/>
          <p:cNvSpPr/>
          <p:nvPr/>
        </p:nvSpPr>
        <p:spPr>
          <a:xfrm>
            <a:off x="7677150" y="1371600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Init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553652" y="241530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38" name="Diamond 37"/>
          <p:cNvSpPr/>
          <p:nvPr/>
        </p:nvSpPr>
        <p:spPr>
          <a:xfrm>
            <a:off x="934293" y="2614468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Got </a:t>
            </a:r>
            <a:r>
              <a:rPr lang="en-US" sz="900" dirty="0" err="1" smtClean="0"/>
              <a:t>Ack</a:t>
            </a:r>
            <a:r>
              <a:rPr lang="en-US" sz="900" dirty="0" smtClean="0"/>
              <a:t>?</a:t>
            </a:r>
            <a:endParaRPr lang="en-US" sz="900" dirty="0"/>
          </a:p>
        </p:txBody>
      </p:sp>
      <p:cxnSp>
        <p:nvCxnSpPr>
          <p:cNvPr id="25" name="Straight Arrow Connector 24"/>
          <p:cNvCxnSpPr>
            <a:stCxn id="6" idx="2"/>
            <a:endCxn id="32" idx="0"/>
          </p:cNvCxnSpPr>
          <p:nvPr/>
        </p:nvCxnSpPr>
        <p:spPr>
          <a:xfrm flipH="1">
            <a:off x="3557178" y="937266"/>
            <a:ext cx="1015977" cy="464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34" idx="0"/>
          </p:cNvCxnSpPr>
          <p:nvPr/>
        </p:nvCxnSpPr>
        <p:spPr>
          <a:xfrm>
            <a:off x="4573155" y="937266"/>
            <a:ext cx="1275195" cy="427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36" idx="0"/>
          </p:cNvCxnSpPr>
          <p:nvPr/>
        </p:nvCxnSpPr>
        <p:spPr>
          <a:xfrm>
            <a:off x="4573155" y="937266"/>
            <a:ext cx="3389745" cy="43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  <a:endCxn id="8" idx="0"/>
          </p:cNvCxnSpPr>
          <p:nvPr/>
        </p:nvCxnSpPr>
        <p:spPr>
          <a:xfrm flipH="1">
            <a:off x="3554580" y="1706569"/>
            <a:ext cx="2598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1" idx="0"/>
          </p:cNvCxnSpPr>
          <p:nvPr/>
        </p:nvCxnSpPr>
        <p:spPr>
          <a:xfrm>
            <a:off x="1315293" y="1683905"/>
            <a:ext cx="0" cy="33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8" idx="1"/>
          </p:cNvCxnSpPr>
          <p:nvPr/>
        </p:nvCxnSpPr>
        <p:spPr>
          <a:xfrm>
            <a:off x="1601043" y="2175164"/>
            <a:ext cx="1572537" cy="29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33" idx="0"/>
          </p:cNvCxnSpPr>
          <p:nvPr/>
        </p:nvCxnSpPr>
        <p:spPr>
          <a:xfrm>
            <a:off x="3554580" y="2490505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3"/>
            <a:endCxn id="8" idx="0"/>
          </p:cNvCxnSpPr>
          <p:nvPr/>
        </p:nvCxnSpPr>
        <p:spPr>
          <a:xfrm flipH="1" flipV="1">
            <a:off x="3554580" y="1919005"/>
            <a:ext cx="381000" cy="285750"/>
          </a:xfrm>
          <a:prstGeom prst="bentConnector4">
            <a:avLst>
              <a:gd name="adj1" fmla="val -60000"/>
              <a:gd name="adj2" fmla="val 131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6619" y="261734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31" idx="2"/>
            <a:endCxn id="38" idx="0"/>
          </p:cNvCxnSpPr>
          <p:nvPr/>
        </p:nvCxnSpPr>
        <p:spPr>
          <a:xfrm>
            <a:off x="1315293" y="2327564"/>
            <a:ext cx="0" cy="286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8" idx="1"/>
            <a:endCxn id="38" idx="0"/>
          </p:cNvCxnSpPr>
          <p:nvPr/>
        </p:nvCxnSpPr>
        <p:spPr>
          <a:xfrm rot="10800000" flipH="1">
            <a:off x="934293" y="2614468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9045" y="306285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2117581" y="195853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Msg#1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33" idx="1"/>
            <a:endCxn id="38" idx="3"/>
          </p:cNvCxnSpPr>
          <p:nvPr/>
        </p:nvCxnSpPr>
        <p:spPr>
          <a:xfrm flipH="1">
            <a:off x="1696293" y="2856496"/>
            <a:ext cx="1575135" cy="4372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7511" y="266309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Ack#1</a:t>
            </a:r>
            <a:endParaRPr lang="en-US" sz="1000" dirty="0"/>
          </a:p>
        </p:txBody>
      </p:sp>
      <p:sp>
        <p:nvSpPr>
          <p:cNvPr id="77" name="Can 76"/>
          <p:cNvSpPr/>
          <p:nvPr/>
        </p:nvSpPr>
        <p:spPr>
          <a:xfrm>
            <a:off x="6838950" y="2186709"/>
            <a:ext cx="381000" cy="4572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5" idx="3"/>
            <a:endCxn id="77" idx="2"/>
          </p:cNvCxnSpPr>
          <p:nvPr/>
        </p:nvCxnSpPr>
        <p:spPr>
          <a:xfrm>
            <a:off x="6134100" y="2034309"/>
            <a:ext cx="70485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" idx="2"/>
            <a:endCxn id="35" idx="0"/>
          </p:cNvCxnSpPr>
          <p:nvPr/>
        </p:nvCxnSpPr>
        <p:spPr>
          <a:xfrm>
            <a:off x="5848350" y="1669473"/>
            <a:ext cx="0" cy="21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7677150" y="3518201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Process image</a:t>
            </a:r>
            <a:endParaRPr lang="en-US" sz="900" dirty="0"/>
          </a:p>
        </p:txBody>
      </p:sp>
      <p:sp>
        <p:nvSpPr>
          <p:cNvPr id="91" name="Diamond 90"/>
          <p:cNvSpPr/>
          <p:nvPr/>
        </p:nvSpPr>
        <p:spPr>
          <a:xfrm>
            <a:off x="7581900" y="2107911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image?</a:t>
            </a:r>
            <a:endParaRPr 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7943552" y="266309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268879" y="203985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7679748" y="2893002"/>
            <a:ext cx="5715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Image</a:t>
            </a:r>
            <a:endParaRPr lang="en-US" sz="900" dirty="0"/>
          </a:p>
        </p:txBody>
      </p:sp>
      <p:cxnSp>
        <p:nvCxnSpPr>
          <p:cNvPr id="95" name="Straight Arrow Connector 94"/>
          <p:cNvCxnSpPr>
            <a:stCxn id="36" idx="2"/>
            <a:endCxn id="91" idx="0"/>
          </p:cNvCxnSpPr>
          <p:nvPr/>
        </p:nvCxnSpPr>
        <p:spPr>
          <a:xfrm>
            <a:off x="7962900" y="1676400"/>
            <a:ext cx="0" cy="43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2"/>
            <a:endCxn id="94" idx="0"/>
          </p:cNvCxnSpPr>
          <p:nvPr/>
        </p:nvCxnSpPr>
        <p:spPr>
          <a:xfrm>
            <a:off x="7962900" y="2679411"/>
            <a:ext cx="2598" cy="213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1" idx="3"/>
            <a:endCxn id="91" idx="0"/>
          </p:cNvCxnSpPr>
          <p:nvPr/>
        </p:nvCxnSpPr>
        <p:spPr>
          <a:xfrm flipH="1" flipV="1">
            <a:off x="7962900" y="2107911"/>
            <a:ext cx="381000" cy="285750"/>
          </a:xfrm>
          <a:prstGeom prst="bentConnector4">
            <a:avLst>
              <a:gd name="adj1" fmla="val -60000"/>
              <a:gd name="adj2" fmla="val 1476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7" idx="4"/>
            <a:endCxn id="91" idx="1"/>
          </p:cNvCxnSpPr>
          <p:nvPr/>
        </p:nvCxnSpPr>
        <p:spPr>
          <a:xfrm flipV="1">
            <a:off x="7219950" y="2393661"/>
            <a:ext cx="361950" cy="216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7" idx="4"/>
            <a:endCxn id="94" idx="1"/>
          </p:cNvCxnSpPr>
          <p:nvPr/>
        </p:nvCxnSpPr>
        <p:spPr>
          <a:xfrm>
            <a:off x="7219950" y="2415309"/>
            <a:ext cx="459798" cy="6300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2"/>
          </p:cNvCxnSpPr>
          <p:nvPr/>
        </p:nvCxnSpPr>
        <p:spPr>
          <a:xfrm flipH="1">
            <a:off x="7962900" y="3197802"/>
            <a:ext cx="2598" cy="31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45627" y="21079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  <a:endParaRPr lang="en-US" sz="1000" dirty="0"/>
          </a:p>
        </p:txBody>
      </p:sp>
      <p:sp>
        <p:nvSpPr>
          <p:cNvPr id="109" name="Rounded Rectangle 108"/>
          <p:cNvSpPr/>
          <p:nvPr/>
        </p:nvSpPr>
        <p:spPr>
          <a:xfrm>
            <a:off x="5555527" y="3766100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510634" y="3242292"/>
            <a:ext cx="506041" cy="369028"/>
            <a:chOff x="3205096" y="3453973"/>
            <a:chExt cx="506041" cy="369028"/>
          </a:xfrm>
          <a:solidFill>
            <a:schemeClr val="bg1">
              <a:lumMod val="75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320509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00476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02037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507788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11885" y="3453973"/>
              <a:ext cx="99252" cy="36902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535959" y="2961111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FIFO</a:t>
            </a:r>
            <a:endParaRPr lang="en-US" sz="1000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3270129" y="324117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119" name="Straight Arrow Connector 118"/>
          <p:cNvCxnSpPr>
            <a:stCxn id="33" idx="2"/>
            <a:endCxn id="117" idx="0"/>
          </p:cNvCxnSpPr>
          <p:nvPr/>
        </p:nvCxnSpPr>
        <p:spPr>
          <a:xfrm flipH="1">
            <a:off x="3555879" y="3008896"/>
            <a:ext cx="1299" cy="23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0" idx="0"/>
          </p:cNvCxnSpPr>
          <p:nvPr/>
        </p:nvCxnSpPr>
        <p:spPr>
          <a:xfrm flipV="1">
            <a:off x="3860559" y="3242292"/>
            <a:ext cx="699701" cy="125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iamond 122"/>
          <p:cNvSpPr/>
          <p:nvPr/>
        </p:nvSpPr>
        <p:spPr>
          <a:xfrm>
            <a:off x="5452944" y="2956542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New data?</a:t>
            </a:r>
            <a:endParaRPr lang="en-US" sz="900" dirty="0"/>
          </a:p>
        </p:txBody>
      </p:sp>
      <p:cxnSp>
        <p:nvCxnSpPr>
          <p:cNvPr id="124" name="Straight Arrow Connector 123"/>
          <p:cNvCxnSpPr>
            <a:stCxn id="114" idx="0"/>
            <a:endCxn id="123" idx="1"/>
          </p:cNvCxnSpPr>
          <p:nvPr/>
        </p:nvCxnSpPr>
        <p:spPr>
          <a:xfrm>
            <a:off x="4967049" y="3242292"/>
            <a:ext cx="48589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37" idx="2"/>
            <a:endCxn id="123" idx="0"/>
          </p:cNvCxnSpPr>
          <p:nvPr/>
        </p:nvCxnSpPr>
        <p:spPr>
          <a:xfrm flipH="1">
            <a:off x="5833944" y="2720109"/>
            <a:ext cx="5458" cy="23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3" idx="2"/>
            <a:endCxn id="109" idx="0"/>
          </p:cNvCxnSpPr>
          <p:nvPr/>
        </p:nvCxnSpPr>
        <p:spPr>
          <a:xfrm>
            <a:off x="5833944" y="3528042"/>
            <a:ext cx="7333" cy="23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3" idx="3"/>
            <a:endCxn id="123" idx="0"/>
          </p:cNvCxnSpPr>
          <p:nvPr/>
        </p:nvCxnSpPr>
        <p:spPr>
          <a:xfrm flipH="1" flipV="1">
            <a:off x="5833944" y="2956542"/>
            <a:ext cx="381000" cy="285750"/>
          </a:xfrm>
          <a:prstGeom prst="bentConnector4">
            <a:avLst>
              <a:gd name="adj1" fmla="val -60000"/>
              <a:gd name="adj2" fmla="val 160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59406" y="354749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086452" y="29671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35" idx="2"/>
            <a:endCxn id="37" idx="0"/>
          </p:cNvCxnSpPr>
          <p:nvPr/>
        </p:nvCxnSpPr>
        <p:spPr>
          <a:xfrm flipH="1">
            <a:off x="5839402" y="2186709"/>
            <a:ext cx="894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7581900" y="4038600"/>
            <a:ext cx="762000" cy="571500"/>
          </a:xfrm>
          <a:prstGeom prst="diamon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42" name="Straight Arrow Connector 141"/>
          <p:cNvCxnSpPr>
            <a:stCxn id="87" idx="2"/>
            <a:endCxn id="140" idx="0"/>
          </p:cNvCxnSpPr>
          <p:nvPr/>
        </p:nvCxnSpPr>
        <p:spPr>
          <a:xfrm>
            <a:off x="7962900" y="3823001"/>
            <a:ext cx="0" cy="21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40" idx="3"/>
            <a:endCxn id="91" idx="0"/>
          </p:cNvCxnSpPr>
          <p:nvPr/>
        </p:nvCxnSpPr>
        <p:spPr>
          <a:xfrm flipH="1" flipV="1">
            <a:off x="7962900" y="2107911"/>
            <a:ext cx="381000" cy="2216439"/>
          </a:xfrm>
          <a:prstGeom prst="bentConnector4">
            <a:avLst>
              <a:gd name="adj1" fmla="val -137576"/>
              <a:gd name="adj2" fmla="val 110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343900" y="39823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061125" y="4610100"/>
            <a:ext cx="36099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48" name="Oval 147"/>
          <p:cNvSpPr/>
          <p:nvPr/>
        </p:nvSpPr>
        <p:spPr>
          <a:xfrm>
            <a:off x="4635675" y="6347722"/>
            <a:ext cx="381000" cy="364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51" name="Rounded Rectangle 150"/>
          <p:cNvSpPr/>
          <p:nvPr/>
        </p:nvSpPr>
        <p:spPr>
          <a:xfrm>
            <a:off x="5553652" y="4414129"/>
            <a:ext cx="571500" cy="3048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cxnSp>
        <p:nvCxnSpPr>
          <p:cNvPr id="152" name="Straight Arrow Connector 151"/>
          <p:cNvCxnSpPr>
            <a:stCxn id="109" idx="2"/>
            <a:endCxn id="151" idx="0"/>
          </p:cNvCxnSpPr>
          <p:nvPr/>
        </p:nvCxnSpPr>
        <p:spPr>
          <a:xfrm flipH="1">
            <a:off x="5839402" y="4070900"/>
            <a:ext cx="1875" cy="34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5458402" y="4733210"/>
            <a:ext cx="762000" cy="571500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161" name="Elbow Connector 160"/>
          <p:cNvCxnSpPr>
            <a:stCxn id="159" idx="3"/>
            <a:endCxn id="35" idx="0"/>
          </p:cNvCxnSpPr>
          <p:nvPr/>
        </p:nvCxnSpPr>
        <p:spPr>
          <a:xfrm flipH="1" flipV="1">
            <a:off x="5848350" y="1881909"/>
            <a:ext cx="372052" cy="3137051"/>
          </a:xfrm>
          <a:prstGeom prst="bentConnector4">
            <a:avLst>
              <a:gd name="adj1" fmla="val -106129"/>
              <a:gd name="adj2" fmla="val 104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220402" y="473321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285163" y="519183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67" name="Straight Arrow Connector 166"/>
          <p:cNvCxnSpPr>
            <a:stCxn id="159" idx="2"/>
            <a:endCxn id="148" idx="7"/>
          </p:cNvCxnSpPr>
          <p:nvPr/>
        </p:nvCxnSpPr>
        <p:spPr>
          <a:xfrm flipH="1">
            <a:off x="4960879" y="5304710"/>
            <a:ext cx="878523" cy="1096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1026817" y="3323732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 math</a:t>
            </a:r>
            <a:endParaRPr lang="en-US" sz="900" dirty="0"/>
          </a:p>
        </p:txBody>
      </p:sp>
      <p:sp>
        <p:nvSpPr>
          <p:cNvPr id="169" name="Diamond 168"/>
          <p:cNvSpPr/>
          <p:nvPr/>
        </p:nvSpPr>
        <p:spPr>
          <a:xfrm>
            <a:off x="931567" y="3842051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0" name="Can 169"/>
          <p:cNvSpPr/>
          <p:nvPr/>
        </p:nvSpPr>
        <p:spPr>
          <a:xfrm>
            <a:off x="2293360" y="3956652"/>
            <a:ext cx="381000" cy="1529748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1045579" y="4564522"/>
            <a:ext cx="552738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sp>
        <p:nvSpPr>
          <p:cNvPr id="176" name="Diamond 175"/>
          <p:cNvSpPr/>
          <p:nvPr/>
        </p:nvSpPr>
        <p:spPr>
          <a:xfrm>
            <a:off x="3176178" y="3797024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locked?</a:t>
            </a:r>
            <a:endParaRPr 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841629" y="3041832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ount++</a:t>
            </a:r>
          </a:p>
          <a:p>
            <a:endParaRPr lang="en-US" sz="1000" dirty="0" smtClean="0"/>
          </a:p>
          <a:p>
            <a:r>
              <a:rPr lang="en-US" sz="1000" dirty="0" smtClean="0"/>
              <a:t>Data#2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134607" y="3441271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Data#2</a:t>
            </a:r>
          </a:p>
        </p:txBody>
      </p:sp>
      <p:cxnSp>
        <p:nvCxnSpPr>
          <p:cNvPr id="184" name="Straight Arrow Connector 183"/>
          <p:cNvCxnSpPr>
            <a:stCxn id="38" idx="2"/>
            <a:endCxn id="168" idx="0"/>
          </p:cNvCxnSpPr>
          <p:nvPr/>
        </p:nvCxnSpPr>
        <p:spPr>
          <a:xfrm flipH="1">
            <a:off x="1312567" y="3185968"/>
            <a:ext cx="2726" cy="137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7" idx="2"/>
            <a:endCxn id="176" idx="0"/>
          </p:cNvCxnSpPr>
          <p:nvPr/>
        </p:nvCxnSpPr>
        <p:spPr>
          <a:xfrm>
            <a:off x="3555879" y="3545979"/>
            <a:ext cx="1299" cy="25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8" idx="2"/>
            <a:endCxn id="169" idx="0"/>
          </p:cNvCxnSpPr>
          <p:nvPr/>
        </p:nvCxnSpPr>
        <p:spPr>
          <a:xfrm>
            <a:off x="1312567" y="3628532"/>
            <a:ext cx="0" cy="21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9" idx="3"/>
          </p:cNvCxnSpPr>
          <p:nvPr/>
        </p:nvCxnSpPr>
        <p:spPr>
          <a:xfrm flipH="1">
            <a:off x="1693567" y="4127801"/>
            <a:ext cx="57394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658754" y="3845636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195" name="Straight Arrow Connector 194"/>
          <p:cNvCxnSpPr>
            <a:endCxn id="176" idx="1"/>
          </p:cNvCxnSpPr>
          <p:nvPr/>
        </p:nvCxnSpPr>
        <p:spPr>
          <a:xfrm flipV="1">
            <a:off x="2674360" y="4082774"/>
            <a:ext cx="501818" cy="4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620890" y="3823001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Locked?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69" idx="2"/>
            <a:endCxn id="172" idx="0"/>
          </p:cNvCxnSpPr>
          <p:nvPr/>
        </p:nvCxnSpPr>
        <p:spPr>
          <a:xfrm>
            <a:off x="1312567" y="4413551"/>
            <a:ext cx="9381" cy="150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3290190" y="4564522"/>
            <a:ext cx="552738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Lock</a:t>
            </a:r>
            <a:endParaRPr lang="en-US" sz="900" dirty="0"/>
          </a:p>
        </p:txBody>
      </p:sp>
      <p:cxnSp>
        <p:nvCxnSpPr>
          <p:cNvPr id="205" name="Straight Arrow Connector 204"/>
          <p:cNvCxnSpPr>
            <a:stCxn id="176" idx="2"/>
            <a:endCxn id="203" idx="0"/>
          </p:cNvCxnSpPr>
          <p:nvPr/>
        </p:nvCxnSpPr>
        <p:spPr>
          <a:xfrm>
            <a:off x="3557178" y="4368524"/>
            <a:ext cx="9381" cy="195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2" idx="3"/>
            <a:endCxn id="170" idx="2"/>
          </p:cNvCxnSpPr>
          <p:nvPr/>
        </p:nvCxnSpPr>
        <p:spPr>
          <a:xfrm>
            <a:off x="1598317" y="4716922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3" idx="1"/>
            <a:endCxn id="170" idx="4"/>
          </p:cNvCxnSpPr>
          <p:nvPr/>
        </p:nvCxnSpPr>
        <p:spPr>
          <a:xfrm flipH="1">
            <a:off x="2674360" y="4716922"/>
            <a:ext cx="615830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647735" y="449697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788582" y="4496977"/>
            <a:ext cx="483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Lock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956042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270129" y="43203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20" name="Elbow Connector 219"/>
          <p:cNvCxnSpPr>
            <a:stCxn id="169" idx="1"/>
            <a:endCxn id="169" idx="0"/>
          </p:cNvCxnSpPr>
          <p:nvPr/>
        </p:nvCxnSpPr>
        <p:spPr>
          <a:xfrm rot="10800000" flipH="1">
            <a:off x="931567" y="3842051"/>
            <a:ext cx="381000" cy="285750"/>
          </a:xfrm>
          <a:prstGeom prst="bentConnector4">
            <a:avLst>
              <a:gd name="adj1" fmla="val -60000"/>
              <a:gd name="adj2" fmla="val 144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8853" y="3791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106907" y="378856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25" name="Elbow Connector 224"/>
          <p:cNvCxnSpPr>
            <a:stCxn id="176" idx="3"/>
            <a:endCxn id="176" idx="0"/>
          </p:cNvCxnSpPr>
          <p:nvPr/>
        </p:nvCxnSpPr>
        <p:spPr>
          <a:xfrm flipH="1" flipV="1">
            <a:off x="3557178" y="3797024"/>
            <a:ext cx="381000" cy="285750"/>
          </a:xfrm>
          <a:prstGeom prst="bentConnector4">
            <a:avLst>
              <a:gd name="adj1" fmla="val -60000"/>
              <a:gd name="adj2" fmla="val 15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ounded Rectangle 226"/>
          <p:cNvSpPr/>
          <p:nvPr/>
        </p:nvSpPr>
        <p:spPr>
          <a:xfrm>
            <a:off x="1026817" y="5039439"/>
            <a:ext cx="5715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Write Data</a:t>
            </a:r>
            <a:endParaRPr lang="en-US" sz="900" dirty="0"/>
          </a:p>
        </p:txBody>
      </p:sp>
      <p:cxnSp>
        <p:nvCxnSpPr>
          <p:cNvPr id="234" name="Straight Arrow Connector 233"/>
          <p:cNvCxnSpPr>
            <a:stCxn id="227" idx="3"/>
          </p:cNvCxnSpPr>
          <p:nvPr/>
        </p:nvCxnSpPr>
        <p:spPr>
          <a:xfrm>
            <a:off x="1598317" y="5191839"/>
            <a:ext cx="69504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641459" y="4916328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Write D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2723962" y="492352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 D</a:t>
            </a:r>
            <a:endParaRPr lang="en-US" sz="1000" dirty="0"/>
          </a:p>
        </p:txBody>
      </p:sp>
      <p:sp>
        <p:nvSpPr>
          <p:cNvPr id="239" name="Rounded Rectangle 238"/>
          <p:cNvSpPr/>
          <p:nvPr/>
        </p:nvSpPr>
        <p:spPr>
          <a:xfrm>
            <a:off x="3268830" y="5046639"/>
            <a:ext cx="5715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Data</a:t>
            </a:r>
            <a:endParaRPr lang="en-US" sz="900" dirty="0"/>
          </a:p>
        </p:txBody>
      </p:sp>
      <p:cxnSp>
        <p:nvCxnSpPr>
          <p:cNvPr id="241" name="Straight Arrow Connector 240"/>
          <p:cNvCxnSpPr>
            <a:stCxn id="203" idx="2"/>
            <a:endCxn id="239" idx="0"/>
          </p:cNvCxnSpPr>
          <p:nvPr/>
        </p:nvCxnSpPr>
        <p:spPr>
          <a:xfrm flipH="1">
            <a:off x="3554580" y="4869322"/>
            <a:ext cx="11979" cy="1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72" idx="2"/>
            <a:endCxn id="227" idx="0"/>
          </p:cNvCxnSpPr>
          <p:nvPr/>
        </p:nvCxnSpPr>
        <p:spPr>
          <a:xfrm flipH="1">
            <a:off x="1312567" y="4869322"/>
            <a:ext cx="9381" cy="17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9" idx="1"/>
          </p:cNvCxnSpPr>
          <p:nvPr/>
        </p:nvCxnSpPr>
        <p:spPr>
          <a:xfrm>
            <a:off x="2674360" y="5199039"/>
            <a:ext cx="5944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Diamond 246"/>
          <p:cNvSpPr/>
          <p:nvPr/>
        </p:nvSpPr>
        <p:spPr>
          <a:xfrm>
            <a:off x="931567" y="5493327"/>
            <a:ext cx="7620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sp>
        <p:nvSpPr>
          <p:cNvPr id="248" name="Diamond 247"/>
          <p:cNvSpPr/>
          <p:nvPr/>
        </p:nvSpPr>
        <p:spPr>
          <a:xfrm>
            <a:off x="3173580" y="5493327"/>
            <a:ext cx="762000" cy="5715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Done?</a:t>
            </a:r>
            <a:endParaRPr lang="en-US" sz="900" dirty="0"/>
          </a:p>
        </p:txBody>
      </p:sp>
      <p:cxnSp>
        <p:nvCxnSpPr>
          <p:cNvPr id="252" name="Straight Arrow Connector 251"/>
          <p:cNvCxnSpPr>
            <a:stCxn id="239" idx="2"/>
            <a:endCxn id="248" idx="0"/>
          </p:cNvCxnSpPr>
          <p:nvPr/>
        </p:nvCxnSpPr>
        <p:spPr>
          <a:xfrm>
            <a:off x="3554580" y="5351439"/>
            <a:ext cx="0" cy="14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7" idx="2"/>
            <a:endCxn id="247" idx="0"/>
          </p:cNvCxnSpPr>
          <p:nvPr/>
        </p:nvCxnSpPr>
        <p:spPr>
          <a:xfrm>
            <a:off x="1312567" y="5344239"/>
            <a:ext cx="0" cy="14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47" idx="1"/>
            <a:endCxn id="31" idx="0"/>
          </p:cNvCxnSpPr>
          <p:nvPr/>
        </p:nvCxnSpPr>
        <p:spPr>
          <a:xfrm rot="10800000" flipH="1">
            <a:off x="931567" y="2022765"/>
            <a:ext cx="383726" cy="3756313"/>
          </a:xfrm>
          <a:prstGeom prst="bentConnector4">
            <a:avLst>
              <a:gd name="adj1" fmla="val -136599"/>
              <a:gd name="adj2" fmla="val 106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3473" y="33090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260" name="Straight Arrow Connector 259"/>
          <p:cNvCxnSpPr>
            <a:stCxn id="247" idx="2"/>
            <a:endCxn id="148" idx="2"/>
          </p:cNvCxnSpPr>
          <p:nvPr/>
        </p:nvCxnSpPr>
        <p:spPr>
          <a:xfrm>
            <a:off x="1312567" y="6064827"/>
            <a:ext cx="3323108" cy="465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2"/>
            <a:endCxn id="148" idx="6"/>
          </p:cNvCxnSpPr>
          <p:nvPr/>
        </p:nvCxnSpPr>
        <p:spPr>
          <a:xfrm flipH="1">
            <a:off x="5016675" y="4610100"/>
            <a:ext cx="2946225" cy="192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8" idx="2"/>
            <a:endCxn id="148" idx="1"/>
          </p:cNvCxnSpPr>
          <p:nvPr/>
        </p:nvCxnSpPr>
        <p:spPr>
          <a:xfrm>
            <a:off x="3554580" y="6064827"/>
            <a:ext cx="1136891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860559" y="594171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1541699" y="58585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269" name="Elbow Connector 268"/>
          <p:cNvCxnSpPr>
            <a:stCxn id="248" idx="3"/>
            <a:endCxn id="8" idx="0"/>
          </p:cNvCxnSpPr>
          <p:nvPr/>
        </p:nvCxnSpPr>
        <p:spPr>
          <a:xfrm flipH="1" flipV="1">
            <a:off x="3554580" y="1919005"/>
            <a:ext cx="381000" cy="3860072"/>
          </a:xfrm>
          <a:prstGeom prst="bentConnector4">
            <a:avLst>
              <a:gd name="adj1" fmla="val -127879"/>
              <a:gd name="adj2" fmla="val 10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070498" y="54854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74" name="TextBox 273"/>
          <p:cNvSpPr txBox="1"/>
          <p:nvPr/>
        </p:nvSpPr>
        <p:spPr>
          <a:xfrm>
            <a:off x="931566" y="1012469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Process#1</a:t>
            </a:r>
            <a:endParaRPr 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3211379" y="10124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Process#2</a:t>
            </a:r>
            <a:endParaRPr 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5342545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Process#3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434719" y="969368"/>
            <a:ext cx="81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Process#4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163900" y="359583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6709490" y="189215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170468" y="179589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1</a:t>
            </a:r>
          </a:p>
          <a:p>
            <a:r>
              <a:rPr lang="en-US" sz="1000" dirty="0" smtClean="0"/>
              <a:t>image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00925" y="255630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</a:t>
            </a:r>
            <a:endParaRPr lang="en-US" sz="1000" dirty="0"/>
          </a:p>
        </p:txBody>
      </p:sp>
      <p:cxnSp>
        <p:nvCxnSpPr>
          <p:cNvPr id="153" name="Straight Arrow Connector 152"/>
          <p:cNvCxnSpPr>
            <a:stCxn id="117" idx="3"/>
            <a:endCxn id="110" idx="1"/>
          </p:cNvCxnSpPr>
          <p:nvPr/>
        </p:nvCxnSpPr>
        <p:spPr>
          <a:xfrm>
            <a:off x="3841629" y="3393579"/>
            <a:ext cx="669005" cy="332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176" y="299495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count</a:t>
            </a:r>
          </a:p>
        </p:txBody>
      </p:sp>
      <p:cxnSp>
        <p:nvCxnSpPr>
          <p:cNvPr id="160" name="Straight Arrow Connector 159"/>
          <p:cNvCxnSpPr>
            <a:endCxn id="114" idx="2"/>
          </p:cNvCxnSpPr>
          <p:nvPr/>
        </p:nvCxnSpPr>
        <p:spPr>
          <a:xfrm flipH="1" flipV="1">
            <a:off x="4967049" y="3611320"/>
            <a:ext cx="586603" cy="4579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4" idx="3"/>
            <a:endCxn id="109" idx="1"/>
          </p:cNvCxnSpPr>
          <p:nvPr/>
        </p:nvCxnSpPr>
        <p:spPr>
          <a:xfrm>
            <a:off x="5016675" y="3426806"/>
            <a:ext cx="538852" cy="4916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798656" y="380567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ount--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 flipV="1">
            <a:off x="7219950" y="2643909"/>
            <a:ext cx="432005" cy="5364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017327" y="295158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= 0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1598317" y="5382494"/>
            <a:ext cx="695043" cy="46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647735" y="5162549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2674360" y="5408770"/>
            <a:ext cx="597800" cy="100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651702" y="5182687"/>
            <a:ext cx="6087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unlock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36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5" y="868325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4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sz="2000" dirty="0"/>
              <a:t>Assume the reader is a competent assembly language programmer</a:t>
            </a:r>
          </a:p>
          <a:p>
            <a:pPr lvl="1"/>
            <a:r>
              <a:rPr lang="en-US" sz="2000" dirty="0"/>
              <a:t>Comment above blocks of code to convey </a:t>
            </a:r>
            <a:r>
              <a:rPr lang="en-US" sz="2000" b="1" dirty="0"/>
              <a:t>purpose</a:t>
            </a:r>
            <a:endParaRPr lang="en-US" sz="2000" dirty="0"/>
          </a:p>
          <a:p>
            <a:pPr lvl="1"/>
            <a:r>
              <a:rPr lang="en-US" sz="2000" dirty="0"/>
              <a:t>Only comment individual lines when purpose is unclear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Labels</a:t>
            </a:r>
          </a:p>
          <a:p>
            <a:pPr lvl="1"/>
            <a:r>
              <a:rPr lang="en-US" sz="2000" dirty="0"/>
              <a:t>Descriptive!</a:t>
            </a:r>
          </a:p>
          <a:p>
            <a:pPr lvl="2"/>
            <a:r>
              <a:rPr lang="en-US" sz="2000" dirty="0"/>
              <a:t>loop or loop1 or l1 or blah - not acceptable!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Constants</a:t>
            </a:r>
          </a:p>
          <a:p>
            <a:pPr lvl="1"/>
            <a:r>
              <a:rPr lang="en-US" sz="2000" dirty="0"/>
              <a:t>Use .</a:t>
            </a:r>
            <a:r>
              <a:rPr lang="en-US" sz="2000" dirty="0" err="1"/>
              <a:t>equ</a:t>
            </a:r>
            <a:r>
              <a:rPr lang="en-US" sz="2000" dirty="0"/>
              <a:t> syntax for all constants</a:t>
            </a:r>
            <a:r>
              <a:rPr lang="en-US" sz="2000" dirty="0" smtClean="0"/>
              <a:t>!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SEVENTEEN: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0x11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dirty="0"/>
              <a:t>Don't want to see naked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Instruction </a:t>
            </a:r>
            <a:r>
              <a:rPr lang="en-US" sz="2000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2000" dirty="0"/>
              <a:t>Use the instruction that makes your code readable!</a:t>
            </a:r>
          </a:p>
          <a:p>
            <a:pPr lvl="2"/>
            <a:r>
              <a:rPr lang="en-US" sz="2000" dirty="0"/>
              <a:t>JHS rather than JC</a:t>
            </a:r>
          </a:p>
          <a:p>
            <a:pPr lvl="2"/>
            <a:r>
              <a:rPr lang="en-US" sz="2000" dirty="0"/>
              <a:t>INCD rather than ADD #2</a:t>
            </a:r>
          </a:p>
          <a:p>
            <a:pPr lvl="1"/>
            <a:r>
              <a:rPr lang="en-US" sz="2000" dirty="0"/>
              <a:t>Well-written code requires few comments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Spacing</a:t>
            </a:r>
          </a:p>
          <a:p>
            <a:pPr lvl="1"/>
            <a:r>
              <a:rPr lang="en-US" sz="2000" dirty="0"/>
              <a:t>Align your code to make it readable</a:t>
            </a:r>
          </a:p>
          <a:p>
            <a:pPr lvl="1"/>
            <a:r>
              <a:rPr lang="en-US" sz="2000" dirty="0"/>
              <a:t>Put whitespace between logical blocks of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good and bad about this code?</a:t>
            </a:r>
          </a:p>
          <a:p>
            <a:pPr lvl="1"/>
            <a:r>
              <a:rPr lang="en-US" dirty="0" smtClean="0">
                <a:hlinkClick r:id="rId2"/>
              </a:rPr>
              <a:t>http://ece.ninja/382/notes/L8/hw_sample.html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will write your name in memory 6 times:</a:t>
            </a:r>
          </a:p>
          <a:p>
            <a:r>
              <a:rPr lang="en-US" dirty="0" smtClean="0"/>
              <a:t>Can use: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 	.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string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Jeff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Falkinburg!"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numNames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	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0x0006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6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counts </a:t>
            </a:r>
            <a:r>
              <a:rPr lang="en-US" dirty="0"/>
              <a:t>the number of 1s in a 16-Bit Binary number and stores it at &amp;0x0300</a:t>
            </a:r>
            <a:endParaRPr lang="en-US" dirty="0" smtClean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Notebook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23" y="839973"/>
            <a:ext cx="7772400" cy="4724400"/>
          </a:xfrm>
        </p:spPr>
        <p:txBody>
          <a:bodyPr/>
          <a:lstStyle/>
          <a:p>
            <a:r>
              <a:rPr lang="en-US" sz="2800" dirty="0">
                <a:hlinkClick r:id="rId2" action="ppaction://hlinkfile"/>
              </a:rPr>
              <a:t>Lab </a:t>
            </a:r>
            <a:r>
              <a:rPr lang="en-US" sz="2800" dirty="0" err="1">
                <a:hlinkClick r:id="rId2" action="ppaction://hlinkfile"/>
              </a:rPr>
              <a:t>Noteboook</a:t>
            </a:r>
            <a:r>
              <a:rPr lang="en-US" sz="2800" dirty="0">
                <a:hlinkClick r:id="rId2" action="ppaction://hlinkfile"/>
              </a:rPr>
              <a:t> </a:t>
            </a:r>
            <a:r>
              <a:rPr lang="en-US" sz="2800" dirty="0" smtClean="0">
                <a:hlinkClick r:id="rId3"/>
              </a:rPr>
              <a:t>Standards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https://github.com/jfalkinburg/ECE_382_Lab_Ex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implement a simple calculator using assembly language.</a:t>
            </a:r>
          </a:p>
          <a:p>
            <a:r>
              <a:rPr lang="en-US" dirty="0" smtClean="0">
                <a:hlinkClick r:id="rId2"/>
              </a:rPr>
              <a:t>Lab </a:t>
            </a:r>
            <a:r>
              <a:rPr lang="en-US" dirty="0">
                <a:hlinkClick r:id="rId2"/>
              </a:rPr>
              <a:t>1</a:t>
            </a:r>
            <a:endParaRPr lang="en-US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This Lesson Applies</a:t>
            </a:r>
          </a:p>
          <a:p>
            <a:r>
              <a:rPr lang="en-US" sz="2000" dirty="0"/>
              <a:t>Use assembler directives:</a:t>
            </a:r>
          </a:p>
          <a:p>
            <a:pPr lvl="1"/>
            <a:r>
              <a:rPr lang="en-US" sz="2000" dirty="0"/>
              <a:t>.byte to put your test program into memory</a:t>
            </a:r>
          </a:p>
          <a:p>
            <a:pPr lvl="1"/>
            <a:r>
              <a:rPr lang="en-US" sz="2000" dirty="0"/>
              <a:t>.space to reserve space for your results</a:t>
            </a:r>
          </a:p>
          <a:p>
            <a:pPr lvl="2"/>
            <a:r>
              <a:rPr lang="en-US" sz="2000" dirty="0"/>
              <a:t>Where is this going to go? </a:t>
            </a:r>
            <a:endParaRPr lang="en-US" sz="2000" dirty="0" smtClean="0"/>
          </a:p>
          <a:p>
            <a:r>
              <a:rPr lang="en-US" sz="2000" dirty="0" smtClean="0"/>
              <a:t>Labels </a:t>
            </a:r>
            <a:r>
              <a:rPr lang="en-US" sz="2000" dirty="0"/>
              <a:t>for your program / results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equ</a:t>
            </a:r>
            <a:r>
              <a:rPr lang="en-US" sz="2000" dirty="0"/>
              <a:t> for key constants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2000" dirty="0"/>
              <a:t>Section to store results of ops</a:t>
            </a:r>
          </a:p>
          <a:p>
            <a:pPr lvl="1"/>
            <a:r>
              <a:rPr lang="en-US" sz="2000" dirty="0"/>
              <a:t>Section for each op</a:t>
            </a:r>
          </a:p>
          <a:p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Specify multiple testing sequences at the beginning!</a:t>
            </a:r>
          </a:p>
          <a:p>
            <a:pPr lvl="1"/>
            <a:r>
              <a:rPr lang="en-US" sz="2000" dirty="0"/>
              <a:t>I'll test your code with a few of my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5763"/>
            <a:ext cx="7772400" cy="457200"/>
          </a:xfrm>
        </p:spPr>
        <p:txBody>
          <a:bodyPr/>
          <a:lstStyle/>
          <a:p>
            <a:r>
              <a:rPr lang="en-US" b="1" dirty="0" smtClean="0"/>
              <a:t>Assignment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hlinkClick r:id="rId2"/>
              </a:rPr>
              <a:t>Assignment 3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974262"/>
            <a:ext cx="7019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2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5763"/>
            <a:ext cx="7772400" cy="457200"/>
          </a:xfrm>
        </p:spPr>
        <p:txBody>
          <a:bodyPr/>
          <a:lstStyle/>
          <a:p>
            <a:r>
              <a:rPr lang="en-US" b="1" dirty="0" smtClean="0"/>
              <a:t>Software Flow Chart / Algorithm             </a:t>
            </a:r>
            <a:br>
              <a:rPr lang="en-US" b="1" dirty="0" smtClean="0"/>
            </a:br>
            <a:r>
              <a:rPr lang="en-US" b="1" dirty="0" smtClean="0"/>
              <a:t>Ex: Assignment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34" y="1262790"/>
            <a:ext cx="5072932" cy="558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 Chart Symbols</a:t>
            </a:r>
            <a:endParaRPr lang="en-US" dirty="0"/>
          </a:p>
        </p:txBody>
      </p:sp>
      <p:pic>
        <p:nvPicPr>
          <p:cNvPr id="1026" name="Picture 2" descr="V:\Courses\ECE382\Fall 16\basic-flowchart-symb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23" y="734137"/>
            <a:ext cx="5484206" cy="51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1753" y="5899715"/>
            <a:ext cx="7903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www.smartdraw.com/flowchart/flowchart-symbols.htm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31674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0796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4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59" y="7384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Design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83" y="747823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err="1"/>
              <a:t>taks</a:t>
            </a:r>
            <a:r>
              <a:rPr lang="en-US" sz="2000" dirty="0"/>
              <a:t> 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8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</TotalTime>
  <Words>1272</Words>
  <Application>Microsoft Office PowerPoint</Application>
  <PresentationFormat>On-screen Show (4:3)</PresentationFormat>
  <Paragraphs>362</Paragraphs>
  <Slides>22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ECE 382  Lesson 8</vt:lpstr>
      <vt:lpstr>Assignment 3</vt:lpstr>
      <vt:lpstr>Software Flow Chart / Algorithm              Ex: Assignment 3</vt:lpstr>
      <vt:lpstr>Basic Flow Chart Symbols</vt:lpstr>
      <vt:lpstr>Status register and Jumps</vt:lpstr>
      <vt:lpstr>Assembler Directives</vt:lpstr>
      <vt:lpstr>Assembler Directives</vt:lpstr>
      <vt:lpstr>Assembler Directives</vt:lpstr>
      <vt:lpstr>Structured Design and Test</vt:lpstr>
      <vt:lpstr>PowerPoint Presentation</vt:lpstr>
      <vt:lpstr>Testing</vt:lpstr>
      <vt:lpstr>Assembly Code Style Guidelines</vt:lpstr>
      <vt:lpstr>Assembly Code Style Guidelines</vt:lpstr>
      <vt:lpstr>Example Code</vt:lpstr>
      <vt:lpstr>Programming Exercise 1</vt:lpstr>
      <vt:lpstr>Programming Exercise 2</vt:lpstr>
      <vt:lpstr>Lab Notebook Expectations</vt:lpstr>
      <vt:lpstr>Lab 1 Introduction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275</cp:revision>
  <cp:lastPrinted>2014-08-20T22:08:11Z</cp:lastPrinted>
  <dcterms:created xsi:type="dcterms:W3CDTF">2001-06-27T14:08:57Z</dcterms:created>
  <dcterms:modified xsi:type="dcterms:W3CDTF">2016-09-10T01:32:37Z</dcterms:modified>
</cp:coreProperties>
</file>