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82" r:id="rId2"/>
    <p:sldId id="434" r:id="rId3"/>
    <p:sldId id="435" r:id="rId4"/>
    <p:sldId id="436" r:id="rId5"/>
    <p:sldId id="438" r:id="rId6"/>
    <p:sldId id="444" r:id="rId7"/>
    <p:sldId id="443" r:id="rId8"/>
    <p:sldId id="442" r:id="rId9"/>
    <p:sldId id="437" r:id="rId10"/>
    <p:sldId id="445" r:id="rId11"/>
    <p:sldId id="441" r:id="rId12"/>
  </p:sldIdLst>
  <p:sldSz cx="9144000" cy="6858000" type="screen4x3"/>
  <p:notesSz cx="6985000" cy="92837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33" autoAdjust="0"/>
    <p:restoredTop sz="68891" autoAdjust="0"/>
  </p:normalViewPr>
  <p:slideViewPr>
    <p:cSldViewPr snapToGrid="0">
      <p:cViewPr>
        <p:scale>
          <a:sx n="100" d="100"/>
          <a:sy n="100" d="100"/>
        </p:scale>
        <p:origin x="-1320" y="-4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0" d="100"/>
        <a:sy n="160" d="100"/>
      </p:scale>
      <p:origin x="0" y="18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1756" y="4410076"/>
            <a:ext cx="5121488"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6</a:t>
            </a:fld>
            <a:endParaRPr lang="en-US"/>
          </a:p>
        </p:txBody>
      </p:sp>
    </p:spTree>
    <p:extLst>
      <p:ext uri="{BB962C8B-B14F-4D97-AF65-F5344CB8AC3E}">
        <p14:creationId xmlns:p14="http://schemas.microsoft.com/office/powerpoint/2010/main" val="1392381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8</a:t>
            </a:fld>
            <a:endParaRPr lang="en-US"/>
          </a:p>
        </p:txBody>
      </p:sp>
    </p:spTree>
    <p:extLst>
      <p:ext uri="{BB962C8B-B14F-4D97-AF65-F5344CB8AC3E}">
        <p14:creationId xmlns:p14="http://schemas.microsoft.com/office/powerpoint/2010/main" val="1392381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11</a:t>
            </a:fld>
            <a:endParaRPr lang="en-US"/>
          </a:p>
        </p:txBody>
      </p:sp>
    </p:spTree>
    <p:extLst>
      <p:ext uri="{BB962C8B-B14F-4D97-AF65-F5344CB8AC3E}">
        <p14:creationId xmlns:p14="http://schemas.microsoft.com/office/powerpoint/2010/main" val="1392381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300789AD-077F-478F-BA91-4026ECB15B9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78BE1B9E-7810-4DC0-98F1-B5E91A5F9FC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D4956635-316B-48E9-B54E-059C0C92A94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3716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A12BF82E-ADAD-49ED-A77A-ED5DF0B6558F}"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457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371600"/>
            <a:ext cx="7772400" cy="4724400"/>
          </a:xfrm>
        </p:spPr>
        <p:txBody>
          <a:bodyPr/>
          <a:lstStyle/>
          <a:p>
            <a:pPr lvl="0"/>
            <a:endParaRPr lang="en-US" noProof="0" smtClean="0"/>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F546C83E-D34C-4426-95F6-2654480D3C2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7529EA55-24E0-47FE-9525-85722F17A77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6409C543-53D8-46CD-B3EE-6497E957124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13F22054-8C62-4088-A050-DEA6934301C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28889C48-89AD-4887-A779-AFCE75A8529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BEF648AD-7E68-4E64-B5E8-4FFE6B57A16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4FC795F6-C5F7-438C-85C7-B4E8406E833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5D2A924E-FC12-4018-B09E-073E6038608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685800" y="152400"/>
            <a:ext cx="77724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5603"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2192338" y="6494463"/>
            <a:ext cx="4764087"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smtClean="0"/>
            </a:lvl1pPr>
          </a:lstStyle>
          <a:p>
            <a:pPr>
              <a:defRPr/>
            </a:pPr>
            <a:r>
              <a:rPr lang="en-US"/>
              <a:t>EE 382 Microcontroller Programming – Fall 2007 – Slide #</a:t>
            </a:r>
            <a:fld id="{EB713571-4EB9-41EE-B6BB-443A0F662C8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imes New Roman" pitchFamily="18" charset="0"/>
        </a:defRPr>
      </a:lvl2pPr>
      <a:lvl3pPr algn="ctr" rtl="0" eaLnBrk="0" fontAlgn="base" hangingPunct="0">
        <a:spcBef>
          <a:spcPct val="0"/>
        </a:spcBef>
        <a:spcAft>
          <a:spcPct val="0"/>
        </a:spcAft>
        <a:defRPr sz="3200">
          <a:solidFill>
            <a:schemeClr val="tx2"/>
          </a:solidFill>
          <a:latin typeface="Times New Roman" pitchFamily="18" charset="0"/>
        </a:defRPr>
      </a:lvl3pPr>
      <a:lvl4pPr algn="ctr" rtl="0" eaLnBrk="0" fontAlgn="base" hangingPunct="0">
        <a:spcBef>
          <a:spcPct val="0"/>
        </a:spcBef>
        <a:spcAft>
          <a:spcPct val="0"/>
        </a:spcAft>
        <a:defRPr sz="3200">
          <a:solidFill>
            <a:schemeClr val="tx2"/>
          </a:solidFill>
          <a:latin typeface="Times New Roman" pitchFamily="18" charset="0"/>
        </a:defRPr>
      </a:lvl4pPr>
      <a:lvl5pPr algn="ctr" rtl="0" eaLnBrk="0" fontAlgn="base" hangingPunct="0">
        <a:spcBef>
          <a:spcPct val="0"/>
        </a:spcBef>
        <a:spcAft>
          <a:spcPct val="0"/>
        </a:spcAft>
        <a:defRPr sz="3200">
          <a:solidFill>
            <a:schemeClr val="tx2"/>
          </a:solidFill>
          <a:latin typeface="Times New Roman" pitchFamily="18" charset="0"/>
        </a:defRPr>
      </a:lvl5pPr>
      <a:lvl6pPr marL="457200" algn="ctr" rtl="0" fontAlgn="base">
        <a:spcBef>
          <a:spcPct val="0"/>
        </a:spcBef>
        <a:spcAft>
          <a:spcPct val="0"/>
        </a:spcAft>
        <a:defRPr sz="3200">
          <a:solidFill>
            <a:schemeClr val="tx2"/>
          </a:solidFill>
          <a:latin typeface="Times New Roman" pitchFamily="18" charset="0"/>
        </a:defRPr>
      </a:lvl6pPr>
      <a:lvl7pPr marL="914400" algn="ctr" rtl="0" fontAlgn="base">
        <a:spcBef>
          <a:spcPct val="0"/>
        </a:spcBef>
        <a:spcAft>
          <a:spcPct val="0"/>
        </a:spcAft>
        <a:defRPr sz="3200">
          <a:solidFill>
            <a:schemeClr val="tx2"/>
          </a:solidFill>
          <a:latin typeface="Times New Roman" pitchFamily="18" charset="0"/>
        </a:defRPr>
      </a:lvl7pPr>
      <a:lvl8pPr marL="1371600" algn="ctr" rtl="0" fontAlgn="base">
        <a:spcBef>
          <a:spcPct val="0"/>
        </a:spcBef>
        <a:spcAft>
          <a:spcPct val="0"/>
        </a:spcAft>
        <a:defRPr sz="3200">
          <a:solidFill>
            <a:schemeClr val="tx2"/>
          </a:solidFill>
          <a:latin typeface="Times New Roman" pitchFamily="18" charset="0"/>
        </a:defRPr>
      </a:lvl8pPr>
      <a:lvl9pPr marL="1828800" algn="ctr" rtl="0" fontAlgn="base">
        <a:spcBef>
          <a:spcPct val="0"/>
        </a:spcBef>
        <a:spcAft>
          <a:spcPct val="0"/>
        </a:spcAft>
        <a:defRPr sz="3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ece382.com/notes/L23/L23_Mapping_C_to_Assembly.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1523" y="285441"/>
            <a:ext cx="7772400" cy="1470025"/>
          </a:xfrm>
        </p:spPr>
        <p:txBody>
          <a:bodyPr/>
          <a:lstStyle/>
          <a:p>
            <a:r>
              <a:rPr lang="en-US" dirty="0" smtClean="0"/>
              <a:t>ECE 382  Lesson 22</a:t>
            </a:r>
            <a:endParaRPr lang="en-US" dirty="0"/>
          </a:p>
        </p:txBody>
      </p:sp>
      <p:sp>
        <p:nvSpPr>
          <p:cNvPr id="3" name="Subtitle 2"/>
          <p:cNvSpPr>
            <a:spLocks noGrp="1"/>
          </p:cNvSpPr>
          <p:nvPr>
            <p:ph type="subTitle" idx="1"/>
          </p:nvPr>
        </p:nvSpPr>
        <p:spPr>
          <a:xfrm>
            <a:off x="1011504" y="1392913"/>
            <a:ext cx="6660656" cy="4757034"/>
          </a:xfrm>
        </p:spPr>
        <p:txBody>
          <a:bodyPr/>
          <a:lstStyle/>
          <a:p>
            <a:pPr algn="l"/>
            <a:r>
              <a:rPr lang="en-US" sz="2800" b="1" dirty="0" smtClean="0"/>
              <a:t>Readings</a:t>
            </a:r>
          </a:p>
          <a:p>
            <a:pPr lvl="1" algn="l"/>
            <a:r>
              <a:rPr lang="en-US" sz="1400" dirty="0">
                <a:hlinkClick r:id="rId2" action="ppaction://hlinkfile"/>
              </a:rPr>
              <a:t>Mapping C Programming Constructs to MSP430 Assembly</a:t>
            </a:r>
            <a:endParaRPr lang="en-US" sz="1400" b="1" dirty="0" smtClean="0"/>
          </a:p>
          <a:p>
            <a:pPr algn="l"/>
            <a:r>
              <a:rPr lang="en-US" sz="2800" b="1" dirty="0" smtClean="0"/>
              <a:t>Lesson Outline</a:t>
            </a:r>
            <a:endParaRPr lang="en-US" sz="2800" b="1" dirty="0" smtClean="0">
              <a:solidFill>
                <a:srgbClr val="0070C0"/>
              </a:solidFill>
            </a:endParaRPr>
          </a:p>
          <a:p>
            <a:pPr lvl="1" algn="l"/>
            <a:r>
              <a:rPr lang="en-US" sz="2000" dirty="0" smtClean="0">
                <a:solidFill>
                  <a:srgbClr val="0070C0"/>
                </a:solidFill>
              </a:rPr>
              <a:t>Writing </a:t>
            </a:r>
            <a:r>
              <a:rPr lang="en-US" sz="2000" dirty="0">
                <a:solidFill>
                  <a:srgbClr val="0070C0"/>
                </a:solidFill>
              </a:rPr>
              <a:t>Clean </a:t>
            </a:r>
            <a:r>
              <a:rPr lang="en-US" sz="2000" dirty="0" smtClean="0">
                <a:solidFill>
                  <a:srgbClr val="0070C0"/>
                </a:solidFill>
              </a:rPr>
              <a:t>Code</a:t>
            </a:r>
          </a:p>
          <a:p>
            <a:pPr lvl="1" algn="l"/>
            <a:r>
              <a:rPr lang="en-US" sz="2000" dirty="0" smtClean="0">
                <a:solidFill>
                  <a:srgbClr val="0070C0"/>
                </a:solidFill>
              </a:rPr>
              <a:t>Mapping </a:t>
            </a:r>
            <a:r>
              <a:rPr lang="en-US" sz="2000" dirty="0">
                <a:solidFill>
                  <a:srgbClr val="0070C0"/>
                </a:solidFill>
              </a:rPr>
              <a:t>C to </a:t>
            </a:r>
            <a:r>
              <a:rPr lang="en-US" sz="2000" dirty="0" smtClean="0">
                <a:solidFill>
                  <a:srgbClr val="0070C0"/>
                </a:solidFill>
              </a:rPr>
              <a:t>Assembly</a:t>
            </a:r>
          </a:p>
          <a:p>
            <a:pPr lvl="1" algn="l"/>
            <a:r>
              <a:rPr lang="en-US" sz="2000" dirty="0" smtClean="0">
                <a:solidFill>
                  <a:srgbClr val="0070C0"/>
                </a:solidFill>
              </a:rPr>
              <a:t>Calling Assembly from C</a:t>
            </a:r>
          </a:p>
          <a:p>
            <a:pPr lvl="1" algn="l"/>
            <a:r>
              <a:rPr lang="en-US" sz="2000" dirty="0" smtClean="0">
                <a:solidFill>
                  <a:srgbClr val="0070C0"/>
                </a:solidFill>
              </a:rPr>
              <a:t>Lab#4 Intro</a:t>
            </a:r>
            <a:endParaRPr lang="en-US" sz="2000" dirty="0">
              <a:solidFill>
                <a:srgbClr val="0070C0"/>
              </a:solidFill>
            </a:endParaRPr>
          </a:p>
          <a:p>
            <a:pPr algn="l"/>
            <a:r>
              <a:rPr lang="en-US" sz="2000" b="1" dirty="0" smtClean="0"/>
              <a:t>Admin</a:t>
            </a:r>
          </a:p>
          <a:p>
            <a:pPr lvl="1" algn="l"/>
            <a:r>
              <a:rPr lang="en-US" sz="2000" dirty="0" smtClean="0">
                <a:solidFill>
                  <a:srgbClr val="0070C0"/>
                </a:solidFill>
              </a:rPr>
              <a:t>Assignment </a:t>
            </a:r>
            <a:r>
              <a:rPr lang="en-US" sz="2000" dirty="0" smtClean="0">
                <a:solidFill>
                  <a:srgbClr val="0070C0"/>
                </a:solidFill>
              </a:rPr>
              <a:t>8 </a:t>
            </a:r>
            <a:r>
              <a:rPr lang="en-US" sz="2000" dirty="0" smtClean="0">
                <a:solidFill>
                  <a:srgbClr val="0070C0"/>
                </a:solidFill>
              </a:rPr>
              <a:t>due BOC next today</a:t>
            </a:r>
          </a:p>
          <a:p>
            <a:pPr lvl="1" algn="l"/>
            <a:r>
              <a:rPr lang="en-US" sz="2000" dirty="0" smtClean="0">
                <a:solidFill>
                  <a:srgbClr val="0070C0"/>
                </a:solidFill>
              </a:rPr>
              <a:t>Lab#4 </a:t>
            </a:r>
            <a:r>
              <a:rPr lang="en-US" sz="2000" dirty="0" err="1" smtClean="0">
                <a:solidFill>
                  <a:srgbClr val="0070C0"/>
                </a:solidFill>
              </a:rPr>
              <a:t>Prelab</a:t>
            </a:r>
            <a:r>
              <a:rPr lang="en-US" sz="2000" dirty="0" smtClean="0">
                <a:solidFill>
                  <a:srgbClr val="0070C0"/>
                </a:solidFill>
              </a:rPr>
              <a:t> due BOC next lesson</a:t>
            </a:r>
            <a:endParaRPr lang="en-US" sz="2400" dirty="0" smtClean="0"/>
          </a:p>
        </p:txBody>
      </p:sp>
    </p:spTree>
    <p:extLst>
      <p:ext uri="{BB962C8B-B14F-4D97-AF65-F5344CB8AC3E}">
        <p14:creationId xmlns:p14="http://schemas.microsoft.com/office/powerpoint/2010/main" val="2036830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Todd’s old GCC example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85847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Mapping C to Assembly (</a:t>
            </a:r>
            <a:r>
              <a:rPr lang="en-US" b="1" dirty="0" err="1" smtClean="0"/>
              <a:t>gcc</a:t>
            </a:r>
            <a:r>
              <a:rPr lang="en-US" b="1" dirty="0" smtClean="0"/>
              <a:t> compiler)</a:t>
            </a:r>
            <a:endParaRPr lang="en-US" b="1" dirty="0"/>
          </a:p>
        </p:txBody>
      </p:sp>
      <p:sp>
        <p:nvSpPr>
          <p:cNvPr id="5" name="Content Placeholder 2"/>
          <p:cNvSpPr>
            <a:spLocks noGrp="1"/>
          </p:cNvSpPr>
          <p:nvPr>
            <p:ph idx="1"/>
          </p:nvPr>
        </p:nvSpPr>
        <p:spPr>
          <a:xfrm>
            <a:off x="65118" y="757317"/>
            <a:ext cx="4618822" cy="5747330"/>
          </a:xfrm>
          <a:ln>
            <a:solidFill>
              <a:schemeClr val="tx1"/>
            </a:solidFill>
          </a:ln>
        </p:spPr>
        <p:txBody>
          <a:bodyPr/>
          <a:lstStyle/>
          <a:p>
            <a:pPr marL="0" indent="0">
              <a:buNone/>
            </a:pPr>
            <a:r>
              <a:rPr lang="en-US" sz="1400" b="1" dirty="0" smtClean="0">
                <a:latin typeface="Courier New" pitchFamily="49" charset="0"/>
                <a:cs typeface="Courier New" pitchFamily="49" charset="0"/>
              </a:rPr>
              <a:t>           </a:t>
            </a:r>
            <a:r>
              <a:rPr lang="en-US" sz="1400" b="1" u="sng" dirty="0" smtClean="0">
                <a:latin typeface="Courier New" pitchFamily="49" charset="0"/>
                <a:cs typeface="Courier New" pitchFamily="49" charset="0"/>
              </a:rPr>
              <a:t>C Version</a:t>
            </a:r>
            <a:r>
              <a:rPr lang="en-US" sz="1400" b="1" dirty="0" smtClean="0">
                <a:latin typeface="Courier New" pitchFamily="49" charset="0"/>
                <a:cs typeface="Courier New" pitchFamily="49" charset="0"/>
              </a:rPr>
              <a:t>:</a:t>
            </a:r>
          </a:p>
          <a:p>
            <a:pPr marL="0" indent="0">
              <a:buNone/>
            </a:pPr>
            <a:r>
              <a:rPr lang="en-US" sz="1400" b="1" dirty="0">
                <a:solidFill>
                  <a:schemeClr val="accent2"/>
                </a:solidFill>
                <a:latin typeface="Courier New" pitchFamily="49" charset="0"/>
                <a:cs typeface="Courier New" pitchFamily="49" charset="0"/>
              </a:rPr>
              <a:t>#include &lt;msp430g2553.h&gt;</a:t>
            </a:r>
          </a:p>
          <a:p>
            <a:pPr marL="0" indent="0">
              <a:buNone/>
            </a:pPr>
            <a:endParaRPr lang="en-US" sz="1400" b="1" dirty="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int </a:t>
            </a:r>
            <a:r>
              <a:rPr lang="en-US" sz="1400" b="1" dirty="0" err="1">
                <a:solidFill>
                  <a:schemeClr val="accent2"/>
                </a:solidFill>
                <a:latin typeface="Courier New" pitchFamily="49" charset="0"/>
                <a:cs typeface="Courier New" pitchFamily="49" charset="0"/>
              </a:rPr>
              <a:t>recursiveSummation</a:t>
            </a:r>
            <a:r>
              <a:rPr lang="en-US" sz="1400" b="1" dirty="0">
                <a:solidFill>
                  <a:schemeClr val="accent2"/>
                </a:solidFill>
                <a:latin typeface="Courier New" pitchFamily="49" charset="0"/>
                <a:cs typeface="Courier New" pitchFamily="49" charset="0"/>
              </a:rPr>
              <a:t>(int </a:t>
            </a:r>
            <a:r>
              <a:rPr lang="en-US" sz="1400" b="1" dirty="0" err="1">
                <a:solidFill>
                  <a:schemeClr val="accent2"/>
                </a:solidFill>
                <a:latin typeface="Courier New" pitchFamily="49" charset="0"/>
                <a:cs typeface="Courier New" pitchFamily="49" charset="0"/>
              </a:rPr>
              <a:t>numberToSum</a:t>
            </a:r>
            <a:r>
              <a:rPr lang="en-US" sz="1400" b="1" dirty="0">
                <a:solidFill>
                  <a:schemeClr val="accent2"/>
                </a:solidFill>
                <a:latin typeface="Courier New" pitchFamily="49" charset="0"/>
                <a:cs typeface="Courier New" pitchFamily="49" charset="0"/>
              </a:rPr>
              <a:t>);</a:t>
            </a:r>
          </a:p>
          <a:p>
            <a:pPr marL="0" indent="0">
              <a:buNone/>
            </a:pPr>
            <a:endParaRPr lang="en-US" sz="1400" b="1" dirty="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void main(void)</a:t>
            </a:r>
          </a:p>
          <a:p>
            <a:pPr marL="0" indent="0">
              <a:buNone/>
            </a:pPr>
            <a:r>
              <a:rPr lang="en-US" sz="1400" b="1" dirty="0">
                <a:solidFill>
                  <a:schemeClr val="accent2"/>
                </a:solidFill>
                <a:latin typeface="Courier New" pitchFamily="49" charset="0"/>
                <a:cs typeface="Courier New" pitchFamily="49" charset="0"/>
              </a:rPr>
              <a:t>{</a:t>
            </a:r>
          </a:p>
          <a:p>
            <a:pPr marL="0" indent="0">
              <a:buNone/>
            </a:pPr>
            <a:r>
              <a:rPr lang="en-US" sz="1400" b="1" dirty="0">
                <a:solidFill>
                  <a:schemeClr val="accent2"/>
                </a:solidFill>
                <a:latin typeface="Courier New" pitchFamily="49" charset="0"/>
                <a:cs typeface="Courier New" pitchFamily="49" charset="0"/>
              </a:rPr>
              <a:t>    int </a:t>
            </a:r>
            <a:r>
              <a:rPr lang="en-US" sz="1400" b="1" dirty="0" err="1" smtClean="0">
                <a:solidFill>
                  <a:schemeClr val="accent2"/>
                </a:solidFill>
                <a:latin typeface="Courier New" pitchFamily="49" charset="0"/>
                <a:cs typeface="Courier New" pitchFamily="49" charset="0"/>
              </a:rPr>
              <a:t>my_number</a:t>
            </a: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 10;</a:t>
            </a:r>
          </a:p>
          <a:p>
            <a:pPr marL="0" indent="0">
              <a:buNone/>
            </a:pPr>
            <a:endParaRPr lang="en-US" sz="1400" b="1" dirty="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err="1" smtClean="0">
                <a:solidFill>
                  <a:schemeClr val="accent2"/>
                </a:solidFill>
                <a:latin typeface="Courier New" pitchFamily="49" charset="0"/>
                <a:cs typeface="Courier New" pitchFamily="49" charset="0"/>
              </a:rPr>
              <a:t>my_number</a:t>
            </a: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 </a:t>
            </a:r>
            <a:r>
              <a:rPr lang="en-US" sz="1400" b="1" dirty="0" err="1" smtClean="0">
                <a:solidFill>
                  <a:schemeClr val="accent2"/>
                </a:solidFill>
                <a:latin typeface="Courier New" pitchFamily="49" charset="0"/>
                <a:cs typeface="Courier New" pitchFamily="49" charset="0"/>
              </a:rPr>
              <a:t>recursiveSummation</a:t>
            </a:r>
            <a:r>
              <a:rPr lang="en-US" sz="1400" b="1" dirty="0" smtClean="0">
                <a:solidFill>
                  <a:schemeClr val="accent2"/>
                </a:solidFill>
                <a:latin typeface="Courier New" pitchFamily="49" charset="0"/>
                <a:cs typeface="Courier New" pitchFamily="49" charset="0"/>
              </a:rPr>
              <a:t>(</a:t>
            </a:r>
            <a:r>
              <a:rPr lang="en-US" sz="1400" b="1" dirty="0" err="1" smtClean="0">
                <a:solidFill>
                  <a:schemeClr val="accent2"/>
                </a:solidFill>
                <a:latin typeface="Courier New" pitchFamily="49" charset="0"/>
                <a:cs typeface="Courier New" pitchFamily="49" charset="0"/>
              </a:rPr>
              <a:t>my_number</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a:t>
            </a:r>
          </a:p>
          <a:p>
            <a:pPr marL="0" indent="0">
              <a:buNone/>
            </a:pPr>
            <a:endParaRPr lang="en-US" sz="1400" b="1" dirty="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int </a:t>
            </a:r>
            <a:r>
              <a:rPr lang="en-US" sz="1400" b="1" dirty="0" err="1">
                <a:solidFill>
                  <a:schemeClr val="accent2"/>
                </a:solidFill>
                <a:latin typeface="Courier New" pitchFamily="49" charset="0"/>
                <a:cs typeface="Courier New" pitchFamily="49" charset="0"/>
              </a:rPr>
              <a:t>recursiveSummation</a:t>
            </a:r>
            <a:r>
              <a:rPr lang="en-US" sz="1400" b="1" dirty="0">
                <a:solidFill>
                  <a:schemeClr val="accent2"/>
                </a:solidFill>
                <a:latin typeface="Courier New" pitchFamily="49" charset="0"/>
                <a:cs typeface="Courier New" pitchFamily="49" charset="0"/>
              </a:rPr>
              <a:t>(int </a:t>
            </a:r>
            <a:r>
              <a:rPr lang="en-US" sz="1400" b="1" dirty="0" err="1">
                <a:solidFill>
                  <a:schemeClr val="accent2"/>
                </a:solidFill>
                <a:latin typeface="Courier New" pitchFamily="49" charset="0"/>
                <a:cs typeface="Courier New" pitchFamily="49" charset="0"/>
              </a:rPr>
              <a:t>numberToSum</a:t>
            </a:r>
            <a:r>
              <a:rPr lang="en-US" sz="1400" b="1" dirty="0">
                <a:solidFill>
                  <a:schemeClr val="accent2"/>
                </a:solidFill>
                <a:latin typeface="Courier New" pitchFamily="49" charset="0"/>
                <a:cs typeface="Courier New" pitchFamily="49" charset="0"/>
              </a:rPr>
              <a:t>)</a:t>
            </a:r>
          </a:p>
          <a:p>
            <a:pPr marL="0" indent="0">
              <a:buNone/>
            </a:pPr>
            <a:r>
              <a:rPr lang="en-US" sz="1400" b="1" dirty="0">
                <a:solidFill>
                  <a:schemeClr val="accent2"/>
                </a:solidFill>
                <a:latin typeface="Courier New" pitchFamily="49" charset="0"/>
                <a:cs typeface="Courier New" pitchFamily="49" charset="0"/>
              </a:rPr>
              <a:t>{</a:t>
            </a:r>
          </a:p>
          <a:p>
            <a:pPr marL="0" indent="0">
              <a:buNone/>
            </a:pPr>
            <a:r>
              <a:rPr lang="en-US" sz="1400" b="1" dirty="0">
                <a:solidFill>
                  <a:schemeClr val="accent2"/>
                </a:solidFill>
                <a:latin typeface="Courier New" pitchFamily="49" charset="0"/>
                <a:cs typeface="Courier New" pitchFamily="49" charset="0"/>
              </a:rPr>
              <a:t>    if (</a:t>
            </a:r>
            <a:r>
              <a:rPr lang="en-US" sz="1400" b="1" dirty="0" err="1">
                <a:solidFill>
                  <a:schemeClr val="accent2"/>
                </a:solidFill>
                <a:latin typeface="Courier New" pitchFamily="49" charset="0"/>
                <a:cs typeface="Courier New" pitchFamily="49" charset="0"/>
              </a:rPr>
              <a:t>numberToSum</a:t>
            </a:r>
            <a:r>
              <a:rPr lang="en-US" sz="1400" b="1" dirty="0">
                <a:solidFill>
                  <a:schemeClr val="accent2"/>
                </a:solidFill>
                <a:latin typeface="Courier New" pitchFamily="49" charset="0"/>
                <a:cs typeface="Courier New" pitchFamily="49" charset="0"/>
              </a:rPr>
              <a:t> &lt;= 0)</a:t>
            </a:r>
          </a:p>
          <a:p>
            <a:pPr marL="0" indent="0">
              <a:buNone/>
            </a:pPr>
            <a:r>
              <a:rPr lang="en-US" sz="1400" b="1" dirty="0">
                <a:solidFill>
                  <a:schemeClr val="accent2"/>
                </a:solidFill>
                <a:latin typeface="Courier New" pitchFamily="49" charset="0"/>
                <a:cs typeface="Courier New" pitchFamily="49" charset="0"/>
              </a:rPr>
              <a:t>        return 0;</a:t>
            </a:r>
          </a:p>
          <a:p>
            <a:pPr marL="0" indent="0">
              <a:buNone/>
            </a:pPr>
            <a:r>
              <a:rPr lang="en-US" sz="1400" b="1" dirty="0">
                <a:solidFill>
                  <a:schemeClr val="accent2"/>
                </a:solidFill>
                <a:latin typeface="Courier New" pitchFamily="49" charset="0"/>
                <a:cs typeface="Courier New" pitchFamily="49" charset="0"/>
              </a:rPr>
              <a:t>    else </a:t>
            </a:r>
          </a:p>
          <a:p>
            <a:pPr marL="0" indent="0">
              <a:buNone/>
            </a:pPr>
            <a:r>
              <a:rPr lang="en-US" sz="1400" b="1" dirty="0">
                <a:solidFill>
                  <a:schemeClr val="accent2"/>
                </a:solidFill>
                <a:latin typeface="Courier New" pitchFamily="49" charset="0"/>
                <a:cs typeface="Courier New" pitchFamily="49" charset="0"/>
              </a:rPr>
              <a:t>        return </a:t>
            </a:r>
            <a:r>
              <a:rPr lang="en-US" sz="1400" b="1" dirty="0" err="1">
                <a:solidFill>
                  <a:schemeClr val="accent2"/>
                </a:solidFill>
                <a:latin typeface="Courier New" pitchFamily="49" charset="0"/>
                <a:cs typeface="Courier New" pitchFamily="49" charset="0"/>
              </a:rPr>
              <a:t>numberToSum</a:t>
            </a:r>
            <a:r>
              <a:rPr lang="en-US" sz="1400" b="1" dirty="0">
                <a:solidFill>
                  <a:schemeClr val="accent2"/>
                </a:solidFill>
                <a:latin typeface="Courier New" pitchFamily="49" charset="0"/>
                <a:cs typeface="Courier New" pitchFamily="49" charset="0"/>
              </a:rPr>
              <a:t> + </a:t>
            </a:r>
            <a:r>
              <a:rPr lang="en-US" sz="1400" b="1" dirty="0" err="1">
                <a:solidFill>
                  <a:schemeClr val="accent2"/>
                </a:solidFill>
                <a:latin typeface="Courier New" pitchFamily="49" charset="0"/>
                <a:cs typeface="Courier New" pitchFamily="49" charset="0"/>
              </a:rPr>
              <a:t>recursiveSummation</a:t>
            </a:r>
            <a:r>
              <a:rPr lang="en-US" sz="1400" b="1" dirty="0">
                <a:solidFill>
                  <a:schemeClr val="accent2"/>
                </a:solidFill>
                <a:latin typeface="Courier New" pitchFamily="49" charset="0"/>
                <a:cs typeface="Courier New" pitchFamily="49" charset="0"/>
              </a:rPr>
              <a:t>(</a:t>
            </a:r>
            <a:r>
              <a:rPr lang="en-US" sz="1400" b="1" dirty="0" err="1">
                <a:solidFill>
                  <a:schemeClr val="accent2"/>
                </a:solidFill>
                <a:latin typeface="Courier New" pitchFamily="49" charset="0"/>
                <a:cs typeface="Courier New" pitchFamily="49" charset="0"/>
              </a:rPr>
              <a:t>numberToSum</a:t>
            </a:r>
            <a:r>
              <a:rPr lang="en-US" sz="1400" b="1" dirty="0">
                <a:solidFill>
                  <a:schemeClr val="accent2"/>
                </a:solidFill>
                <a:latin typeface="Courier New" pitchFamily="49" charset="0"/>
                <a:cs typeface="Courier New" pitchFamily="49" charset="0"/>
              </a:rPr>
              <a:t> - 1);</a:t>
            </a:r>
          </a:p>
          <a:p>
            <a:pPr marL="0" indent="0">
              <a:buNone/>
            </a:pPr>
            <a:r>
              <a:rPr lang="en-US" sz="1400" b="1" dirty="0">
                <a:solidFill>
                  <a:schemeClr val="accent2"/>
                </a:solidFill>
                <a:latin typeface="Courier New" pitchFamily="49" charset="0"/>
                <a:cs typeface="Courier New" pitchFamily="49" charset="0"/>
              </a:rPr>
              <a:t>}</a:t>
            </a:r>
            <a:endParaRPr lang="en-US" sz="1400" b="1" dirty="0">
              <a:solidFill>
                <a:srgbClr val="00B050"/>
              </a:solidFill>
              <a:latin typeface="Courier New" pitchFamily="49" charset="0"/>
              <a:cs typeface="Courier New" pitchFamily="49" charset="0"/>
            </a:endParaRPr>
          </a:p>
        </p:txBody>
      </p:sp>
      <p:sp>
        <p:nvSpPr>
          <p:cNvPr id="6" name="Content Placeholder 2"/>
          <p:cNvSpPr txBox="1">
            <a:spLocks/>
          </p:cNvSpPr>
          <p:nvPr/>
        </p:nvSpPr>
        <p:spPr bwMode="auto">
          <a:xfrm>
            <a:off x="4683940" y="757317"/>
            <a:ext cx="4434054" cy="5747330"/>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400" b="1" kern="0" dirty="0" smtClean="0">
                <a:latin typeface="Courier New" pitchFamily="49" charset="0"/>
                <a:cs typeface="Courier New" pitchFamily="49" charset="0"/>
              </a:rPr>
              <a:t>           </a:t>
            </a:r>
            <a:r>
              <a:rPr lang="en-US" sz="1400" b="1" u="sng" kern="0" dirty="0" smtClean="0">
                <a:latin typeface="Courier New" pitchFamily="49" charset="0"/>
                <a:cs typeface="Courier New" pitchFamily="49" charset="0"/>
              </a:rPr>
              <a:t>Generated Assembly Code</a:t>
            </a:r>
            <a:r>
              <a:rPr lang="en-US" sz="1400" b="1" kern="0" dirty="0" smtClean="0">
                <a:latin typeface="Courier New" pitchFamily="49" charset="0"/>
                <a:cs typeface="Courier New" pitchFamily="49" charset="0"/>
              </a:rPr>
              <a:t>:</a:t>
            </a:r>
          </a:p>
          <a:p>
            <a:pPr marL="0" indent="0">
              <a:buFontTx/>
              <a:buNone/>
            </a:pPr>
            <a:r>
              <a:rPr lang="en-US" sz="1000" b="1" kern="0" dirty="0">
                <a:solidFill>
                  <a:schemeClr val="accent2"/>
                </a:solidFill>
                <a:latin typeface="Courier New" pitchFamily="49" charset="0"/>
                <a:cs typeface="Courier New" pitchFamily="49" charset="0"/>
              </a:rPr>
              <a:t>main:</a:t>
            </a:r>
          </a:p>
          <a:p>
            <a:pPr marL="0" indent="0">
              <a:buFontTx/>
              <a:buNone/>
            </a:pPr>
            <a:r>
              <a:rPr lang="en-US" sz="1000" b="1" kern="0" dirty="0">
                <a:solidFill>
                  <a:schemeClr val="accent2"/>
                </a:solidFill>
                <a:latin typeface="Courier New" pitchFamily="49" charset="0"/>
                <a:cs typeface="Courier New" pitchFamily="49" charset="0"/>
              </a:rPr>
              <a:t>    </a:t>
            </a:r>
            <a:r>
              <a:rPr lang="en-US" sz="1000" b="1" kern="0" dirty="0" err="1">
                <a:solidFill>
                  <a:schemeClr val="accent2"/>
                </a:solidFill>
                <a:latin typeface="Courier New" pitchFamily="49" charset="0"/>
                <a:cs typeface="Courier New" pitchFamily="49" charset="0"/>
              </a:rPr>
              <a:t>mov</a:t>
            </a:r>
            <a:r>
              <a:rPr lang="en-US" sz="1000" b="1" kern="0" dirty="0">
                <a:solidFill>
                  <a:schemeClr val="accent2"/>
                </a:solidFill>
                <a:latin typeface="Courier New" pitchFamily="49" charset="0"/>
                <a:cs typeface="Courier New" pitchFamily="49" charset="0"/>
              </a:rPr>
              <a:t>    r1, r4</a:t>
            </a:r>
          </a:p>
          <a:p>
            <a:pPr marL="0" indent="0">
              <a:buFontTx/>
              <a:buNone/>
            </a:pPr>
            <a:r>
              <a:rPr lang="en-US" sz="1000" b="1" kern="0" dirty="0">
                <a:solidFill>
                  <a:schemeClr val="accent2"/>
                </a:solidFill>
                <a:latin typeface="Courier New" pitchFamily="49" charset="0"/>
                <a:cs typeface="Courier New" pitchFamily="49" charset="0"/>
              </a:rPr>
              <a:t>    add    #2, r4</a:t>
            </a:r>
          </a:p>
          <a:p>
            <a:pPr marL="0" indent="0">
              <a:buFontTx/>
              <a:buNone/>
            </a:pPr>
            <a:r>
              <a:rPr lang="en-US" sz="1000" b="1" kern="0" dirty="0">
                <a:solidFill>
                  <a:schemeClr val="accent2"/>
                </a:solidFill>
                <a:latin typeface="Courier New" pitchFamily="49" charset="0"/>
                <a:cs typeface="Courier New" pitchFamily="49" charset="0"/>
              </a:rPr>
              <a:t>    sub    #2, r1</a:t>
            </a:r>
          </a:p>
          <a:p>
            <a:pPr marL="0" indent="0">
              <a:buFontTx/>
              <a:buNone/>
            </a:pPr>
            <a:r>
              <a:rPr lang="en-US" sz="1000" b="1" kern="0" dirty="0">
                <a:solidFill>
                  <a:schemeClr val="accent2"/>
                </a:solidFill>
                <a:latin typeface="Courier New" pitchFamily="49" charset="0"/>
                <a:cs typeface="Courier New" pitchFamily="49" charset="0"/>
              </a:rPr>
              <a:t>    </a:t>
            </a:r>
            <a:r>
              <a:rPr lang="en-US" sz="1000" b="1" kern="0" dirty="0" err="1">
                <a:solidFill>
                  <a:schemeClr val="accent2"/>
                </a:solidFill>
                <a:latin typeface="Courier New" pitchFamily="49" charset="0"/>
                <a:cs typeface="Courier New" pitchFamily="49" charset="0"/>
              </a:rPr>
              <a:t>mov</a:t>
            </a:r>
            <a:r>
              <a:rPr lang="en-US" sz="1000" b="1" kern="0" dirty="0">
                <a:solidFill>
                  <a:schemeClr val="accent2"/>
                </a:solidFill>
                <a:latin typeface="Courier New" pitchFamily="49" charset="0"/>
                <a:cs typeface="Courier New" pitchFamily="49" charset="0"/>
              </a:rPr>
              <a:t>    #10, -4(r4)</a:t>
            </a:r>
          </a:p>
          <a:p>
            <a:pPr marL="0" indent="0">
              <a:buFontTx/>
              <a:buNone/>
            </a:pPr>
            <a:r>
              <a:rPr lang="en-US" sz="1000" b="1" kern="0" dirty="0">
                <a:solidFill>
                  <a:schemeClr val="accent2"/>
                </a:solidFill>
                <a:latin typeface="Courier New" pitchFamily="49" charset="0"/>
                <a:cs typeface="Courier New" pitchFamily="49" charset="0"/>
              </a:rPr>
              <a:t>    </a:t>
            </a:r>
            <a:r>
              <a:rPr lang="en-US" sz="1000" b="1" kern="0" dirty="0" err="1">
                <a:solidFill>
                  <a:schemeClr val="accent2"/>
                </a:solidFill>
                <a:latin typeface="Courier New" pitchFamily="49" charset="0"/>
                <a:cs typeface="Courier New" pitchFamily="49" charset="0"/>
              </a:rPr>
              <a:t>mov</a:t>
            </a:r>
            <a:r>
              <a:rPr lang="en-US" sz="1000" b="1" kern="0" dirty="0">
                <a:solidFill>
                  <a:schemeClr val="accent2"/>
                </a:solidFill>
                <a:latin typeface="Courier New" pitchFamily="49" charset="0"/>
                <a:cs typeface="Courier New" pitchFamily="49" charset="0"/>
              </a:rPr>
              <a:t>    -4(r4), r15</a:t>
            </a:r>
          </a:p>
          <a:p>
            <a:pPr marL="0" indent="0">
              <a:buFontTx/>
              <a:buNone/>
            </a:pPr>
            <a:r>
              <a:rPr lang="en-US" sz="1000" b="1" kern="0" dirty="0">
                <a:solidFill>
                  <a:schemeClr val="accent2"/>
                </a:solidFill>
                <a:latin typeface="Courier New" pitchFamily="49" charset="0"/>
                <a:cs typeface="Courier New" pitchFamily="49" charset="0"/>
              </a:rPr>
              <a:t>    call    #</a:t>
            </a:r>
            <a:r>
              <a:rPr lang="en-US" sz="1000" b="1" kern="0" dirty="0" err="1">
                <a:solidFill>
                  <a:schemeClr val="accent2"/>
                </a:solidFill>
                <a:latin typeface="Courier New" pitchFamily="49" charset="0"/>
                <a:cs typeface="Courier New" pitchFamily="49" charset="0"/>
              </a:rPr>
              <a:t>recursiveSummation</a:t>
            </a:r>
            <a:endParaRPr lang="en-US" sz="1000" b="1" kern="0" dirty="0">
              <a:solidFill>
                <a:schemeClr val="accent2"/>
              </a:solidFill>
              <a:latin typeface="Courier New" pitchFamily="49" charset="0"/>
              <a:cs typeface="Courier New" pitchFamily="49" charset="0"/>
            </a:endParaRPr>
          </a:p>
          <a:p>
            <a:pPr marL="0" indent="0">
              <a:buFontTx/>
              <a:buNone/>
            </a:pPr>
            <a:r>
              <a:rPr lang="en-US" sz="1000" b="1" kern="0" dirty="0">
                <a:solidFill>
                  <a:schemeClr val="accent2"/>
                </a:solidFill>
                <a:latin typeface="Courier New" pitchFamily="49" charset="0"/>
                <a:cs typeface="Courier New" pitchFamily="49" charset="0"/>
              </a:rPr>
              <a:t>    </a:t>
            </a:r>
            <a:r>
              <a:rPr lang="en-US" sz="1000" b="1" kern="0" dirty="0" err="1">
                <a:solidFill>
                  <a:schemeClr val="accent2"/>
                </a:solidFill>
                <a:latin typeface="Courier New" pitchFamily="49" charset="0"/>
                <a:cs typeface="Courier New" pitchFamily="49" charset="0"/>
              </a:rPr>
              <a:t>mov</a:t>
            </a:r>
            <a:r>
              <a:rPr lang="en-US" sz="1000" b="1" kern="0" dirty="0">
                <a:solidFill>
                  <a:schemeClr val="accent2"/>
                </a:solidFill>
                <a:latin typeface="Courier New" pitchFamily="49" charset="0"/>
                <a:cs typeface="Courier New" pitchFamily="49" charset="0"/>
              </a:rPr>
              <a:t>    r15, -4(r4)</a:t>
            </a:r>
          </a:p>
          <a:p>
            <a:pPr marL="0" indent="0">
              <a:buFontTx/>
              <a:buNone/>
            </a:pPr>
            <a:r>
              <a:rPr lang="en-US" sz="1000" b="1" kern="0" dirty="0">
                <a:solidFill>
                  <a:schemeClr val="accent2"/>
                </a:solidFill>
                <a:latin typeface="Courier New" pitchFamily="49" charset="0"/>
                <a:cs typeface="Courier New" pitchFamily="49" charset="0"/>
              </a:rPr>
              <a:t>    add    #2, r1</a:t>
            </a:r>
          </a:p>
          <a:p>
            <a:pPr marL="0" indent="0">
              <a:buFontTx/>
              <a:buNone/>
            </a:pPr>
            <a:endParaRPr lang="en-US" sz="1000" b="1" kern="0" dirty="0">
              <a:solidFill>
                <a:schemeClr val="accent2"/>
              </a:solidFill>
              <a:latin typeface="Courier New" pitchFamily="49" charset="0"/>
              <a:cs typeface="Courier New" pitchFamily="49" charset="0"/>
            </a:endParaRPr>
          </a:p>
          <a:p>
            <a:pPr marL="0" indent="0">
              <a:buFontTx/>
              <a:buNone/>
            </a:pPr>
            <a:r>
              <a:rPr lang="en-US" sz="1000" b="1" kern="0" dirty="0" err="1">
                <a:solidFill>
                  <a:schemeClr val="accent2"/>
                </a:solidFill>
                <a:latin typeface="Courier New" pitchFamily="49" charset="0"/>
                <a:cs typeface="Courier New" pitchFamily="49" charset="0"/>
              </a:rPr>
              <a:t>recursiveSummation</a:t>
            </a:r>
            <a:r>
              <a:rPr lang="en-US" sz="1000" b="1" kern="0" dirty="0">
                <a:solidFill>
                  <a:schemeClr val="accent2"/>
                </a:solidFill>
                <a:latin typeface="Courier New" pitchFamily="49" charset="0"/>
                <a:cs typeface="Courier New" pitchFamily="49" charset="0"/>
              </a:rPr>
              <a:t>:</a:t>
            </a:r>
          </a:p>
          <a:p>
            <a:pPr marL="0" indent="0">
              <a:buFontTx/>
              <a:buNone/>
            </a:pPr>
            <a:r>
              <a:rPr lang="en-US" sz="1000" b="1" kern="0" dirty="0">
                <a:solidFill>
                  <a:schemeClr val="accent2"/>
                </a:solidFill>
                <a:latin typeface="Courier New" pitchFamily="49" charset="0"/>
                <a:cs typeface="Courier New" pitchFamily="49" charset="0"/>
              </a:rPr>
              <a:t>    push    r4</a:t>
            </a:r>
          </a:p>
          <a:p>
            <a:pPr marL="0" indent="0">
              <a:buFontTx/>
              <a:buNone/>
            </a:pPr>
            <a:r>
              <a:rPr lang="en-US" sz="1000" b="1" kern="0" dirty="0">
                <a:solidFill>
                  <a:schemeClr val="accent2"/>
                </a:solidFill>
                <a:latin typeface="Courier New" pitchFamily="49" charset="0"/>
                <a:cs typeface="Courier New" pitchFamily="49" charset="0"/>
              </a:rPr>
              <a:t>    </a:t>
            </a:r>
            <a:r>
              <a:rPr lang="en-US" sz="1000" b="1" kern="0" dirty="0" err="1">
                <a:solidFill>
                  <a:schemeClr val="accent2"/>
                </a:solidFill>
                <a:latin typeface="Courier New" pitchFamily="49" charset="0"/>
                <a:cs typeface="Courier New" pitchFamily="49" charset="0"/>
              </a:rPr>
              <a:t>mov</a:t>
            </a:r>
            <a:r>
              <a:rPr lang="en-US" sz="1000" b="1" kern="0" dirty="0">
                <a:solidFill>
                  <a:schemeClr val="accent2"/>
                </a:solidFill>
                <a:latin typeface="Courier New" pitchFamily="49" charset="0"/>
                <a:cs typeface="Courier New" pitchFamily="49" charset="0"/>
              </a:rPr>
              <a:t>    r1, r4</a:t>
            </a:r>
          </a:p>
          <a:p>
            <a:pPr marL="0" indent="0">
              <a:buFontTx/>
              <a:buNone/>
            </a:pPr>
            <a:r>
              <a:rPr lang="en-US" sz="1000" b="1" kern="0" dirty="0">
                <a:solidFill>
                  <a:schemeClr val="accent2"/>
                </a:solidFill>
                <a:latin typeface="Courier New" pitchFamily="49" charset="0"/>
                <a:cs typeface="Courier New" pitchFamily="49" charset="0"/>
              </a:rPr>
              <a:t>    add    #2, r4</a:t>
            </a:r>
          </a:p>
          <a:p>
            <a:pPr marL="0" indent="0">
              <a:buFontTx/>
              <a:buNone/>
            </a:pPr>
            <a:r>
              <a:rPr lang="en-US" sz="1000" b="1" kern="0" dirty="0">
                <a:solidFill>
                  <a:schemeClr val="accent2"/>
                </a:solidFill>
                <a:latin typeface="Courier New" pitchFamily="49" charset="0"/>
                <a:cs typeface="Courier New" pitchFamily="49" charset="0"/>
              </a:rPr>
              <a:t>    sub    #2, r1</a:t>
            </a:r>
          </a:p>
          <a:p>
            <a:pPr marL="0" indent="0">
              <a:buFontTx/>
              <a:buNone/>
            </a:pPr>
            <a:r>
              <a:rPr lang="en-US" sz="1000" b="1" kern="0" dirty="0">
                <a:solidFill>
                  <a:schemeClr val="accent2"/>
                </a:solidFill>
                <a:latin typeface="Courier New" pitchFamily="49" charset="0"/>
                <a:cs typeface="Courier New" pitchFamily="49" charset="0"/>
              </a:rPr>
              <a:t>    </a:t>
            </a:r>
            <a:r>
              <a:rPr lang="en-US" sz="1000" b="1" kern="0" dirty="0" err="1">
                <a:solidFill>
                  <a:schemeClr val="accent2"/>
                </a:solidFill>
                <a:latin typeface="Courier New" pitchFamily="49" charset="0"/>
                <a:cs typeface="Courier New" pitchFamily="49" charset="0"/>
              </a:rPr>
              <a:t>mov</a:t>
            </a:r>
            <a:r>
              <a:rPr lang="en-US" sz="1000" b="1" kern="0" dirty="0">
                <a:solidFill>
                  <a:schemeClr val="accent2"/>
                </a:solidFill>
                <a:latin typeface="Courier New" pitchFamily="49" charset="0"/>
                <a:cs typeface="Courier New" pitchFamily="49" charset="0"/>
              </a:rPr>
              <a:t>    r15, -4(r4)</a:t>
            </a:r>
          </a:p>
          <a:p>
            <a:pPr marL="0" indent="0">
              <a:buFontTx/>
              <a:buNone/>
            </a:pPr>
            <a:r>
              <a:rPr lang="en-US" sz="1000" b="1" kern="0" dirty="0">
                <a:solidFill>
                  <a:schemeClr val="accent2"/>
                </a:solidFill>
                <a:latin typeface="Courier New" pitchFamily="49" charset="0"/>
                <a:cs typeface="Courier New" pitchFamily="49" charset="0"/>
              </a:rPr>
              <a:t>    </a:t>
            </a:r>
            <a:r>
              <a:rPr lang="en-US" sz="1000" b="1" kern="0" dirty="0" err="1">
                <a:solidFill>
                  <a:schemeClr val="accent2"/>
                </a:solidFill>
                <a:latin typeface="Courier New" pitchFamily="49" charset="0"/>
                <a:cs typeface="Courier New" pitchFamily="49" charset="0"/>
              </a:rPr>
              <a:t>cmp</a:t>
            </a:r>
            <a:r>
              <a:rPr lang="en-US" sz="1000" b="1" kern="0" dirty="0">
                <a:solidFill>
                  <a:schemeClr val="accent2"/>
                </a:solidFill>
                <a:latin typeface="Courier New" pitchFamily="49" charset="0"/>
                <a:cs typeface="Courier New" pitchFamily="49" charset="0"/>
              </a:rPr>
              <a:t>    #1, -4(r4)</a:t>
            </a:r>
          </a:p>
          <a:p>
            <a:pPr marL="0" indent="0">
              <a:buFontTx/>
              <a:buNone/>
            </a:pPr>
            <a:r>
              <a:rPr lang="en-US" sz="1000" b="1" kern="0" dirty="0">
                <a:solidFill>
                  <a:schemeClr val="accent2"/>
                </a:solidFill>
                <a:latin typeface="Courier New" pitchFamily="49" charset="0"/>
                <a:cs typeface="Courier New" pitchFamily="49" charset="0"/>
              </a:rPr>
              <a:t>    </a:t>
            </a:r>
            <a:r>
              <a:rPr lang="en-US" sz="1000" b="1" kern="0" dirty="0" err="1">
                <a:solidFill>
                  <a:schemeClr val="accent2"/>
                </a:solidFill>
                <a:latin typeface="Courier New" pitchFamily="49" charset="0"/>
                <a:cs typeface="Courier New" pitchFamily="49" charset="0"/>
              </a:rPr>
              <a:t>jge</a:t>
            </a:r>
            <a:r>
              <a:rPr lang="en-US" sz="1000" b="1" kern="0" dirty="0">
                <a:solidFill>
                  <a:schemeClr val="accent2"/>
                </a:solidFill>
                <a:latin typeface="Courier New" pitchFamily="49" charset="0"/>
                <a:cs typeface="Courier New" pitchFamily="49" charset="0"/>
              </a:rPr>
              <a:t>    .L3</a:t>
            </a:r>
          </a:p>
          <a:p>
            <a:pPr marL="0" indent="0">
              <a:buFontTx/>
              <a:buNone/>
            </a:pPr>
            <a:r>
              <a:rPr lang="en-US" sz="1000" b="1" kern="0" dirty="0">
                <a:solidFill>
                  <a:schemeClr val="accent2"/>
                </a:solidFill>
                <a:latin typeface="Courier New" pitchFamily="49" charset="0"/>
                <a:cs typeface="Courier New" pitchFamily="49" charset="0"/>
              </a:rPr>
              <a:t>    </a:t>
            </a:r>
            <a:r>
              <a:rPr lang="en-US" sz="1000" b="1" kern="0" dirty="0" err="1">
                <a:solidFill>
                  <a:schemeClr val="accent2"/>
                </a:solidFill>
                <a:latin typeface="Courier New" pitchFamily="49" charset="0"/>
                <a:cs typeface="Courier New" pitchFamily="49" charset="0"/>
              </a:rPr>
              <a:t>mov</a:t>
            </a:r>
            <a:r>
              <a:rPr lang="en-US" sz="1000" b="1" kern="0" dirty="0">
                <a:solidFill>
                  <a:schemeClr val="accent2"/>
                </a:solidFill>
                <a:latin typeface="Courier New" pitchFamily="49" charset="0"/>
                <a:cs typeface="Courier New" pitchFamily="49" charset="0"/>
              </a:rPr>
              <a:t>    #0, r15</a:t>
            </a:r>
          </a:p>
          <a:p>
            <a:pPr marL="0" indent="0">
              <a:buFontTx/>
              <a:buNone/>
            </a:pPr>
            <a:r>
              <a:rPr lang="en-US" sz="1000" b="1" kern="0" dirty="0">
                <a:solidFill>
                  <a:schemeClr val="accent2"/>
                </a:solidFill>
                <a:latin typeface="Courier New" pitchFamily="49" charset="0"/>
                <a:cs typeface="Courier New" pitchFamily="49" charset="0"/>
              </a:rPr>
              <a:t>    </a:t>
            </a:r>
            <a:r>
              <a:rPr lang="en-US" sz="1000" b="1" kern="0" dirty="0" err="1">
                <a:solidFill>
                  <a:schemeClr val="accent2"/>
                </a:solidFill>
                <a:latin typeface="Courier New" pitchFamily="49" charset="0"/>
                <a:cs typeface="Courier New" pitchFamily="49" charset="0"/>
              </a:rPr>
              <a:t>jmp</a:t>
            </a:r>
            <a:r>
              <a:rPr lang="en-US" sz="1000" b="1" kern="0" dirty="0">
                <a:solidFill>
                  <a:schemeClr val="accent2"/>
                </a:solidFill>
                <a:latin typeface="Courier New" pitchFamily="49" charset="0"/>
                <a:cs typeface="Courier New" pitchFamily="49" charset="0"/>
              </a:rPr>
              <a:t>    .L4</a:t>
            </a:r>
          </a:p>
          <a:p>
            <a:pPr marL="0" indent="0">
              <a:buFontTx/>
              <a:buNone/>
            </a:pPr>
            <a:r>
              <a:rPr lang="en-US" sz="1000" b="1" kern="0" dirty="0">
                <a:solidFill>
                  <a:schemeClr val="accent2"/>
                </a:solidFill>
                <a:latin typeface="Courier New" pitchFamily="49" charset="0"/>
                <a:cs typeface="Courier New" pitchFamily="49" charset="0"/>
              </a:rPr>
              <a:t>.L3:</a:t>
            </a:r>
          </a:p>
          <a:p>
            <a:pPr marL="0" indent="0">
              <a:buFontTx/>
              <a:buNone/>
            </a:pPr>
            <a:r>
              <a:rPr lang="en-US" sz="1000" b="1" kern="0" dirty="0">
                <a:solidFill>
                  <a:schemeClr val="accent2"/>
                </a:solidFill>
                <a:latin typeface="Courier New" pitchFamily="49" charset="0"/>
                <a:cs typeface="Courier New" pitchFamily="49" charset="0"/>
              </a:rPr>
              <a:t>    </a:t>
            </a:r>
            <a:r>
              <a:rPr lang="en-US" sz="1000" b="1" kern="0" dirty="0" err="1">
                <a:solidFill>
                  <a:schemeClr val="accent2"/>
                </a:solidFill>
                <a:latin typeface="Courier New" pitchFamily="49" charset="0"/>
                <a:cs typeface="Courier New" pitchFamily="49" charset="0"/>
              </a:rPr>
              <a:t>mov</a:t>
            </a:r>
            <a:r>
              <a:rPr lang="en-US" sz="1000" b="1" kern="0" dirty="0">
                <a:solidFill>
                  <a:schemeClr val="accent2"/>
                </a:solidFill>
                <a:latin typeface="Courier New" pitchFamily="49" charset="0"/>
                <a:cs typeface="Courier New" pitchFamily="49" charset="0"/>
              </a:rPr>
              <a:t>    -4(r4), r15</a:t>
            </a:r>
          </a:p>
          <a:p>
            <a:pPr marL="0" indent="0">
              <a:buFontTx/>
              <a:buNone/>
            </a:pPr>
            <a:r>
              <a:rPr lang="en-US" sz="1000" b="1" kern="0" dirty="0">
                <a:solidFill>
                  <a:schemeClr val="accent2"/>
                </a:solidFill>
                <a:latin typeface="Courier New" pitchFamily="49" charset="0"/>
                <a:cs typeface="Courier New" pitchFamily="49" charset="0"/>
              </a:rPr>
              <a:t>    </a:t>
            </a:r>
            <a:r>
              <a:rPr lang="en-US" sz="1000" b="1" kern="0" dirty="0" smtClean="0">
                <a:solidFill>
                  <a:schemeClr val="accent2"/>
                </a:solidFill>
                <a:latin typeface="Courier New" pitchFamily="49" charset="0"/>
                <a:cs typeface="Courier New" pitchFamily="49" charset="0"/>
              </a:rPr>
              <a:t>sub    #1, </a:t>
            </a:r>
            <a:r>
              <a:rPr lang="en-US" sz="1000" b="1" kern="0" dirty="0">
                <a:solidFill>
                  <a:schemeClr val="accent2"/>
                </a:solidFill>
                <a:latin typeface="Courier New" pitchFamily="49" charset="0"/>
                <a:cs typeface="Courier New" pitchFamily="49" charset="0"/>
              </a:rPr>
              <a:t>r15 </a:t>
            </a:r>
            <a:endParaRPr lang="en-US" sz="1000" b="1" kern="0" dirty="0" smtClean="0">
              <a:solidFill>
                <a:schemeClr val="accent2"/>
              </a:solidFill>
              <a:latin typeface="Courier New" pitchFamily="49" charset="0"/>
              <a:cs typeface="Courier New" pitchFamily="49" charset="0"/>
            </a:endParaRPr>
          </a:p>
          <a:p>
            <a:pPr marL="0" indent="0">
              <a:buFontTx/>
              <a:buNone/>
            </a:pPr>
            <a:r>
              <a:rPr lang="en-US" sz="1000" b="1" kern="0" dirty="0">
                <a:solidFill>
                  <a:schemeClr val="accent2"/>
                </a:solidFill>
                <a:latin typeface="Courier New" pitchFamily="49" charset="0"/>
                <a:cs typeface="Courier New" pitchFamily="49" charset="0"/>
              </a:rPr>
              <a:t> </a:t>
            </a:r>
            <a:r>
              <a:rPr lang="en-US" sz="1000" b="1" kern="0" dirty="0" smtClean="0">
                <a:solidFill>
                  <a:schemeClr val="accent2"/>
                </a:solidFill>
                <a:latin typeface="Courier New" pitchFamily="49" charset="0"/>
                <a:cs typeface="Courier New" pitchFamily="49" charset="0"/>
              </a:rPr>
              <a:t>   call    </a:t>
            </a:r>
            <a:r>
              <a:rPr lang="en-US" sz="1000" b="1" kern="0" dirty="0">
                <a:solidFill>
                  <a:schemeClr val="accent2"/>
                </a:solidFill>
                <a:latin typeface="Courier New" pitchFamily="49" charset="0"/>
                <a:cs typeface="Courier New" pitchFamily="49" charset="0"/>
              </a:rPr>
              <a:t>#</a:t>
            </a:r>
            <a:r>
              <a:rPr lang="en-US" sz="1000" b="1" kern="0" dirty="0" err="1">
                <a:solidFill>
                  <a:schemeClr val="accent2"/>
                </a:solidFill>
                <a:latin typeface="Courier New" pitchFamily="49" charset="0"/>
                <a:cs typeface="Courier New" pitchFamily="49" charset="0"/>
              </a:rPr>
              <a:t>recursiveSummation</a:t>
            </a:r>
            <a:endParaRPr lang="en-US" sz="1000" b="1" kern="0" dirty="0">
              <a:solidFill>
                <a:schemeClr val="accent2"/>
              </a:solidFill>
              <a:latin typeface="Courier New" pitchFamily="49" charset="0"/>
              <a:cs typeface="Courier New" pitchFamily="49" charset="0"/>
            </a:endParaRPr>
          </a:p>
          <a:p>
            <a:pPr marL="0" indent="0">
              <a:buFontTx/>
              <a:buNone/>
            </a:pPr>
            <a:r>
              <a:rPr lang="en-US" sz="1000" b="1" kern="0" dirty="0">
                <a:solidFill>
                  <a:schemeClr val="accent2"/>
                </a:solidFill>
                <a:latin typeface="Courier New" pitchFamily="49" charset="0"/>
                <a:cs typeface="Courier New" pitchFamily="49" charset="0"/>
              </a:rPr>
              <a:t>    add    -4(r4), r15</a:t>
            </a:r>
          </a:p>
          <a:p>
            <a:pPr marL="0" indent="0">
              <a:buFontTx/>
              <a:buNone/>
            </a:pPr>
            <a:r>
              <a:rPr lang="en-US" sz="1000" b="1" kern="0" dirty="0">
                <a:solidFill>
                  <a:schemeClr val="accent2"/>
                </a:solidFill>
                <a:latin typeface="Courier New" pitchFamily="49" charset="0"/>
                <a:cs typeface="Courier New" pitchFamily="49" charset="0"/>
              </a:rPr>
              <a:t>.L4:</a:t>
            </a:r>
          </a:p>
          <a:p>
            <a:pPr marL="0" indent="0">
              <a:buFontTx/>
              <a:buNone/>
            </a:pPr>
            <a:r>
              <a:rPr lang="en-US" sz="1000" b="1" kern="0" dirty="0">
                <a:solidFill>
                  <a:schemeClr val="accent2"/>
                </a:solidFill>
                <a:latin typeface="Courier New" pitchFamily="49" charset="0"/>
                <a:cs typeface="Courier New" pitchFamily="49" charset="0"/>
              </a:rPr>
              <a:t>    add    #2, r1</a:t>
            </a:r>
          </a:p>
          <a:p>
            <a:pPr marL="0" indent="0">
              <a:buFontTx/>
              <a:buNone/>
            </a:pPr>
            <a:r>
              <a:rPr lang="en-US" sz="1000" b="1" kern="0" dirty="0">
                <a:solidFill>
                  <a:schemeClr val="accent2"/>
                </a:solidFill>
                <a:latin typeface="Courier New" pitchFamily="49" charset="0"/>
                <a:cs typeface="Courier New" pitchFamily="49" charset="0"/>
              </a:rPr>
              <a:t>    pop    r4</a:t>
            </a:r>
          </a:p>
          <a:p>
            <a:pPr marL="0" indent="0">
              <a:buFontTx/>
              <a:buNone/>
            </a:pPr>
            <a:r>
              <a:rPr lang="en-US" sz="1000" b="1" kern="0" dirty="0">
                <a:solidFill>
                  <a:schemeClr val="accent2"/>
                </a:solidFill>
                <a:latin typeface="Courier New" pitchFamily="49" charset="0"/>
                <a:cs typeface="Courier New" pitchFamily="49" charset="0"/>
              </a:rPr>
              <a:t>    ret</a:t>
            </a:r>
            <a:endParaRPr lang="en-US" sz="1000" b="1" kern="0" dirty="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14968954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Writing Clean Code</a:t>
            </a:r>
          </a:p>
        </p:txBody>
      </p:sp>
      <p:sp>
        <p:nvSpPr>
          <p:cNvPr id="3" name="Content Placeholder 2"/>
          <p:cNvSpPr>
            <a:spLocks noGrp="1"/>
          </p:cNvSpPr>
          <p:nvPr>
            <p:ph idx="1"/>
          </p:nvPr>
        </p:nvSpPr>
        <p:spPr>
          <a:xfrm>
            <a:off x="348339" y="847679"/>
            <a:ext cx="8083562" cy="5747330"/>
          </a:xfrm>
        </p:spPr>
        <p:txBody>
          <a:bodyPr/>
          <a:lstStyle/>
          <a:p>
            <a:pPr marL="0" indent="0">
              <a:buNone/>
            </a:pPr>
            <a:r>
              <a:rPr lang="en-US" sz="1400" b="1" dirty="0"/>
              <a:t>Meaningful Names</a:t>
            </a:r>
          </a:p>
          <a:p>
            <a:r>
              <a:rPr lang="en-US" sz="1400" dirty="0"/>
              <a:t>Use intention-revealing names ("self-documenting")</a:t>
            </a:r>
          </a:p>
          <a:p>
            <a:pPr lvl="1"/>
            <a:r>
              <a:rPr lang="en-US" sz="1400" b="1" dirty="0">
                <a:solidFill>
                  <a:schemeClr val="accent2"/>
                </a:solidFill>
                <a:latin typeface="Courier New" pitchFamily="49" charset="0"/>
                <a:cs typeface="Courier New" pitchFamily="49" charset="0"/>
              </a:rPr>
              <a:t>int d, temp; </a:t>
            </a:r>
            <a:r>
              <a:rPr lang="en-US" sz="1400" b="1" dirty="0">
                <a:solidFill>
                  <a:srgbClr val="00B050"/>
                </a:solidFill>
                <a:latin typeface="Courier New" pitchFamily="49" charset="0"/>
                <a:cs typeface="Courier New" pitchFamily="49" charset="0"/>
              </a:rPr>
              <a:t>// elapsed time in days, a temporary variable</a:t>
            </a:r>
          </a:p>
          <a:p>
            <a:pPr lvl="1"/>
            <a:r>
              <a:rPr lang="en-US" sz="1400" b="1" dirty="0">
                <a:solidFill>
                  <a:schemeClr val="accent2"/>
                </a:solidFill>
                <a:latin typeface="Courier New" pitchFamily="49" charset="0"/>
                <a:cs typeface="Courier New" pitchFamily="49" charset="0"/>
              </a:rPr>
              <a:t>int </a:t>
            </a:r>
            <a:r>
              <a:rPr lang="en-US" sz="1400" b="1" dirty="0" err="1">
                <a:solidFill>
                  <a:schemeClr val="accent2"/>
                </a:solidFill>
                <a:latin typeface="Courier New" pitchFamily="49" charset="0"/>
                <a:cs typeface="Courier New" pitchFamily="49" charset="0"/>
              </a:rPr>
              <a:t>elapsedTimeInDays</a:t>
            </a:r>
            <a:r>
              <a:rPr lang="en-US" sz="1400" b="1" dirty="0">
                <a:solidFill>
                  <a:schemeClr val="accent2"/>
                </a:solidFill>
                <a:latin typeface="Courier New" pitchFamily="49" charset="0"/>
                <a:cs typeface="Courier New" pitchFamily="49" charset="0"/>
              </a:rPr>
              <a:t>, </a:t>
            </a:r>
            <a:r>
              <a:rPr lang="en-US" sz="1400" b="1" dirty="0" err="1">
                <a:solidFill>
                  <a:schemeClr val="accent2"/>
                </a:solidFill>
                <a:latin typeface="Courier New" pitchFamily="49" charset="0"/>
                <a:cs typeface="Courier New" pitchFamily="49" charset="0"/>
              </a:rPr>
              <a:t>daysSinceModification</a:t>
            </a:r>
            <a:r>
              <a:rPr lang="en-US" sz="1400" b="1" dirty="0">
                <a:solidFill>
                  <a:schemeClr val="accent2"/>
                </a:solidFill>
                <a:latin typeface="Courier New" pitchFamily="49" charset="0"/>
                <a:cs typeface="Courier New" pitchFamily="49" charset="0"/>
              </a:rPr>
              <a:t>;</a:t>
            </a:r>
          </a:p>
          <a:p>
            <a:r>
              <a:rPr lang="en-US" sz="1400" dirty="0"/>
              <a:t>Make meaningful distinctions</a:t>
            </a:r>
          </a:p>
          <a:p>
            <a:pPr lvl="1"/>
            <a:r>
              <a:rPr lang="en-US" sz="1400" b="1" dirty="0">
                <a:solidFill>
                  <a:schemeClr val="accent2"/>
                </a:solidFill>
                <a:latin typeface="Courier New" pitchFamily="49" charset="0"/>
                <a:cs typeface="Courier New" pitchFamily="49" charset="0"/>
              </a:rPr>
              <a:t>void </a:t>
            </a:r>
            <a:r>
              <a:rPr lang="en-US" sz="1400" b="1" dirty="0" err="1">
                <a:solidFill>
                  <a:schemeClr val="accent2"/>
                </a:solidFill>
                <a:latin typeface="Courier New" pitchFamily="49" charset="0"/>
                <a:cs typeface="Courier New" pitchFamily="49" charset="0"/>
              </a:rPr>
              <a:t>copyChars</a:t>
            </a:r>
            <a:r>
              <a:rPr lang="en-US" sz="1400" b="1" dirty="0">
                <a:solidFill>
                  <a:schemeClr val="accent2"/>
                </a:solidFill>
                <a:latin typeface="Courier New" pitchFamily="49" charset="0"/>
                <a:cs typeface="Courier New" pitchFamily="49" charset="0"/>
              </a:rPr>
              <a:t>(char* a1, char* a2)</a:t>
            </a:r>
          </a:p>
          <a:p>
            <a:pPr lvl="1"/>
            <a:r>
              <a:rPr lang="en-US" sz="1400" b="1" dirty="0">
                <a:solidFill>
                  <a:schemeClr val="accent2"/>
                </a:solidFill>
                <a:latin typeface="Courier New" pitchFamily="49" charset="0"/>
                <a:cs typeface="Courier New" pitchFamily="49" charset="0"/>
              </a:rPr>
              <a:t>void </a:t>
            </a:r>
            <a:r>
              <a:rPr lang="en-US" sz="1400" b="1" dirty="0" err="1">
                <a:solidFill>
                  <a:schemeClr val="accent2"/>
                </a:solidFill>
                <a:latin typeface="Courier New" pitchFamily="49" charset="0"/>
                <a:cs typeface="Courier New" pitchFamily="49" charset="0"/>
              </a:rPr>
              <a:t>copyChars</a:t>
            </a:r>
            <a:r>
              <a:rPr lang="en-US" sz="1400" b="1" dirty="0">
                <a:solidFill>
                  <a:schemeClr val="accent2"/>
                </a:solidFill>
                <a:latin typeface="Courier New" pitchFamily="49" charset="0"/>
                <a:cs typeface="Courier New" pitchFamily="49" charset="0"/>
              </a:rPr>
              <a:t>(char* source, char* destination)</a:t>
            </a:r>
          </a:p>
          <a:p>
            <a:r>
              <a:rPr lang="en-US" sz="1400" dirty="0"/>
              <a:t>Use pronounceable names</a:t>
            </a:r>
          </a:p>
          <a:p>
            <a:pPr lvl="1"/>
            <a:r>
              <a:rPr lang="en-US" sz="1400" b="1" dirty="0" err="1">
                <a:solidFill>
                  <a:schemeClr val="accent2"/>
                </a:solidFill>
                <a:latin typeface="Courier New" pitchFamily="49" charset="0"/>
                <a:cs typeface="Courier New" pitchFamily="49" charset="0"/>
              </a:rPr>
              <a:t>DtaRcrd</a:t>
            </a:r>
            <a:endParaRPr lang="en-US" sz="1400" b="1" dirty="0">
              <a:solidFill>
                <a:schemeClr val="accent2"/>
              </a:solidFill>
              <a:latin typeface="Courier New" pitchFamily="49" charset="0"/>
              <a:cs typeface="Courier New" pitchFamily="49" charset="0"/>
            </a:endParaRPr>
          </a:p>
          <a:p>
            <a:pPr lvl="1"/>
            <a:r>
              <a:rPr lang="en-US" sz="1400" b="1" dirty="0" err="1">
                <a:solidFill>
                  <a:schemeClr val="accent2"/>
                </a:solidFill>
                <a:latin typeface="Courier New" pitchFamily="49" charset="0"/>
                <a:cs typeface="Courier New" pitchFamily="49" charset="0"/>
              </a:rPr>
              <a:t>DataRecord</a:t>
            </a:r>
            <a:endParaRPr lang="en-US" sz="1400" b="1" dirty="0">
              <a:solidFill>
                <a:schemeClr val="accent2"/>
              </a:solidFill>
              <a:latin typeface="Courier New" pitchFamily="49" charset="0"/>
              <a:cs typeface="Courier New" pitchFamily="49" charset="0"/>
            </a:endParaRPr>
          </a:p>
          <a:p>
            <a:r>
              <a:rPr lang="en-US" sz="1400" dirty="0"/>
              <a:t>Use searchable names</a:t>
            </a:r>
          </a:p>
          <a:p>
            <a:pPr lvl="1"/>
            <a:r>
              <a:rPr lang="en-US" sz="1400" b="1" dirty="0">
                <a:solidFill>
                  <a:schemeClr val="accent2"/>
                </a:solidFill>
                <a:latin typeface="Courier New" pitchFamily="49" charset="0"/>
                <a:cs typeface="Courier New" pitchFamily="49" charset="0"/>
              </a:rPr>
              <a:t>MAX</a:t>
            </a:r>
          </a:p>
          <a:p>
            <a:pPr lvl="1"/>
            <a:r>
              <a:rPr lang="en-US" sz="1400" b="1" dirty="0">
                <a:solidFill>
                  <a:schemeClr val="accent2"/>
                </a:solidFill>
                <a:latin typeface="Courier New" pitchFamily="49" charset="0"/>
                <a:cs typeface="Courier New" pitchFamily="49" charset="0"/>
              </a:rPr>
              <a:t>MAX_STUDENTS</a:t>
            </a:r>
          </a:p>
          <a:p>
            <a:r>
              <a:rPr lang="en-US" sz="1400" dirty="0"/>
              <a:t>Functions: use verbs!</a:t>
            </a:r>
          </a:p>
          <a:p>
            <a:pPr lvl="1"/>
            <a:r>
              <a:rPr lang="en-US" sz="1400" b="1" dirty="0">
                <a:solidFill>
                  <a:schemeClr val="accent2"/>
                </a:solidFill>
                <a:latin typeface="Courier New" pitchFamily="49" charset="0"/>
                <a:cs typeface="Courier New" pitchFamily="49" charset="0"/>
              </a:rPr>
              <a:t>forward()</a:t>
            </a:r>
          </a:p>
          <a:p>
            <a:pPr lvl="1"/>
            <a:r>
              <a:rPr lang="en-US" sz="1400" b="1" dirty="0" err="1">
                <a:solidFill>
                  <a:schemeClr val="accent2"/>
                </a:solidFill>
                <a:latin typeface="Courier New" pitchFamily="49" charset="0"/>
                <a:cs typeface="Courier New" pitchFamily="49" charset="0"/>
              </a:rPr>
              <a:t>moveForward</a:t>
            </a:r>
            <a:r>
              <a:rPr lang="en-US" sz="1400" b="1" dirty="0">
                <a:solidFill>
                  <a:schemeClr val="accent2"/>
                </a:solidFill>
                <a:latin typeface="Courier New" pitchFamily="49" charset="0"/>
                <a:cs typeface="Courier New" pitchFamily="49" charset="0"/>
              </a:rPr>
              <a:t>()</a:t>
            </a:r>
          </a:p>
          <a:p>
            <a:r>
              <a:rPr lang="en-US" sz="1400" dirty="0"/>
              <a:t>Don't be cute</a:t>
            </a:r>
          </a:p>
          <a:p>
            <a:pPr lvl="1"/>
            <a:r>
              <a:rPr lang="en-US" sz="1400" b="1" dirty="0" err="1">
                <a:solidFill>
                  <a:schemeClr val="accent2"/>
                </a:solidFill>
                <a:latin typeface="Courier New" pitchFamily="49" charset="0"/>
                <a:cs typeface="Courier New" pitchFamily="49" charset="0"/>
              </a:rPr>
              <a:t>holyHandGrenade</a:t>
            </a:r>
            <a:r>
              <a:rPr lang="en-US" sz="1400" b="1" dirty="0">
                <a:solidFill>
                  <a:schemeClr val="accent2"/>
                </a:solidFill>
                <a:latin typeface="Courier New" pitchFamily="49" charset="0"/>
                <a:cs typeface="Courier New" pitchFamily="49" charset="0"/>
              </a:rPr>
              <a:t>()</a:t>
            </a:r>
          </a:p>
          <a:p>
            <a:pPr lvl="1"/>
            <a:r>
              <a:rPr lang="en-US" sz="1400" b="1" dirty="0" err="1">
                <a:solidFill>
                  <a:schemeClr val="accent2"/>
                </a:solidFill>
                <a:latin typeface="Courier New" pitchFamily="49" charset="0"/>
                <a:cs typeface="Courier New" pitchFamily="49" charset="0"/>
              </a:rPr>
              <a:t>deleteItem</a:t>
            </a:r>
            <a:r>
              <a:rPr lang="en-US" sz="1400" b="1" dirty="0">
                <a:solidFill>
                  <a:schemeClr val="accent2"/>
                </a:solidFill>
                <a:latin typeface="Courier New" pitchFamily="49" charset="0"/>
                <a:cs typeface="Courier New" pitchFamily="49" charset="0"/>
              </a:rPr>
              <a:t>()</a:t>
            </a:r>
          </a:p>
          <a:p>
            <a:r>
              <a:rPr lang="en-US" sz="1400" dirty="0"/>
              <a:t>Pick one word per concept</a:t>
            </a:r>
          </a:p>
          <a:p>
            <a:pPr lvl="1"/>
            <a:r>
              <a:rPr lang="en-US" sz="1400" b="1" dirty="0">
                <a:solidFill>
                  <a:schemeClr val="accent2"/>
                </a:solidFill>
                <a:latin typeface="Courier New" pitchFamily="49" charset="0"/>
                <a:cs typeface="Courier New" pitchFamily="49" charset="0"/>
              </a:rPr>
              <a:t>Bad: fetch(), retrieve(), get</a:t>
            </a:r>
            <a:r>
              <a:rPr lang="en-US" sz="1400" b="1" dirty="0" smtClean="0">
                <a:solidFill>
                  <a:schemeClr val="accent2"/>
                </a:solidFill>
                <a:latin typeface="Courier New" pitchFamily="49" charset="0"/>
                <a:cs typeface="Courier New" pitchFamily="49" charset="0"/>
              </a:rPr>
              <a:t>()</a:t>
            </a:r>
          </a:p>
          <a:p>
            <a:r>
              <a:rPr lang="en-US" sz="1800" dirty="0" smtClean="0"/>
              <a:t>Okay to use </a:t>
            </a:r>
            <a:r>
              <a:rPr lang="en-US" sz="1800" dirty="0" err="1" smtClean="0">
                <a:solidFill>
                  <a:schemeClr val="accent2"/>
                </a:solidFill>
              </a:rPr>
              <a:t>i</a:t>
            </a:r>
            <a:r>
              <a:rPr lang="en-US" sz="1800" dirty="0" smtClean="0">
                <a:solidFill>
                  <a:schemeClr val="accent2"/>
                </a:solidFill>
              </a:rPr>
              <a:t>, j, k </a:t>
            </a:r>
            <a:r>
              <a:rPr lang="en-US" sz="1800" dirty="0" smtClean="0"/>
              <a:t>for loop counters</a:t>
            </a:r>
            <a:endParaRPr lang="en-US" sz="1800" dirty="0"/>
          </a:p>
        </p:txBody>
      </p:sp>
    </p:spTree>
    <p:extLst>
      <p:ext uri="{BB962C8B-B14F-4D97-AF65-F5344CB8AC3E}">
        <p14:creationId xmlns:p14="http://schemas.microsoft.com/office/powerpoint/2010/main" val="3111123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Clean Functions</a:t>
            </a:r>
            <a:endParaRPr lang="en-US" b="1" dirty="0"/>
          </a:p>
        </p:txBody>
      </p:sp>
      <p:sp>
        <p:nvSpPr>
          <p:cNvPr id="3" name="Content Placeholder 2"/>
          <p:cNvSpPr>
            <a:spLocks noGrp="1"/>
          </p:cNvSpPr>
          <p:nvPr>
            <p:ph idx="1"/>
          </p:nvPr>
        </p:nvSpPr>
        <p:spPr>
          <a:xfrm>
            <a:off x="348339" y="847679"/>
            <a:ext cx="8083562" cy="5747330"/>
          </a:xfrm>
        </p:spPr>
        <p:txBody>
          <a:bodyPr/>
          <a:lstStyle/>
          <a:p>
            <a:r>
              <a:rPr lang="en-US" sz="2000" dirty="0" smtClean="0"/>
              <a:t>Small </a:t>
            </a:r>
            <a:r>
              <a:rPr lang="en-US" sz="2000" dirty="0"/>
              <a:t>- ideally less than 10 lines long</a:t>
            </a:r>
          </a:p>
          <a:p>
            <a:r>
              <a:rPr lang="en-US" sz="2000" dirty="0"/>
              <a:t>Do one thing</a:t>
            </a:r>
          </a:p>
          <a:p>
            <a:r>
              <a:rPr lang="en-US" sz="2000" dirty="0"/>
              <a:t>Use descriptive names</a:t>
            </a:r>
          </a:p>
          <a:p>
            <a:r>
              <a:rPr lang="en-US" sz="2000" dirty="0"/>
              <a:t>Parameters: rarely need more than two or three</a:t>
            </a:r>
          </a:p>
          <a:p>
            <a:r>
              <a:rPr lang="en-US" sz="2000" dirty="0"/>
              <a:t>Side effects - function should only do what you say it does</a:t>
            </a:r>
          </a:p>
          <a:p>
            <a:r>
              <a:rPr lang="en-US" sz="2000" dirty="0"/>
              <a:t>Do not use static or global variables</a:t>
            </a:r>
          </a:p>
          <a:p>
            <a:r>
              <a:rPr lang="en-US" sz="2000" dirty="0"/>
              <a:t>Only depend on local variables / parameters</a:t>
            </a:r>
          </a:p>
          <a:p>
            <a:r>
              <a:rPr lang="en-US" sz="2000" dirty="0"/>
              <a:t>Don't repeat yourself - write a function instead of copy / paste</a:t>
            </a:r>
          </a:p>
          <a:p>
            <a:r>
              <a:rPr lang="en-US" sz="2000" dirty="0"/>
              <a:t>Only one entry / exit point</a:t>
            </a:r>
          </a:p>
          <a:p>
            <a:r>
              <a:rPr lang="en-US" sz="2000" dirty="0"/>
              <a:t>Indent correctly!</a:t>
            </a:r>
          </a:p>
        </p:txBody>
      </p:sp>
    </p:spTree>
    <p:extLst>
      <p:ext uri="{BB962C8B-B14F-4D97-AF65-F5344CB8AC3E}">
        <p14:creationId xmlns:p14="http://schemas.microsoft.com/office/powerpoint/2010/main" val="333513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Clean Comments</a:t>
            </a:r>
            <a:endParaRPr lang="en-US" b="1" dirty="0"/>
          </a:p>
        </p:txBody>
      </p:sp>
      <p:sp>
        <p:nvSpPr>
          <p:cNvPr id="3" name="Content Placeholder 2"/>
          <p:cNvSpPr>
            <a:spLocks noGrp="1"/>
          </p:cNvSpPr>
          <p:nvPr>
            <p:ph idx="1"/>
          </p:nvPr>
        </p:nvSpPr>
        <p:spPr>
          <a:xfrm>
            <a:off x="348339" y="847679"/>
            <a:ext cx="8083562" cy="5747330"/>
          </a:xfrm>
        </p:spPr>
        <p:txBody>
          <a:bodyPr/>
          <a:lstStyle/>
          <a:p>
            <a:r>
              <a:rPr lang="en-US" sz="1600" dirty="0"/>
              <a:t>Comment on "big picture" items</a:t>
            </a:r>
          </a:p>
          <a:p>
            <a:pPr lvl="1"/>
            <a:r>
              <a:rPr lang="en-US" sz="1600" dirty="0"/>
              <a:t>Head of each file</a:t>
            </a:r>
          </a:p>
          <a:p>
            <a:pPr lvl="1"/>
            <a:r>
              <a:rPr lang="en-US" sz="1600" dirty="0"/>
              <a:t>Definition of each function</a:t>
            </a:r>
          </a:p>
          <a:p>
            <a:pPr lvl="1"/>
            <a:r>
              <a:rPr lang="en-US" sz="1600" dirty="0"/>
              <a:t>Beginning of each major block of code</a:t>
            </a:r>
          </a:p>
          <a:p>
            <a:r>
              <a:rPr lang="en-US" sz="1600" dirty="0"/>
              <a:t>As you move deeper in the hierarchy, the comments are more specific</a:t>
            </a:r>
          </a:p>
          <a:p>
            <a:r>
              <a:rPr lang="en-US" sz="1600" dirty="0"/>
              <a:t>Try writing functions / meaningful names</a:t>
            </a:r>
          </a:p>
          <a:p>
            <a:pPr lvl="1"/>
            <a:r>
              <a:rPr lang="en-US" sz="1600" b="1" dirty="0">
                <a:solidFill>
                  <a:schemeClr val="accent2"/>
                </a:solidFill>
                <a:latin typeface="Courier New" pitchFamily="49" charset="0"/>
                <a:cs typeface="Courier New" pitchFamily="49" charset="0"/>
              </a:rPr>
              <a:t>if ((</a:t>
            </a:r>
            <a:r>
              <a:rPr lang="en-US" sz="1600" b="1" dirty="0" err="1">
                <a:solidFill>
                  <a:schemeClr val="accent2"/>
                </a:solidFill>
                <a:latin typeface="Courier New" pitchFamily="49" charset="0"/>
                <a:cs typeface="Courier New" pitchFamily="49" charset="0"/>
              </a:rPr>
              <a:t>employeeFlags</a:t>
            </a:r>
            <a:r>
              <a:rPr lang="en-US" sz="1600" b="1" dirty="0">
                <a:solidFill>
                  <a:schemeClr val="accent2"/>
                </a:solidFill>
                <a:latin typeface="Courier New" pitchFamily="49" charset="0"/>
                <a:cs typeface="Courier New" pitchFamily="49" charset="0"/>
              </a:rPr>
              <a:t> &amp; HOURLY_FLAGS) &amp;&amp; (</a:t>
            </a:r>
            <a:r>
              <a:rPr lang="en-US" sz="1600" b="1" dirty="0" err="1">
                <a:solidFill>
                  <a:schemeClr val="accent2"/>
                </a:solidFill>
                <a:latin typeface="Courier New" pitchFamily="49" charset="0"/>
                <a:cs typeface="Courier New" pitchFamily="49" charset="0"/>
              </a:rPr>
              <a:t>employeeAge</a:t>
            </a:r>
            <a:r>
              <a:rPr lang="en-US" sz="1600" b="1" dirty="0">
                <a:solidFill>
                  <a:schemeClr val="accent2"/>
                </a:solidFill>
                <a:latin typeface="Courier New" pitchFamily="49" charset="0"/>
                <a:cs typeface="Courier New" pitchFamily="49" charset="0"/>
              </a:rPr>
              <a:t> &gt; 65)) ...</a:t>
            </a:r>
          </a:p>
          <a:p>
            <a:pPr lvl="1"/>
            <a:r>
              <a:rPr lang="en-US" sz="1600" b="1" dirty="0">
                <a:solidFill>
                  <a:schemeClr val="accent2"/>
                </a:solidFill>
                <a:latin typeface="Courier New" pitchFamily="49" charset="0"/>
                <a:cs typeface="Courier New" pitchFamily="49" charset="0"/>
              </a:rPr>
              <a:t>if (</a:t>
            </a:r>
            <a:r>
              <a:rPr lang="en-US" sz="1600" b="1" dirty="0" err="1">
                <a:solidFill>
                  <a:schemeClr val="accent2"/>
                </a:solidFill>
                <a:latin typeface="Courier New" pitchFamily="49" charset="0"/>
                <a:cs typeface="Courier New" pitchFamily="49" charset="0"/>
              </a:rPr>
              <a:t>isEligibleForFullBenefits</a:t>
            </a:r>
            <a:r>
              <a:rPr lang="en-US" sz="1600" b="1" dirty="0">
                <a:solidFill>
                  <a:schemeClr val="accent2"/>
                </a:solidFill>
                <a:latin typeface="Courier New" pitchFamily="49" charset="0"/>
                <a:cs typeface="Courier New" pitchFamily="49" charset="0"/>
              </a:rPr>
              <a:t>(employee)) ...</a:t>
            </a:r>
          </a:p>
          <a:p>
            <a:r>
              <a:rPr lang="en-US" sz="1600" dirty="0"/>
              <a:t>TODO comments</a:t>
            </a:r>
          </a:p>
          <a:p>
            <a:pPr lvl="1"/>
            <a:r>
              <a:rPr lang="en-US" sz="1600" b="1" dirty="0">
                <a:solidFill>
                  <a:srgbClr val="00B050"/>
                </a:solidFill>
                <a:latin typeface="Courier New" pitchFamily="49" charset="0"/>
                <a:cs typeface="Courier New" pitchFamily="49" charset="0"/>
              </a:rPr>
              <a:t>// TODO: Make this into a function</a:t>
            </a:r>
          </a:p>
          <a:p>
            <a:pPr lvl="1"/>
            <a:r>
              <a:rPr lang="en-US" sz="1600" b="1" dirty="0">
                <a:solidFill>
                  <a:srgbClr val="00B050"/>
                </a:solidFill>
                <a:latin typeface="Courier New" pitchFamily="49" charset="0"/>
                <a:cs typeface="Courier New" pitchFamily="49" charset="0"/>
              </a:rPr>
              <a:t>// TODO: Write new header file to group these functions</a:t>
            </a:r>
          </a:p>
          <a:p>
            <a:r>
              <a:rPr lang="en-US" sz="1600" dirty="0"/>
              <a:t>Bad comments</a:t>
            </a:r>
          </a:p>
          <a:p>
            <a:pPr lvl="1"/>
            <a:r>
              <a:rPr lang="en-US" sz="1600" dirty="0"/>
              <a:t>Restating your code (a = 1; // Setting a to 1)</a:t>
            </a:r>
          </a:p>
          <a:p>
            <a:pPr lvl="1"/>
            <a:r>
              <a:rPr lang="en-US" sz="1600" dirty="0"/>
              <a:t>Commented-Out code</a:t>
            </a:r>
          </a:p>
          <a:p>
            <a:pPr lvl="1"/>
            <a:r>
              <a:rPr lang="en-US" sz="1600" dirty="0"/>
              <a:t>Too much information</a:t>
            </a:r>
          </a:p>
          <a:p>
            <a:pPr lvl="1"/>
            <a:r>
              <a:rPr lang="en-US" sz="1600" dirty="0"/>
              <a:t>Don't comment bad code - rewrite it.</a:t>
            </a:r>
          </a:p>
        </p:txBody>
      </p:sp>
    </p:spTree>
    <p:extLst>
      <p:ext uri="{BB962C8B-B14F-4D97-AF65-F5344CB8AC3E}">
        <p14:creationId xmlns:p14="http://schemas.microsoft.com/office/powerpoint/2010/main" val="118913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Mapping C to Assembly</a:t>
            </a:r>
            <a:endParaRPr lang="en-US" b="1" dirty="0"/>
          </a:p>
        </p:txBody>
      </p:sp>
      <p:sp>
        <p:nvSpPr>
          <p:cNvPr id="5" name="Content Placeholder 2"/>
          <p:cNvSpPr>
            <a:spLocks noGrp="1"/>
          </p:cNvSpPr>
          <p:nvPr>
            <p:ph idx="1"/>
          </p:nvPr>
        </p:nvSpPr>
        <p:spPr>
          <a:xfrm>
            <a:off x="65118" y="757317"/>
            <a:ext cx="4618822" cy="5747330"/>
          </a:xfrm>
          <a:ln>
            <a:solidFill>
              <a:schemeClr val="tx1"/>
            </a:solidFill>
          </a:ln>
        </p:spPr>
        <p:txBody>
          <a:bodyPr/>
          <a:lstStyle/>
          <a:p>
            <a:pPr marL="0" indent="0">
              <a:buNone/>
            </a:pPr>
            <a:r>
              <a:rPr lang="en-US" sz="1400" b="1" dirty="0" smtClean="0">
                <a:latin typeface="Courier New" pitchFamily="49" charset="0"/>
                <a:cs typeface="Courier New" pitchFamily="49" charset="0"/>
              </a:rPr>
              <a:t>           </a:t>
            </a:r>
            <a:r>
              <a:rPr lang="en-US" sz="1400" b="1" u="sng" dirty="0" smtClean="0">
                <a:latin typeface="Courier New" pitchFamily="49" charset="0"/>
                <a:cs typeface="Courier New" pitchFamily="49" charset="0"/>
              </a:rPr>
              <a:t>Assembly Version</a:t>
            </a:r>
            <a:r>
              <a:rPr lang="en-US" sz="1400" b="1" dirty="0" smtClean="0">
                <a:latin typeface="Courier New" pitchFamily="49" charset="0"/>
                <a:cs typeface="Courier New" pitchFamily="49" charset="0"/>
              </a:rPr>
              <a:t>:</a:t>
            </a:r>
          </a:p>
          <a:p>
            <a:pPr marL="0" indent="0">
              <a:buNone/>
            </a:pPr>
            <a:r>
              <a:rPr lang="en-US" sz="1400" b="1" dirty="0" smtClean="0">
                <a:solidFill>
                  <a:schemeClr val="accent2"/>
                </a:solidFill>
                <a:latin typeface="Courier New" pitchFamily="49" charset="0"/>
                <a:cs typeface="Courier New" pitchFamily="49" charset="0"/>
              </a:rPr>
              <a:t>            </a:t>
            </a:r>
          </a:p>
          <a:p>
            <a:pPr marL="0" indent="0">
              <a:buNone/>
            </a:pPr>
            <a:endParaRPr lang="en-US" sz="1400" b="1" dirty="0">
              <a:solidFill>
                <a:schemeClr val="accent2"/>
              </a:solidFill>
              <a:latin typeface="Courier New" pitchFamily="49" charset="0"/>
              <a:cs typeface="Courier New" pitchFamily="49" charset="0"/>
            </a:endParaRPr>
          </a:p>
          <a:p>
            <a:pPr marL="0" indent="0">
              <a:buNone/>
            </a:pPr>
            <a:endParaRPr lang="en-US" sz="1400" b="1" dirty="0" smtClean="0">
              <a:solidFill>
                <a:schemeClr val="accent2"/>
              </a:solidFill>
              <a:latin typeface="Courier New" pitchFamily="49" charset="0"/>
              <a:cs typeface="Courier New" pitchFamily="49" charset="0"/>
            </a:endParaRPr>
          </a:p>
          <a:p>
            <a:pPr marL="0" indent="0">
              <a:buNone/>
            </a:pPr>
            <a:endParaRPr lang="en-US" sz="1400" b="1" dirty="0">
              <a:solidFill>
                <a:schemeClr val="accent2"/>
              </a:solidFill>
              <a:latin typeface="Courier New" pitchFamily="49" charset="0"/>
              <a:cs typeface="Courier New" pitchFamily="49" charset="0"/>
            </a:endParaRPr>
          </a:p>
          <a:p>
            <a:pPr marL="0" indent="0">
              <a:buNone/>
            </a:pPr>
            <a:endParaRPr lang="en-US" sz="1400" b="1" dirty="0" smtClean="0">
              <a:solidFill>
                <a:schemeClr val="accent2"/>
              </a:solidFill>
              <a:latin typeface="Courier New" pitchFamily="49" charset="0"/>
              <a:cs typeface="Courier New" pitchFamily="49" charset="0"/>
            </a:endParaRPr>
          </a:p>
          <a:p>
            <a:pPr marL="0" indent="0">
              <a:buNone/>
            </a:pPr>
            <a:endParaRPr lang="en-US" sz="1400" b="1" dirty="0">
              <a:solidFill>
                <a:schemeClr val="accent2"/>
              </a:solidFill>
              <a:latin typeface="Courier New" pitchFamily="49" charset="0"/>
              <a:cs typeface="Courier New" pitchFamily="49" charset="0"/>
            </a:endParaRPr>
          </a:p>
          <a:p>
            <a:pPr marL="0" indent="0">
              <a:buNone/>
            </a:pP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bis.b  </a:t>
            </a:r>
            <a:r>
              <a:rPr lang="en-US" sz="1400" b="1" dirty="0">
                <a:solidFill>
                  <a:schemeClr val="accent2"/>
                </a:solidFill>
                <a:latin typeface="Courier New" pitchFamily="49" charset="0"/>
                <a:cs typeface="Courier New" pitchFamily="49" charset="0"/>
              </a:rPr>
              <a:t>#BIT0|BIT6, &amp;P1DIR</a:t>
            </a: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err="1" smtClean="0">
                <a:solidFill>
                  <a:schemeClr val="accent2"/>
                </a:solidFill>
                <a:latin typeface="Courier New" pitchFamily="49" charset="0"/>
                <a:cs typeface="Courier New" pitchFamily="49" charset="0"/>
              </a:rPr>
              <a:t>bic.b</a:t>
            </a: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#BIT3, &amp;P1DIR</a:t>
            </a:r>
          </a:p>
          <a:p>
            <a:pPr marL="0" indent="0">
              <a:buNone/>
            </a:pPr>
            <a:r>
              <a:rPr lang="en-US" sz="1400" b="1" dirty="0" smtClean="0">
                <a:solidFill>
                  <a:schemeClr val="accent2"/>
                </a:solidFill>
                <a:latin typeface="Courier New" pitchFamily="49" charset="0"/>
                <a:cs typeface="Courier New" pitchFamily="49" charset="0"/>
              </a:rPr>
              <a:t>            bis.b  </a:t>
            </a:r>
            <a:r>
              <a:rPr lang="en-US" sz="1400" b="1" dirty="0">
                <a:solidFill>
                  <a:schemeClr val="accent2"/>
                </a:solidFill>
                <a:latin typeface="Courier New" pitchFamily="49" charset="0"/>
                <a:cs typeface="Courier New" pitchFamily="49" charset="0"/>
              </a:rPr>
              <a:t>#BIT3, &amp;P1REN</a:t>
            </a:r>
          </a:p>
          <a:p>
            <a:pPr marL="0" indent="0">
              <a:buNone/>
            </a:pPr>
            <a:r>
              <a:rPr lang="en-US" sz="1400" b="1" dirty="0" smtClean="0">
                <a:solidFill>
                  <a:schemeClr val="accent2"/>
                </a:solidFill>
                <a:latin typeface="Courier New" pitchFamily="49" charset="0"/>
                <a:cs typeface="Courier New" pitchFamily="49" charset="0"/>
              </a:rPr>
              <a:t>            bis.b  </a:t>
            </a:r>
            <a:r>
              <a:rPr lang="en-US" sz="1400" b="1" dirty="0">
                <a:solidFill>
                  <a:schemeClr val="accent2"/>
                </a:solidFill>
                <a:latin typeface="Courier New" pitchFamily="49" charset="0"/>
                <a:cs typeface="Courier New" pitchFamily="49" charset="0"/>
              </a:rPr>
              <a:t>#BIT3, &amp;P1OUT</a:t>
            </a:r>
          </a:p>
          <a:p>
            <a:pPr marL="0" indent="0">
              <a:buNone/>
            </a:pPr>
            <a:endParaRPr lang="en-US" sz="1400" b="1" dirty="0" smtClean="0">
              <a:solidFill>
                <a:schemeClr val="accent2"/>
              </a:solidFill>
              <a:latin typeface="Courier New" pitchFamily="49" charset="0"/>
              <a:cs typeface="Courier New" pitchFamily="49" charset="0"/>
            </a:endParaRPr>
          </a:p>
          <a:p>
            <a:pPr marL="0" indent="0">
              <a:buNone/>
            </a:pPr>
            <a:endParaRPr lang="en-US" sz="1400" b="1" dirty="0">
              <a:solidFill>
                <a:schemeClr val="accent2"/>
              </a:solidFill>
              <a:latin typeface="Courier New" pitchFamily="49" charset="0"/>
              <a:cs typeface="Courier New" pitchFamily="49" charset="0"/>
            </a:endParaRPr>
          </a:p>
          <a:p>
            <a:pPr marL="0" indent="0">
              <a:buNone/>
            </a:pPr>
            <a:r>
              <a:rPr lang="en-US" sz="1400" b="1" dirty="0" err="1">
                <a:solidFill>
                  <a:schemeClr val="accent2"/>
                </a:solidFill>
                <a:latin typeface="Courier New" pitchFamily="49" charset="0"/>
                <a:cs typeface="Courier New" pitchFamily="49" charset="0"/>
              </a:rPr>
              <a:t>check_btn</a:t>
            </a:r>
            <a:r>
              <a:rPr lang="en-US" sz="1400" b="1" dirty="0">
                <a:solidFill>
                  <a:schemeClr val="accent2"/>
                </a:solidFill>
                <a:latin typeface="Courier New" pitchFamily="49" charset="0"/>
                <a:cs typeface="Courier New" pitchFamily="49" charset="0"/>
              </a:rPr>
              <a:t>:  </a:t>
            </a:r>
            <a:r>
              <a:rPr lang="en-US" sz="1400" b="1" dirty="0" err="1" smtClean="0">
                <a:solidFill>
                  <a:schemeClr val="accent2"/>
                </a:solidFill>
                <a:latin typeface="Courier New" pitchFamily="49" charset="0"/>
                <a:cs typeface="Courier New" pitchFamily="49" charset="0"/>
              </a:rPr>
              <a:t>bit.b</a:t>
            </a: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#BIT3, &amp;P1IN</a:t>
            </a:r>
          </a:p>
          <a:p>
            <a:pPr marL="0" indent="0">
              <a:buNone/>
            </a:pPr>
            <a:r>
              <a:rPr lang="en-US" sz="1400" b="1" dirty="0">
                <a:solidFill>
                  <a:schemeClr val="accent2"/>
                </a:solidFill>
                <a:latin typeface="Courier New" pitchFamily="49" charset="0"/>
                <a:cs typeface="Courier New" pitchFamily="49" charset="0"/>
              </a:rPr>
              <a:t>            </a:t>
            </a:r>
            <a:r>
              <a:rPr lang="en-US" sz="1400" b="1" dirty="0" err="1" smtClean="0">
                <a:solidFill>
                  <a:schemeClr val="accent2"/>
                </a:solidFill>
                <a:latin typeface="Courier New" pitchFamily="49" charset="0"/>
                <a:cs typeface="Courier New" pitchFamily="49" charset="0"/>
              </a:rPr>
              <a:t>jz</a:t>
            </a:r>
            <a:r>
              <a:rPr lang="en-US" sz="1400" b="1" dirty="0" smtClean="0">
                <a:solidFill>
                  <a:schemeClr val="accent2"/>
                </a:solidFill>
                <a:latin typeface="Courier New" pitchFamily="49" charset="0"/>
                <a:cs typeface="Courier New" pitchFamily="49" charset="0"/>
              </a:rPr>
              <a:t>     </a:t>
            </a:r>
            <a:r>
              <a:rPr lang="en-US" sz="1400" b="1" dirty="0" err="1" smtClean="0">
                <a:solidFill>
                  <a:schemeClr val="accent2"/>
                </a:solidFill>
                <a:latin typeface="Courier New" pitchFamily="49" charset="0"/>
                <a:cs typeface="Courier New" pitchFamily="49" charset="0"/>
              </a:rPr>
              <a:t>set_lights</a:t>
            </a:r>
            <a:endParaRPr lang="en-US" sz="1400" b="1" dirty="0">
              <a:solidFill>
                <a:schemeClr val="accent2"/>
              </a:solidFill>
              <a:latin typeface="Courier New" pitchFamily="49" charset="0"/>
              <a:cs typeface="Courier New" pitchFamily="49" charset="0"/>
            </a:endParaRPr>
          </a:p>
          <a:p>
            <a:pPr marL="0" indent="0">
              <a:buNone/>
            </a:pPr>
            <a:r>
              <a:rPr lang="en-US" sz="1400" b="1" dirty="0" smtClean="0">
                <a:solidFill>
                  <a:schemeClr val="accent2"/>
                </a:solidFill>
                <a:latin typeface="Courier New" pitchFamily="49" charset="0"/>
                <a:cs typeface="Courier New" pitchFamily="49" charset="0"/>
              </a:rPr>
              <a:t>            </a:t>
            </a:r>
            <a:r>
              <a:rPr lang="en-US" sz="1400" b="1" dirty="0" err="1" smtClean="0">
                <a:solidFill>
                  <a:schemeClr val="accent2"/>
                </a:solidFill>
                <a:latin typeface="Courier New" pitchFamily="49" charset="0"/>
                <a:cs typeface="Courier New" pitchFamily="49" charset="0"/>
              </a:rPr>
              <a:t>bic.b</a:t>
            </a: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#BIT0|BIT6, &amp;P1OUT</a:t>
            </a:r>
          </a:p>
          <a:p>
            <a:pPr marL="0" indent="0">
              <a:buNone/>
            </a:pPr>
            <a:r>
              <a:rPr lang="en-US" sz="1400" b="1" dirty="0">
                <a:solidFill>
                  <a:schemeClr val="accent2"/>
                </a:solidFill>
                <a:latin typeface="Courier New" pitchFamily="49" charset="0"/>
                <a:cs typeface="Courier New" pitchFamily="49" charset="0"/>
              </a:rPr>
              <a:t>            </a:t>
            </a:r>
            <a:r>
              <a:rPr lang="en-US" sz="1400" b="1" dirty="0" err="1" smtClean="0">
                <a:solidFill>
                  <a:schemeClr val="accent2"/>
                </a:solidFill>
                <a:latin typeface="Courier New" pitchFamily="49" charset="0"/>
                <a:cs typeface="Courier New" pitchFamily="49" charset="0"/>
              </a:rPr>
              <a:t>jmp</a:t>
            </a:r>
            <a:r>
              <a:rPr lang="en-US" sz="1400" b="1" dirty="0" smtClean="0">
                <a:solidFill>
                  <a:schemeClr val="accent2"/>
                </a:solidFill>
                <a:latin typeface="Courier New" pitchFamily="49" charset="0"/>
                <a:cs typeface="Courier New" pitchFamily="49" charset="0"/>
              </a:rPr>
              <a:t>    </a:t>
            </a:r>
            <a:r>
              <a:rPr lang="en-US" sz="1400" b="1" dirty="0" err="1" smtClean="0">
                <a:solidFill>
                  <a:schemeClr val="accent2"/>
                </a:solidFill>
                <a:latin typeface="Courier New" pitchFamily="49" charset="0"/>
                <a:cs typeface="Courier New" pitchFamily="49" charset="0"/>
              </a:rPr>
              <a:t>check_btn</a:t>
            </a:r>
            <a:endParaRPr lang="en-US" sz="1400" b="1" dirty="0">
              <a:solidFill>
                <a:schemeClr val="accent2"/>
              </a:solidFill>
              <a:latin typeface="Courier New" pitchFamily="49" charset="0"/>
              <a:cs typeface="Courier New" pitchFamily="49" charset="0"/>
            </a:endParaRPr>
          </a:p>
          <a:p>
            <a:pPr marL="0" indent="0">
              <a:buNone/>
            </a:pPr>
            <a:r>
              <a:rPr lang="en-US" sz="1400" b="1" dirty="0" err="1">
                <a:solidFill>
                  <a:schemeClr val="accent2"/>
                </a:solidFill>
                <a:latin typeface="Courier New" pitchFamily="49" charset="0"/>
                <a:cs typeface="Courier New" pitchFamily="49" charset="0"/>
              </a:rPr>
              <a:t>set_lights</a:t>
            </a: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bis.b  </a:t>
            </a:r>
            <a:r>
              <a:rPr lang="en-US" sz="1400" b="1" dirty="0">
                <a:solidFill>
                  <a:schemeClr val="accent2"/>
                </a:solidFill>
                <a:latin typeface="Courier New" pitchFamily="49" charset="0"/>
                <a:cs typeface="Courier New" pitchFamily="49" charset="0"/>
              </a:rPr>
              <a:t>#BIT0|BIT6, &amp;P1OUT</a:t>
            </a:r>
          </a:p>
          <a:p>
            <a:pPr marL="0" indent="0">
              <a:buNone/>
            </a:pPr>
            <a:r>
              <a:rPr lang="en-US" sz="1400" b="1" dirty="0">
                <a:solidFill>
                  <a:schemeClr val="accent2"/>
                </a:solidFill>
                <a:latin typeface="Courier New" pitchFamily="49" charset="0"/>
                <a:cs typeface="Courier New" pitchFamily="49" charset="0"/>
              </a:rPr>
              <a:t>            </a:t>
            </a:r>
            <a:r>
              <a:rPr lang="en-US" sz="1400" b="1" dirty="0" err="1" smtClean="0">
                <a:solidFill>
                  <a:schemeClr val="accent2"/>
                </a:solidFill>
                <a:latin typeface="Courier New" pitchFamily="49" charset="0"/>
                <a:cs typeface="Courier New" pitchFamily="49" charset="0"/>
              </a:rPr>
              <a:t>jmp</a:t>
            </a:r>
            <a:r>
              <a:rPr lang="en-US" sz="1400" b="1" dirty="0" smtClean="0">
                <a:solidFill>
                  <a:schemeClr val="accent2"/>
                </a:solidFill>
                <a:latin typeface="Courier New" pitchFamily="49" charset="0"/>
                <a:cs typeface="Courier New" pitchFamily="49" charset="0"/>
              </a:rPr>
              <a:t>    </a:t>
            </a:r>
            <a:r>
              <a:rPr lang="en-US" sz="1400" b="1" dirty="0" err="1" smtClean="0">
                <a:solidFill>
                  <a:schemeClr val="accent2"/>
                </a:solidFill>
                <a:latin typeface="Courier New" pitchFamily="49" charset="0"/>
                <a:cs typeface="Courier New" pitchFamily="49" charset="0"/>
              </a:rPr>
              <a:t>check_btn</a:t>
            </a:r>
            <a:endParaRPr lang="en-US" sz="1400" b="1" dirty="0">
              <a:solidFill>
                <a:srgbClr val="00B050"/>
              </a:solidFill>
              <a:latin typeface="Courier New" pitchFamily="49" charset="0"/>
              <a:cs typeface="Courier New" pitchFamily="49" charset="0"/>
            </a:endParaRPr>
          </a:p>
        </p:txBody>
      </p:sp>
      <p:sp>
        <p:nvSpPr>
          <p:cNvPr id="6" name="Content Placeholder 2"/>
          <p:cNvSpPr txBox="1">
            <a:spLocks/>
          </p:cNvSpPr>
          <p:nvPr/>
        </p:nvSpPr>
        <p:spPr bwMode="auto">
          <a:xfrm>
            <a:off x="4683940" y="757317"/>
            <a:ext cx="4434054" cy="5747330"/>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400" b="1" kern="0" dirty="0" smtClean="0">
                <a:latin typeface="Courier New" pitchFamily="49" charset="0"/>
                <a:cs typeface="Courier New" pitchFamily="49" charset="0"/>
              </a:rPr>
              <a:t>           </a:t>
            </a:r>
            <a:r>
              <a:rPr lang="en-US" sz="1400" b="1" u="sng" kern="0" dirty="0" smtClean="0">
                <a:latin typeface="Courier New" pitchFamily="49" charset="0"/>
                <a:cs typeface="Courier New" pitchFamily="49" charset="0"/>
              </a:rPr>
              <a:t>C Version</a:t>
            </a:r>
            <a:r>
              <a:rPr lang="en-US" sz="1400" b="1" kern="0" dirty="0" smtClean="0">
                <a:latin typeface="Courier New" pitchFamily="49" charset="0"/>
                <a:cs typeface="Courier New" pitchFamily="49" charset="0"/>
              </a:rPr>
              <a:t>:</a:t>
            </a:r>
          </a:p>
          <a:p>
            <a:pPr marL="0" indent="0">
              <a:buFontTx/>
              <a:buNone/>
            </a:pPr>
            <a:endParaRPr lang="en-US" sz="1400" b="1" kern="0" dirty="0" smtClean="0">
              <a:solidFill>
                <a:schemeClr val="accent2"/>
              </a:solidFill>
              <a:latin typeface="Courier New" pitchFamily="49" charset="0"/>
              <a:cs typeface="Courier New" pitchFamily="49" charset="0"/>
            </a:endParaRPr>
          </a:p>
          <a:p>
            <a:pPr marL="0" indent="0">
              <a:buFontTx/>
              <a:buNone/>
            </a:pPr>
            <a:r>
              <a:rPr lang="en-US" sz="1400" b="1" kern="0" dirty="0" smtClean="0">
                <a:solidFill>
                  <a:schemeClr val="accent2"/>
                </a:solidFill>
                <a:latin typeface="Courier New" pitchFamily="49" charset="0"/>
                <a:cs typeface="Courier New" pitchFamily="49" charset="0"/>
              </a:rPr>
              <a:t>#</a:t>
            </a:r>
            <a:r>
              <a:rPr lang="en-US" sz="1400" b="1" kern="0" dirty="0">
                <a:solidFill>
                  <a:schemeClr val="accent2"/>
                </a:solidFill>
                <a:latin typeface="Courier New" pitchFamily="49" charset="0"/>
                <a:cs typeface="Courier New" pitchFamily="49" charset="0"/>
              </a:rPr>
              <a:t>include &lt;msp430g2553.h&gt;</a:t>
            </a:r>
          </a:p>
          <a:p>
            <a:pPr marL="0" indent="0">
              <a:buFontTx/>
              <a:buNone/>
            </a:pPr>
            <a:endParaRPr lang="en-US" sz="1400" b="1" kern="0" dirty="0">
              <a:solidFill>
                <a:schemeClr val="accent2"/>
              </a:solidFill>
              <a:latin typeface="Courier New" pitchFamily="49" charset="0"/>
              <a:cs typeface="Courier New" pitchFamily="49" charset="0"/>
            </a:endParaRPr>
          </a:p>
          <a:p>
            <a:pPr marL="0" indent="0">
              <a:buFontTx/>
              <a:buNone/>
            </a:pPr>
            <a:r>
              <a:rPr lang="en-US" sz="1400" b="1" kern="0" dirty="0">
                <a:solidFill>
                  <a:schemeClr val="accent2"/>
                </a:solidFill>
                <a:latin typeface="Courier New" pitchFamily="49" charset="0"/>
                <a:cs typeface="Courier New" pitchFamily="49" charset="0"/>
              </a:rPr>
              <a:t>#define TRUE 1</a:t>
            </a:r>
          </a:p>
          <a:p>
            <a:pPr marL="0" indent="0">
              <a:buFontTx/>
              <a:buNone/>
            </a:pPr>
            <a:endParaRPr lang="en-US" sz="1400" b="1" kern="0" dirty="0">
              <a:solidFill>
                <a:schemeClr val="accent2"/>
              </a:solidFill>
              <a:latin typeface="Courier New" pitchFamily="49" charset="0"/>
              <a:cs typeface="Courier New" pitchFamily="49" charset="0"/>
            </a:endParaRPr>
          </a:p>
          <a:p>
            <a:pPr marL="0" indent="0">
              <a:buFontTx/>
              <a:buNone/>
            </a:pPr>
            <a:r>
              <a:rPr lang="en-US" sz="1400" b="1" kern="0" dirty="0">
                <a:solidFill>
                  <a:schemeClr val="accent2"/>
                </a:solidFill>
                <a:latin typeface="Courier New" pitchFamily="49" charset="0"/>
                <a:cs typeface="Courier New" pitchFamily="49" charset="0"/>
              </a:rPr>
              <a:t>void main(void)</a:t>
            </a:r>
          </a:p>
          <a:p>
            <a:pPr marL="0" indent="0">
              <a:buFontTx/>
              <a:buNone/>
            </a:pPr>
            <a:r>
              <a:rPr lang="en-US" sz="1400" b="1" kern="0" dirty="0">
                <a:solidFill>
                  <a:schemeClr val="accent2"/>
                </a:solidFill>
                <a:latin typeface="Courier New" pitchFamily="49" charset="0"/>
                <a:cs typeface="Courier New" pitchFamily="49" charset="0"/>
              </a:rPr>
              <a:t>{</a:t>
            </a:r>
          </a:p>
          <a:p>
            <a:pPr marL="0" indent="0">
              <a:buFontTx/>
              <a:buNone/>
            </a:pPr>
            <a:r>
              <a:rPr lang="en-US" sz="1400" b="1" kern="0" dirty="0">
                <a:solidFill>
                  <a:schemeClr val="accent2"/>
                </a:solidFill>
                <a:latin typeface="Courier New" pitchFamily="49" charset="0"/>
                <a:cs typeface="Courier New" pitchFamily="49" charset="0"/>
              </a:rPr>
              <a:t>    P1DIR |= BIT0|BIT6;</a:t>
            </a:r>
          </a:p>
          <a:p>
            <a:pPr marL="0" indent="0">
              <a:buFontTx/>
              <a:buNone/>
            </a:pPr>
            <a:r>
              <a:rPr lang="en-US" sz="1400" b="1" kern="0" dirty="0">
                <a:solidFill>
                  <a:schemeClr val="accent2"/>
                </a:solidFill>
                <a:latin typeface="Courier New" pitchFamily="49" charset="0"/>
                <a:cs typeface="Courier New" pitchFamily="49" charset="0"/>
              </a:rPr>
              <a:t>    P1DIR &amp;= ~BIT3;</a:t>
            </a:r>
          </a:p>
          <a:p>
            <a:pPr marL="0" indent="0">
              <a:buFontTx/>
              <a:buNone/>
            </a:pPr>
            <a:r>
              <a:rPr lang="en-US" sz="1400" b="1" kern="0" dirty="0">
                <a:solidFill>
                  <a:schemeClr val="accent2"/>
                </a:solidFill>
                <a:latin typeface="Courier New" pitchFamily="49" charset="0"/>
                <a:cs typeface="Courier New" pitchFamily="49" charset="0"/>
              </a:rPr>
              <a:t>    P1REN |= BIT3;</a:t>
            </a:r>
          </a:p>
          <a:p>
            <a:pPr marL="0" indent="0">
              <a:buFontTx/>
              <a:buNone/>
            </a:pPr>
            <a:r>
              <a:rPr lang="en-US" sz="1400" b="1" kern="0" dirty="0">
                <a:solidFill>
                  <a:schemeClr val="accent2"/>
                </a:solidFill>
                <a:latin typeface="Courier New" pitchFamily="49" charset="0"/>
                <a:cs typeface="Courier New" pitchFamily="49" charset="0"/>
              </a:rPr>
              <a:t>    P1OUT |= BIT3;</a:t>
            </a:r>
          </a:p>
          <a:p>
            <a:pPr marL="0" indent="0">
              <a:buFontTx/>
              <a:buNone/>
            </a:pPr>
            <a:endParaRPr lang="en-US" sz="1400" b="1" kern="0" dirty="0">
              <a:solidFill>
                <a:schemeClr val="accent2"/>
              </a:solidFill>
              <a:latin typeface="Courier New" pitchFamily="49" charset="0"/>
              <a:cs typeface="Courier New" pitchFamily="49" charset="0"/>
            </a:endParaRPr>
          </a:p>
          <a:p>
            <a:pPr marL="0" indent="0">
              <a:buFontTx/>
              <a:buNone/>
            </a:pPr>
            <a:r>
              <a:rPr lang="en-US" sz="1400" b="1" kern="0" dirty="0">
                <a:solidFill>
                  <a:schemeClr val="accent2"/>
                </a:solidFill>
                <a:latin typeface="Courier New" pitchFamily="49" charset="0"/>
                <a:cs typeface="Courier New" pitchFamily="49" charset="0"/>
              </a:rPr>
              <a:t>    while (TRUE)</a:t>
            </a:r>
          </a:p>
          <a:p>
            <a:pPr marL="0" indent="0">
              <a:buFontTx/>
              <a:buNone/>
            </a:pPr>
            <a:r>
              <a:rPr lang="en-US" sz="1400" b="1" kern="0" dirty="0">
                <a:solidFill>
                  <a:schemeClr val="accent2"/>
                </a:solidFill>
                <a:latin typeface="Courier New" pitchFamily="49" charset="0"/>
                <a:cs typeface="Courier New" pitchFamily="49" charset="0"/>
              </a:rPr>
              <a:t>    {</a:t>
            </a:r>
          </a:p>
          <a:p>
            <a:pPr marL="0" indent="0">
              <a:buFontTx/>
              <a:buNone/>
            </a:pPr>
            <a:r>
              <a:rPr lang="en-US" sz="1400" b="1" kern="0" dirty="0">
                <a:solidFill>
                  <a:schemeClr val="accent2"/>
                </a:solidFill>
                <a:latin typeface="Courier New" pitchFamily="49" charset="0"/>
                <a:cs typeface="Courier New" pitchFamily="49" charset="0"/>
              </a:rPr>
              <a:t>        if (P1IN &amp; BIT3)</a:t>
            </a:r>
          </a:p>
          <a:p>
            <a:pPr marL="0" indent="0">
              <a:buFontTx/>
              <a:buNone/>
            </a:pPr>
            <a:r>
              <a:rPr lang="en-US" sz="1400" b="1" kern="0" dirty="0">
                <a:solidFill>
                  <a:schemeClr val="accent2"/>
                </a:solidFill>
                <a:latin typeface="Courier New" pitchFamily="49" charset="0"/>
                <a:cs typeface="Courier New" pitchFamily="49" charset="0"/>
              </a:rPr>
              <a:t>            P1OUT &amp;= ~(BIT0|BIT6);</a:t>
            </a:r>
          </a:p>
          <a:p>
            <a:pPr marL="0" indent="0">
              <a:buFontTx/>
              <a:buNone/>
            </a:pPr>
            <a:r>
              <a:rPr lang="en-US" sz="1400" b="1" kern="0" dirty="0">
                <a:solidFill>
                  <a:schemeClr val="accent2"/>
                </a:solidFill>
                <a:latin typeface="Courier New" pitchFamily="49" charset="0"/>
                <a:cs typeface="Courier New" pitchFamily="49" charset="0"/>
              </a:rPr>
              <a:t>        else</a:t>
            </a:r>
          </a:p>
          <a:p>
            <a:pPr marL="0" indent="0">
              <a:buFontTx/>
              <a:buNone/>
            </a:pPr>
            <a:r>
              <a:rPr lang="en-US" sz="1400" b="1" kern="0" dirty="0">
                <a:solidFill>
                  <a:schemeClr val="accent2"/>
                </a:solidFill>
                <a:latin typeface="Courier New" pitchFamily="49" charset="0"/>
                <a:cs typeface="Courier New" pitchFamily="49" charset="0"/>
              </a:rPr>
              <a:t>            P1OUT |= BIT0|BIT6;</a:t>
            </a:r>
          </a:p>
          <a:p>
            <a:pPr marL="0" indent="0">
              <a:buFontTx/>
              <a:buNone/>
            </a:pPr>
            <a:r>
              <a:rPr lang="en-US" sz="1400" b="1" kern="0" dirty="0">
                <a:solidFill>
                  <a:schemeClr val="accent2"/>
                </a:solidFill>
                <a:latin typeface="Courier New" pitchFamily="49" charset="0"/>
                <a:cs typeface="Courier New" pitchFamily="49" charset="0"/>
              </a:rPr>
              <a:t>    }</a:t>
            </a:r>
          </a:p>
          <a:p>
            <a:pPr marL="0" indent="0">
              <a:buFontTx/>
              <a:buNone/>
            </a:pPr>
            <a:r>
              <a:rPr lang="en-US" sz="1400" b="1" kern="0" dirty="0">
                <a:solidFill>
                  <a:schemeClr val="accent2"/>
                </a:solidFill>
                <a:latin typeface="Courier New" pitchFamily="49" charset="0"/>
                <a:cs typeface="Courier New" pitchFamily="49" charset="0"/>
              </a:rPr>
              <a:t>}</a:t>
            </a:r>
            <a:endParaRPr lang="en-US" sz="1400" b="1" kern="0" dirty="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4288988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Mapping C to Assembly</a:t>
            </a:r>
            <a:endParaRPr lang="en-US" b="1" dirty="0"/>
          </a:p>
        </p:txBody>
      </p:sp>
      <p:sp>
        <p:nvSpPr>
          <p:cNvPr id="5" name="Content Placeholder 2"/>
          <p:cNvSpPr>
            <a:spLocks noGrp="1"/>
          </p:cNvSpPr>
          <p:nvPr>
            <p:ph idx="1"/>
          </p:nvPr>
        </p:nvSpPr>
        <p:spPr>
          <a:xfrm>
            <a:off x="74028" y="586684"/>
            <a:ext cx="5073552" cy="5747330"/>
          </a:xfrm>
          <a:ln>
            <a:solidFill>
              <a:schemeClr val="tx1"/>
            </a:solidFill>
          </a:ln>
        </p:spPr>
        <p:txBody>
          <a:bodyPr/>
          <a:lstStyle/>
          <a:p>
            <a:pPr marL="0" indent="0">
              <a:buNone/>
            </a:pPr>
            <a:r>
              <a:rPr lang="en-US" sz="1400" b="1" dirty="0" smtClean="0">
                <a:latin typeface="Courier New" pitchFamily="49" charset="0"/>
                <a:cs typeface="Courier New" pitchFamily="49" charset="0"/>
              </a:rPr>
              <a:t>           </a:t>
            </a:r>
            <a:r>
              <a:rPr lang="en-US" sz="1400" b="1" u="sng" dirty="0" smtClean="0">
                <a:latin typeface="Courier New" pitchFamily="49" charset="0"/>
                <a:cs typeface="Courier New" pitchFamily="49" charset="0"/>
              </a:rPr>
              <a:t>C Version</a:t>
            </a:r>
            <a:r>
              <a:rPr lang="en-US" sz="1400" b="1" dirty="0" smtClean="0">
                <a:latin typeface="Courier New" pitchFamily="49" charset="0"/>
                <a:cs typeface="Courier New" pitchFamily="49" charset="0"/>
              </a:rPr>
              <a:t>:</a:t>
            </a:r>
          </a:p>
          <a:p>
            <a:pPr marL="0" indent="0">
              <a:buNone/>
            </a:pPr>
            <a:r>
              <a:rPr lang="en-US" sz="1400" b="1" dirty="0">
                <a:solidFill>
                  <a:srgbClr val="7F0055"/>
                </a:solidFill>
                <a:latin typeface="Consolas"/>
              </a:rPr>
              <a:t>#include</a:t>
            </a:r>
            <a:r>
              <a:rPr lang="en-US" sz="1400" b="1" dirty="0">
                <a:solidFill>
                  <a:srgbClr val="000000"/>
                </a:solidFill>
                <a:latin typeface="Consolas"/>
              </a:rPr>
              <a:t> </a:t>
            </a:r>
            <a:r>
              <a:rPr lang="en-US" sz="1400" b="1" dirty="0">
                <a:solidFill>
                  <a:srgbClr val="2A00FF"/>
                </a:solidFill>
                <a:latin typeface="Consolas"/>
              </a:rPr>
              <a:t>&lt;msp430g2553.h&gt;</a:t>
            </a:r>
          </a:p>
          <a:p>
            <a:pPr marL="0" indent="0">
              <a:buNone/>
            </a:pPr>
            <a:endParaRPr lang="en-US" sz="1400" dirty="0">
              <a:latin typeface="Consolas"/>
            </a:endParaRPr>
          </a:p>
          <a:p>
            <a:pPr marL="0" indent="0">
              <a:buNone/>
            </a:pPr>
            <a:r>
              <a:rPr lang="en-US" sz="1400" b="1" dirty="0" err="1" smtClean="0">
                <a:solidFill>
                  <a:srgbClr val="7F0055"/>
                </a:solidFill>
                <a:latin typeface="Consolas"/>
              </a:rPr>
              <a:t>Typedef</a:t>
            </a:r>
            <a:r>
              <a:rPr lang="en-US" sz="1400" b="1" dirty="0" smtClean="0">
                <a:solidFill>
                  <a:srgbClr val="7F0055"/>
                </a:solidFill>
                <a:latin typeface="Consolas"/>
              </a:rPr>
              <a:t> unsigned</a:t>
            </a:r>
            <a:r>
              <a:rPr lang="en-US" sz="1400" b="1" dirty="0" smtClean="0">
                <a:solidFill>
                  <a:srgbClr val="000000"/>
                </a:solidFill>
                <a:latin typeface="Consolas"/>
              </a:rPr>
              <a:t> </a:t>
            </a:r>
            <a:r>
              <a:rPr lang="en-US" sz="1400" b="1" dirty="0">
                <a:solidFill>
                  <a:srgbClr val="7F0055"/>
                </a:solidFill>
                <a:latin typeface="Consolas"/>
              </a:rPr>
              <a:t>short</a:t>
            </a:r>
            <a:r>
              <a:rPr lang="en-US" sz="1400" b="1" dirty="0">
                <a:solidFill>
                  <a:srgbClr val="000000"/>
                </a:solidFill>
                <a:latin typeface="Consolas"/>
              </a:rPr>
              <a:t> </a:t>
            </a:r>
            <a:r>
              <a:rPr lang="en-US" sz="1400" b="1" dirty="0">
                <a:solidFill>
                  <a:srgbClr val="005032"/>
                </a:solidFill>
                <a:latin typeface="Consolas"/>
              </a:rPr>
              <a:t>int16</a:t>
            </a:r>
            <a:r>
              <a:rPr lang="en-US" sz="1400" b="1" dirty="0">
                <a:solidFill>
                  <a:srgbClr val="000000"/>
                </a:solidFill>
                <a:latin typeface="Consolas"/>
              </a:rPr>
              <a:t>;</a:t>
            </a:r>
          </a:p>
          <a:p>
            <a:pPr marL="0" indent="0">
              <a:buNone/>
            </a:pPr>
            <a:endParaRPr lang="en-US" sz="1400" dirty="0">
              <a:latin typeface="Consolas"/>
            </a:endParaRPr>
          </a:p>
          <a:p>
            <a:pPr marL="0" indent="0">
              <a:buNone/>
            </a:pPr>
            <a:r>
              <a:rPr lang="en-US" sz="1400" dirty="0">
                <a:solidFill>
                  <a:srgbClr val="005032"/>
                </a:solidFill>
                <a:latin typeface="Consolas"/>
              </a:rPr>
              <a:t>int16</a:t>
            </a:r>
            <a:r>
              <a:rPr lang="en-US" sz="1400" dirty="0">
                <a:solidFill>
                  <a:srgbClr val="000000"/>
                </a:solidFill>
                <a:latin typeface="Consolas"/>
              </a:rPr>
              <a:t> </a:t>
            </a:r>
            <a:r>
              <a:rPr lang="en-US" sz="1400" b="1" dirty="0" err="1">
                <a:solidFill>
                  <a:srgbClr val="000000"/>
                </a:solidFill>
                <a:latin typeface="Consolas"/>
              </a:rPr>
              <a:t>func</a:t>
            </a:r>
            <a:r>
              <a:rPr lang="en-US" sz="1400" b="1" dirty="0">
                <a:solidFill>
                  <a:srgbClr val="000000"/>
                </a:solidFill>
                <a:latin typeface="Consolas"/>
              </a:rPr>
              <a:t>(</a:t>
            </a:r>
            <a:r>
              <a:rPr lang="en-US" sz="1400" b="1" dirty="0">
                <a:solidFill>
                  <a:srgbClr val="005032"/>
                </a:solidFill>
                <a:latin typeface="Consolas"/>
              </a:rPr>
              <a:t>int16</a:t>
            </a:r>
            <a:r>
              <a:rPr lang="en-US" sz="1400" b="1" dirty="0">
                <a:solidFill>
                  <a:srgbClr val="000000"/>
                </a:solidFill>
                <a:latin typeface="Consolas"/>
              </a:rPr>
              <a:t> w, </a:t>
            </a:r>
            <a:r>
              <a:rPr lang="en-US" sz="1400" b="1" dirty="0">
                <a:solidFill>
                  <a:srgbClr val="005032"/>
                </a:solidFill>
                <a:latin typeface="Consolas"/>
              </a:rPr>
              <a:t>int16</a:t>
            </a:r>
            <a:r>
              <a:rPr lang="en-US" sz="1400" b="1" dirty="0">
                <a:solidFill>
                  <a:srgbClr val="000000"/>
                </a:solidFill>
                <a:latin typeface="Consolas"/>
              </a:rPr>
              <a:t> x, </a:t>
            </a:r>
            <a:r>
              <a:rPr lang="en-US" sz="1400" b="1" dirty="0">
                <a:solidFill>
                  <a:srgbClr val="005032"/>
                </a:solidFill>
                <a:latin typeface="Consolas"/>
              </a:rPr>
              <a:t>int16</a:t>
            </a:r>
            <a:r>
              <a:rPr lang="en-US" sz="1400" b="1" dirty="0">
                <a:solidFill>
                  <a:srgbClr val="000000"/>
                </a:solidFill>
                <a:latin typeface="Consolas"/>
              </a:rPr>
              <a:t> y, </a:t>
            </a:r>
            <a:r>
              <a:rPr lang="en-US" sz="1400" b="1" dirty="0">
                <a:solidFill>
                  <a:srgbClr val="005032"/>
                </a:solidFill>
                <a:latin typeface="Consolas"/>
              </a:rPr>
              <a:t>int16</a:t>
            </a:r>
            <a:r>
              <a:rPr lang="en-US" sz="1400" b="1" dirty="0">
                <a:solidFill>
                  <a:srgbClr val="000000"/>
                </a:solidFill>
                <a:latin typeface="Consolas"/>
              </a:rPr>
              <a:t> z);</a:t>
            </a:r>
          </a:p>
          <a:p>
            <a:pPr marL="0" indent="0">
              <a:buNone/>
            </a:pPr>
            <a:endParaRPr lang="en-US" sz="1400" dirty="0">
              <a:latin typeface="Consolas"/>
            </a:endParaRPr>
          </a:p>
          <a:p>
            <a:pPr marL="0" indent="0">
              <a:buNone/>
            </a:pPr>
            <a:r>
              <a:rPr lang="en-US" sz="1400" b="1" dirty="0">
                <a:solidFill>
                  <a:srgbClr val="7F0055"/>
                </a:solidFill>
                <a:latin typeface="Consolas"/>
              </a:rPr>
              <a:t>void</a:t>
            </a:r>
            <a:r>
              <a:rPr lang="en-US" sz="1400" b="1" dirty="0">
                <a:solidFill>
                  <a:srgbClr val="000000"/>
                </a:solidFill>
                <a:latin typeface="Consolas"/>
              </a:rPr>
              <a:t> main() {</a:t>
            </a:r>
          </a:p>
          <a:p>
            <a:pPr marL="0" indent="0">
              <a:buNone/>
            </a:pPr>
            <a:r>
              <a:rPr lang="en-US" sz="1400" dirty="0" smtClean="0">
                <a:solidFill>
                  <a:srgbClr val="005032"/>
                </a:solidFill>
                <a:latin typeface="Consolas"/>
              </a:rPr>
              <a:t>  Int16 </a:t>
            </a:r>
            <a:r>
              <a:rPr lang="en-US" sz="1400" dirty="0" err="1" smtClean="0">
                <a:solidFill>
                  <a:srgbClr val="000000"/>
                </a:solidFill>
                <a:latin typeface="Consolas"/>
              </a:rPr>
              <a:t>a,b,c,d,e</a:t>
            </a:r>
            <a:r>
              <a:rPr lang="en-US" sz="1400" dirty="0">
                <a:solidFill>
                  <a:srgbClr val="000000"/>
                </a:solidFill>
                <a:latin typeface="Consolas"/>
              </a:rPr>
              <a:t>;</a:t>
            </a:r>
          </a:p>
          <a:p>
            <a:pPr marL="0" indent="0">
              <a:buNone/>
            </a:pPr>
            <a:r>
              <a:rPr lang="en-US" sz="1400" dirty="0" smtClean="0">
                <a:solidFill>
                  <a:srgbClr val="000000"/>
                </a:solidFill>
                <a:latin typeface="Consolas"/>
              </a:rPr>
              <a:t>  a=1;b=2;c=3;d=4</a:t>
            </a:r>
            <a:r>
              <a:rPr lang="en-US" sz="1400" dirty="0">
                <a:solidFill>
                  <a:srgbClr val="000000"/>
                </a:solidFill>
                <a:latin typeface="Consolas"/>
              </a:rPr>
              <a:t>;</a:t>
            </a:r>
          </a:p>
          <a:p>
            <a:pPr marL="0" indent="0">
              <a:buNone/>
            </a:pPr>
            <a:r>
              <a:rPr lang="en-US" sz="1400" b="1" dirty="0" smtClean="0">
                <a:solidFill>
                  <a:srgbClr val="7F0055"/>
                </a:solidFill>
                <a:latin typeface="Consolas"/>
              </a:rPr>
              <a:t>  while</a:t>
            </a:r>
            <a:r>
              <a:rPr lang="en-US" sz="1400" b="1" dirty="0" smtClean="0">
                <a:solidFill>
                  <a:srgbClr val="000000"/>
                </a:solidFill>
                <a:latin typeface="Consolas"/>
              </a:rPr>
              <a:t>(1</a:t>
            </a:r>
            <a:r>
              <a:rPr lang="en-US" sz="1400" b="1" dirty="0">
                <a:solidFill>
                  <a:srgbClr val="000000"/>
                </a:solidFill>
                <a:latin typeface="Consolas"/>
              </a:rPr>
              <a:t>) {</a:t>
            </a:r>
          </a:p>
          <a:p>
            <a:pPr marL="0" indent="0">
              <a:buNone/>
            </a:pPr>
            <a:r>
              <a:rPr lang="en-US" sz="1400" dirty="0" smtClean="0">
                <a:solidFill>
                  <a:srgbClr val="000000"/>
                </a:solidFill>
                <a:latin typeface="Consolas"/>
              </a:rPr>
              <a:t>    e </a:t>
            </a:r>
            <a:r>
              <a:rPr lang="en-US" sz="1400" dirty="0">
                <a:solidFill>
                  <a:srgbClr val="000000"/>
                </a:solidFill>
                <a:latin typeface="Consolas"/>
              </a:rPr>
              <a:t>= </a:t>
            </a:r>
            <a:r>
              <a:rPr lang="en-US" sz="1400" dirty="0" err="1">
                <a:solidFill>
                  <a:srgbClr val="000000"/>
                </a:solidFill>
                <a:latin typeface="Consolas"/>
              </a:rPr>
              <a:t>func</a:t>
            </a:r>
            <a:r>
              <a:rPr lang="en-US" sz="1400" dirty="0">
                <a:solidFill>
                  <a:srgbClr val="000000"/>
                </a:solidFill>
                <a:latin typeface="Consolas"/>
              </a:rPr>
              <a:t>(</a:t>
            </a:r>
            <a:r>
              <a:rPr lang="en-US" sz="1400" dirty="0" err="1">
                <a:solidFill>
                  <a:srgbClr val="000000"/>
                </a:solidFill>
                <a:latin typeface="Consolas"/>
              </a:rPr>
              <a:t>a,b,c,d</a:t>
            </a:r>
            <a:r>
              <a:rPr lang="en-US" sz="1400" dirty="0">
                <a:solidFill>
                  <a:srgbClr val="000000"/>
                </a:solidFill>
                <a:latin typeface="Consolas"/>
              </a:rPr>
              <a:t>);</a:t>
            </a:r>
          </a:p>
          <a:p>
            <a:pPr marL="0" indent="0">
              <a:buNone/>
            </a:pPr>
            <a:r>
              <a:rPr lang="en-US" sz="1400" dirty="0" smtClean="0">
                <a:solidFill>
                  <a:srgbClr val="000000"/>
                </a:solidFill>
                <a:latin typeface="Consolas"/>
              </a:rPr>
              <a:t>  }</a:t>
            </a:r>
            <a:endParaRPr lang="en-US" sz="1400" dirty="0">
              <a:solidFill>
                <a:srgbClr val="000000"/>
              </a:solidFill>
              <a:latin typeface="Consolas"/>
            </a:endParaRPr>
          </a:p>
          <a:p>
            <a:pPr marL="0" indent="0">
              <a:buNone/>
            </a:pPr>
            <a:r>
              <a:rPr lang="en-US" sz="1400" dirty="0">
                <a:solidFill>
                  <a:srgbClr val="000000"/>
                </a:solidFill>
                <a:latin typeface="Consolas"/>
              </a:rPr>
              <a:t>}</a:t>
            </a:r>
          </a:p>
          <a:p>
            <a:pPr marL="0" indent="0">
              <a:buNone/>
            </a:pPr>
            <a:endParaRPr lang="en-US" sz="1400" dirty="0">
              <a:latin typeface="Consolas"/>
            </a:endParaRPr>
          </a:p>
          <a:p>
            <a:pPr marL="0" indent="0">
              <a:buNone/>
            </a:pPr>
            <a:r>
              <a:rPr lang="en-US" sz="1400" dirty="0">
                <a:solidFill>
                  <a:srgbClr val="005032"/>
                </a:solidFill>
                <a:latin typeface="Consolas"/>
              </a:rPr>
              <a:t>int16</a:t>
            </a:r>
            <a:r>
              <a:rPr lang="en-US" sz="1400" dirty="0">
                <a:solidFill>
                  <a:srgbClr val="000000"/>
                </a:solidFill>
                <a:latin typeface="Consolas"/>
              </a:rPr>
              <a:t> </a:t>
            </a:r>
            <a:r>
              <a:rPr lang="en-US" sz="1400" b="1" dirty="0" err="1">
                <a:solidFill>
                  <a:srgbClr val="000000"/>
                </a:solidFill>
                <a:latin typeface="Consolas"/>
              </a:rPr>
              <a:t>func</a:t>
            </a:r>
            <a:r>
              <a:rPr lang="en-US" sz="1400" b="1" dirty="0">
                <a:solidFill>
                  <a:srgbClr val="000000"/>
                </a:solidFill>
                <a:latin typeface="Consolas"/>
              </a:rPr>
              <a:t>(</a:t>
            </a:r>
            <a:r>
              <a:rPr lang="en-US" sz="1400" b="1" dirty="0">
                <a:solidFill>
                  <a:srgbClr val="005032"/>
                </a:solidFill>
                <a:latin typeface="Consolas"/>
              </a:rPr>
              <a:t>int16</a:t>
            </a:r>
            <a:r>
              <a:rPr lang="en-US" sz="1400" b="1" dirty="0">
                <a:solidFill>
                  <a:srgbClr val="000000"/>
                </a:solidFill>
                <a:latin typeface="Consolas"/>
              </a:rPr>
              <a:t> w, </a:t>
            </a:r>
            <a:r>
              <a:rPr lang="en-US" sz="1400" b="1" dirty="0">
                <a:solidFill>
                  <a:srgbClr val="005032"/>
                </a:solidFill>
                <a:latin typeface="Consolas"/>
              </a:rPr>
              <a:t>int16</a:t>
            </a:r>
            <a:r>
              <a:rPr lang="en-US" sz="1400" b="1" dirty="0">
                <a:solidFill>
                  <a:srgbClr val="000000"/>
                </a:solidFill>
                <a:latin typeface="Consolas"/>
              </a:rPr>
              <a:t> x, </a:t>
            </a:r>
            <a:r>
              <a:rPr lang="en-US" sz="1400" b="1" dirty="0">
                <a:solidFill>
                  <a:srgbClr val="005032"/>
                </a:solidFill>
                <a:latin typeface="Consolas"/>
              </a:rPr>
              <a:t>int16</a:t>
            </a:r>
            <a:r>
              <a:rPr lang="en-US" sz="1400" b="1" dirty="0">
                <a:solidFill>
                  <a:srgbClr val="000000"/>
                </a:solidFill>
                <a:latin typeface="Consolas"/>
              </a:rPr>
              <a:t> y, </a:t>
            </a:r>
            <a:r>
              <a:rPr lang="en-US" sz="1400" b="1" dirty="0">
                <a:solidFill>
                  <a:srgbClr val="005032"/>
                </a:solidFill>
                <a:latin typeface="Consolas"/>
              </a:rPr>
              <a:t>int16</a:t>
            </a:r>
            <a:r>
              <a:rPr lang="en-US" sz="1400" b="1" dirty="0">
                <a:solidFill>
                  <a:srgbClr val="000000"/>
                </a:solidFill>
                <a:latin typeface="Consolas"/>
              </a:rPr>
              <a:t> z) {</a:t>
            </a:r>
          </a:p>
          <a:p>
            <a:pPr marL="0" indent="0">
              <a:buNone/>
            </a:pPr>
            <a:r>
              <a:rPr lang="en-US" sz="1400" dirty="0" smtClean="0">
                <a:solidFill>
                  <a:srgbClr val="005032"/>
                </a:solidFill>
                <a:latin typeface="Consolas"/>
              </a:rPr>
              <a:t>  int16</a:t>
            </a:r>
            <a:r>
              <a:rPr lang="en-US" sz="1400" dirty="0" smtClean="0">
                <a:solidFill>
                  <a:srgbClr val="000000"/>
                </a:solidFill>
                <a:latin typeface="Consolas"/>
              </a:rPr>
              <a:t> </a:t>
            </a:r>
            <a:r>
              <a:rPr lang="en-US" sz="1400" dirty="0">
                <a:solidFill>
                  <a:srgbClr val="000000"/>
                </a:solidFill>
                <a:latin typeface="Consolas"/>
              </a:rPr>
              <a:t>sum;</a:t>
            </a:r>
          </a:p>
          <a:p>
            <a:pPr marL="0" indent="0">
              <a:buNone/>
            </a:pPr>
            <a:r>
              <a:rPr lang="en-US" sz="1400" dirty="0" smtClean="0">
                <a:solidFill>
                  <a:srgbClr val="000000"/>
                </a:solidFill>
                <a:latin typeface="Consolas"/>
              </a:rPr>
              <a:t>  sum </a:t>
            </a:r>
            <a:r>
              <a:rPr lang="en-US" sz="1400" dirty="0">
                <a:solidFill>
                  <a:srgbClr val="000000"/>
                </a:solidFill>
                <a:latin typeface="Consolas"/>
              </a:rPr>
              <a:t>= </a:t>
            </a:r>
            <a:r>
              <a:rPr lang="en-US" sz="1400" dirty="0" err="1">
                <a:solidFill>
                  <a:srgbClr val="000000"/>
                </a:solidFill>
                <a:latin typeface="Consolas"/>
              </a:rPr>
              <a:t>w+x+y+z</a:t>
            </a:r>
            <a:r>
              <a:rPr lang="en-US" sz="1400" dirty="0">
                <a:solidFill>
                  <a:srgbClr val="000000"/>
                </a:solidFill>
                <a:latin typeface="Consolas"/>
              </a:rPr>
              <a:t>;</a:t>
            </a:r>
          </a:p>
          <a:p>
            <a:pPr marL="0" indent="0">
              <a:buNone/>
            </a:pPr>
            <a:r>
              <a:rPr lang="en-US" sz="1400" b="1" dirty="0" smtClean="0">
                <a:solidFill>
                  <a:srgbClr val="7F0055"/>
                </a:solidFill>
                <a:latin typeface="Consolas"/>
              </a:rPr>
              <a:t>  return</a:t>
            </a:r>
            <a:r>
              <a:rPr lang="en-US" sz="1400" b="1" dirty="0" smtClean="0">
                <a:solidFill>
                  <a:srgbClr val="000000"/>
                </a:solidFill>
                <a:latin typeface="Consolas"/>
              </a:rPr>
              <a:t>(sum</a:t>
            </a:r>
            <a:r>
              <a:rPr lang="en-US" sz="1400" b="1" dirty="0">
                <a:solidFill>
                  <a:srgbClr val="000000"/>
                </a:solidFill>
                <a:latin typeface="Consolas"/>
              </a:rPr>
              <a:t>);</a:t>
            </a:r>
          </a:p>
          <a:p>
            <a:pPr marL="0" indent="0">
              <a:buNone/>
            </a:pPr>
            <a:r>
              <a:rPr lang="en-US" sz="1400" dirty="0">
                <a:solidFill>
                  <a:srgbClr val="000000"/>
                </a:solidFill>
                <a:latin typeface="Consolas"/>
              </a:rPr>
              <a:t>}</a:t>
            </a:r>
            <a:endParaRPr lang="en-US" sz="1400" b="1" dirty="0">
              <a:solidFill>
                <a:srgbClr val="00B050"/>
              </a:solidFill>
              <a:latin typeface="Courier New" pitchFamily="49" charset="0"/>
              <a:cs typeface="Courier New" pitchFamily="49" charset="0"/>
            </a:endParaRPr>
          </a:p>
        </p:txBody>
      </p:sp>
      <p:sp>
        <p:nvSpPr>
          <p:cNvPr id="6" name="Content Placeholder 2"/>
          <p:cNvSpPr txBox="1">
            <a:spLocks/>
          </p:cNvSpPr>
          <p:nvPr/>
        </p:nvSpPr>
        <p:spPr bwMode="auto">
          <a:xfrm>
            <a:off x="5147580" y="586684"/>
            <a:ext cx="3920220" cy="6271316"/>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400" b="1" kern="0" dirty="0" smtClean="0">
                <a:latin typeface="Courier New" pitchFamily="49" charset="0"/>
                <a:cs typeface="Courier New" pitchFamily="49" charset="0"/>
              </a:rPr>
              <a:t>           </a:t>
            </a:r>
            <a:r>
              <a:rPr lang="en-US" sz="1400" b="1" u="sng" kern="0" dirty="0" smtClean="0">
                <a:latin typeface="Courier New" pitchFamily="49" charset="0"/>
                <a:cs typeface="Courier New" pitchFamily="49" charset="0"/>
              </a:rPr>
              <a:t>Generated Assembly Code</a:t>
            </a:r>
            <a:r>
              <a:rPr lang="en-US" sz="1400" b="1" kern="0" dirty="0" smtClean="0">
                <a:latin typeface="Courier New" pitchFamily="49" charset="0"/>
                <a:cs typeface="Courier New" pitchFamily="49" charset="0"/>
              </a:rPr>
              <a:t>:</a:t>
            </a:r>
          </a:p>
          <a:p>
            <a:pPr marL="0" indent="0">
              <a:buFontTx/>
              <a:buNone/>
            </a:pPr>
            <a:r>
              <a:rPr lang="en-US" sz="1200" b="1" kern="0" dirty="0" smtClean="0">
                <a:solidFill>
                  <a:srgbClr val="00B050"/>
                </a:solidFill>
                <a:latin typeface="Courier New" pitchFamily="49" charset="0"/>
                <a:cs typeface="Courier New" pitchFamily="49" charset="0"/>
              </a:rPr>
              <a:t>11    </a:t>
            </a:r>
            <a:r>
              <a:rPr lang="en-US" sz="1200" b="1" kern="0" dirty="0">
                <a:solidFill>
                  <a:srgbClr val="00B050"/>
                </a:solidFill>
                <a:latin typeface="Courier New" pitchFamily="49" charset="0"/>
                <a:cs typeface="Courier New" pitchFamily="49" charset="0"/>
              </a:rPr>
              <a:t>		e = </a:t>
            </a:r>
            <a:r>
              <a:rPr lang="en-US" sz="1200" b="1" kern="0" dirty="0" err="1">
                <a:solidFill>
                  <a:srgbClr val="00B050"/>
                </a:solidFill>
                <a:latin typeface="Courier New" pitchFamily="49" charset="0"/>
                <a:cs typeface="Courier New" pitchFamily="49" charset="0"/>
              </a:rPr>
              <a:t>func</a:t>
            </a:r>
            <a:r>
              <a:rPr lang="en-US" sz="1200" b="1" kern="0" dirty="0">
                <a:solidFill>
                  <a:srgbClr val="00B050"/>
                </a:solidFill>
                <a:latin typeface="Courier New" pitchFamily="49" charset="0"/>
                <a:cs typeface="Courier New" pitchFamily="49" charset="0"/>
              </a:rPr>
              <a:t>(</a:t>
            </a:r>
            <a:r>
              <a:rPr lang="en-US" sz="1200" b="1" kern="0" dirty="0" err="1">
                <a:solidFill>
                  <a:srgbClr val="00B050"/>
                </a:solidFill>
                <a:latin typeface="Courier New" pitchFamily="49" charset="0"/>
                <a:cs typeface="Courier New" pitchFamily="49" charset="0"/>
              </a:rPr>
              <a:t>a,b,c,d</a:t>
            </a:r>
            <a:r>
              <a:rPr lang="en-US" sz="1200" b="1" kern="0" dirty="0">
                <a:solidFill>
                  <a:srgbClr val="00B050"/>
                </a:solidFill>
                <a:latin typeface="Courier New" pitchFamily="49" charset="0"/>
                <a:cs typeface="Courier New" pitchFamily="49" charset="0"/>
              </a:rPr>
              <a:t>);</a:t>
            </a:r>
          </a:p>
          <a:p>
            <a:pPr marL="0" indent="0">
              <a:buFontTx/>
              <a:buNone/>
            </a:pPr>
            <a:r>
              <a:rPr lang="en-US" sz="1200" b="1" kern="0" dirty="0">
                <a:solidFill>
                  <a:schemeClr val="accent2"/>
                </a:solidFill>
                <a:latin typeface="Courier New" pitchFamily="49" charset="0"/>
                <a:cs typeface="Courier New" pitchFamily="49" charset="0"/>
              </a:rPr>
              <a:t> $C$L1:</a:t>
            </a:r>
          </a:p>
          <a:p>
            <a:pPr marL="0" indent="0">
              <a:buFontTx/>
              <a:buNone/>
            </a:pPr>
            <a:r>
              <a:rPr lang="en-US" sz="1200" b="1" kern="0" dirty="0">
                <a:solidFill>
                  <a:schemeClr val="accent2"/>
                </a:solidFill>
                <a:latin typeface="Courier New" pitchFamily="49" charset="0"/>
                <a:cs typeface="Courier New" pitchFamily="49" charset="0"/>
              </a:rPr>
              <a:t>c074:   </a:t>
            </a:r>
            <a:r>
              <a:rPr lang="en-US" sz="1200" b="1" kern="0" dirty="0" smtClean="0">
                <a:solidFill>
                  <a:schemeClr val="accent2"/>
                </a:solidFill>
                <a:latin typeface="Courier New" pitchFamily="49" charset="0"/>
                <a:cs typeface="Courier New" pitchFamily="49" charset="0"/>
              </a:rPr>
              <a:t>MOV.W   </a:t>
            </a:r>
            <a:r>
              <a:rPr lang="en-US" sz="1200" b="1" kern="0" dirty="0">
                <a:solidFill>
                  <a:schemeClr val="accent2"/>
                </a:solidFill>
                <a:latin typeface="Courier New" pitchFamily="49" charset="0"/>
                <a:cs typeface="Courier New" pitchFamily="49" charset="0"/>
              </a:rPr>
              <a:t>@SP,R12</a:t>
            </a:r>
          </a:p>
          <a:p>
            <a:pPr marL="0" indent="0">
              <a:buFontTx/>
              <a:buNone/>
            </a:pPr>
            <a:r>
              <a:rPr lang="en-US" sz="1200" b="1" kern="0" dirty="0">
                <a:solidFill>
                  <a:schemeClr val="accent2"/>
                </a:solidFill>
                <a:latin typeface="Courier New" pitchFamily="49" charset="0"/>
                <a:cs typeface="Courier New" pitchFamily="49" charset="0"/>
              </a:rPr>
              <a:t>c076:   </a:t>
            </a:r>
            <a:r>
              <a:rPr lang="en-US" sz="1200" b="1" kern="0" dirty="0" smtClean="0">
                <a:solidFill>
                  <a:schemeClr val="accent2"/>
                </a:solidFill>
                <a:latin typeface="Courier New" pitchFamily="49" charset="0"/>
                <a:cs typeface="Courier New" pitchFamily="49" charset="0"/>
              </a:rPr>
              <a:t>MOV.W   </a:t>
            </a:r>
            <a:r>
              <a:rPr lang="en-US" sz="1200" b="1" kern="0" dirty="0">
                <a:solidFill>
                  <a:schemeClr val="accent2"/>
                </a:solidFill>
                <a:latin typeface="Courier New" pitchFamily="49" charset="0"/>
                <a:cs typeface="Courier New" pitchFamily="49" charset="0"/>
              </a:rPr>
              <a:t>0x0002(SP),R13</a:t>
            </a:r>
          </a:p>
          <a:p>
            <a:pPr marL="0" indent="0">
              <a:buFontTx/>
              <a:buNone/>
            </a:pPr>
            <a:r>
              <a:rPr lang="en-US" sz="1200" b="1" kern="0" dirty="0">
                <a:solidFill>
                  <a:schemeClr val="accent2"/>
                </a:solidFill>
                <a:latin typeface="Courier New" pitchFamily="49" charset="0"/>
                <a:cs typeface="Courier New" pitchFamily="49" charset="0"/>
              </a:rPr>
              <a:t>c07a:   </a:t>
            </a:r>
            <a:r>
              <a:rPr lang="en-US" sz="1200" b="1" kern="0" dirty="0" smtClean="0">
                <a:solidFill>
                  <a:schemeClr val="accent2"/>
                </a:solidFill>
                <a:latin typeface="Courier New" pitchFamily="49" charset="0"/>
                <a:cs typeface="Courier New" pitchFamily="49" charset="0"/>
              </a:rPr>
              <a:t>MOV.W   </a:t>
            </a:r>
            <a:r>
              <a:rPr lang="en-US" sz="1200" b="1" kern="0" dirty="0">
                <a:solidFill>
                  <a:schemeClr val="accent2"/>
                </a:solidFill>
                <a:latin typeface="Courier New" pitchFamily="49" charset="0"/>
                <a:cs typeface="Courier New" pitchFamily="49" charset="0"/>
              </a:rPr>
              <a:t>0x0004(SP),R14</a:t>
            </a:r>
          </a:p>
          <a:p>
            <a:pPr marL="0" indent="0">
              <a:buFontTx/>
              <a:buNone/>
            </a:pPr>
            <a:r>
              <a:rPr lang="en-US" sz="1200" b="1" kern="0" dirty="0">
                <a:solidFill>
                  <a:schemeClr val="accent2"/>
                </a:solidFill>
                <a:latin typeface="Courier New" pitchFamily="49" charset="0"/>
                <a:cs typeface="Courier New" pitchFamily="49" charset="0"/>
              </a:rPr>
              <a:t>c07e:   </a:t>
            </a:r>
            <a:r>
              <a:rPr lang="en-US" sz="1200" b="1" kern="0" dirty="0" smtClean="0">
                <a:solidFill>
                  <a:schemeClr val="accent2"/>
                </a:solidFill>
                <a:latin typeface="Courier New" pitchFamily="49" charset="0"/>
                <a:cs typeface="Courier New" pitchFamily="49" charset="0"/>
              </a:rPr>
              <a:t>MOV.W   </a:t>
            </a:r>
            <a:r>
              <a:rPr lang="en-US" sz="1200" b="1" kern="0" dirty="0">
                <a:solidFill>
                  <a:schemeClr val="accent2"/>
                </a:solidFill>
                <a:latin typeface="Courier New" pitchFamily="49" charset="0"/>
                <a:cs typeface="Courier New" pitchFamily="49" charset="0"/>
              </a:rPr>
              <a:t>0x0006(SP),R15</a:t>
            </a:r>
          </a:p>
          <a:p>
            <a:pPr marL="0" indent="0">
              <a:buFontTx/>
              <a:buNone/>
            </a:pPr>
            <a:r>
              <a:rPr lang="en-US" sz="1200" b="1" kern="0" dirty="0">
                <a:solidFill>
                  <a:schemeClr val="accent2"/>
                </a:solidFill>
                <a:latin typeface="Courier New" pitchFamily="49" charset="0"/>
                <a:cs typeface="Courier New" pitchFamily="49" charset="0"/>
              </a:rPr>
              <a:t>c082:   </a:t>
            </a:r>
            <a:r>
              <a:rPr lang="en-US" sz="1200" b="1" kern="0" dirty="0" smtClean="0">
                <a:solidFill>
                  <a:schemeClr val="accent2"/>
                </a:solidFill>
                <a:latin typeface="Courier New" pitchFamily="49" charset="0"/>
                <a:cs typeface="Courier New" pitchFamily="49" charset="0"/>
              </a:rPr>
              <a:t>CALL    </a:t>
            </a:r>
            <a:r>
              <a:rPr lang="en-US" sz="1200" b="1" kern="0" dirty="0">
                <a:solidFill>
                  <a:schemeClr val="accent2"/>
                </a:solidFill>
                <a:latin typeface="Courier New" pitchFamily="49" charset="0"/>
                <a:cs typeface="Courier New" pitchFamily="49" charset="0"/>
              </a:rPr>
              <a:t>#</a:t>
            </a:r>
            <a:r>
              <a:rPr lang="en-US" sz="1200" b="1" kern="0" dirty="0" err="1">
                <a:solidFill>
                  <a:schemeClr val="accent2"/>
                </a:solidFill>
                <a:latin typeface="Courier New" pitchFamily="49" charset="0"/>
                <a:cs typeface="Courier New" pitchFamily="49" charset="0"/>
              </a:rPr>
              <a:t>func</a:t>
            </a:r>
            <a:endParaRPr lang="en-US" sz="1200" b="1" kern="0" dirty="0">
              <a:solidFill>
                <a:schemeClr val="accent2"/>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c086:   </a:t>
            </a:r>
            <a:r>
              <a:rPr lang="en-US" sz="1200" b="1" kern="0" dirty="0" smtClean="0">
                <a:solidFill>
                  <a:schemeClr val="accent2"/>
                </a:solidFill>
                <a:latin typeface="Courier New" pitchFamily="49" charset="0"/>
                <a:cs typeface="Courier New" pitchFamily="49" charset="0"/>
              </a:rPr>
              <a:t>MOV.W   </a:t>
            </a:r>
            <a:r>
              <a:rPr lang="en-US" sz="1200" b="1" kern="0" dirty="0">
                <a:solidFill>
                  <a:schemeClr val="accent2"/>
                </a:solidFill>
                <a:latin typeface="Courier New" pitchFamily="49" charset="0"/>
                <a:cs typeface="Courier New" pitchFamily="49" charset="0"/>
              </a:rPr>
              <a:t>R12,0x0008(SP)</a:t>
            </a:r>
          </a:p>
          <a:p>
            <a:pPr marL="0" indent="0">
              <a:buFontTx/>
              <a:buNone/>
            </a:pPr>
            <a:r>
              <a:rPr lang="en-US" sz="1200" b="1" kern="0" dirty="0">
                <a:solidFill>
                  <a:srgbClr val="00B050"/>
                </a:solidFill>
                <a:latin typeface="Courier New" pitchFamily="49" charset="0"/>
                <a:cs typeface="Courier New" pitchFamily="49" charset="0"/>
              </a:rPr>
              <a:t>10    	while(1) {</a:t>
            </a:r>
          </a:p>
          <a:p>
            <a:pPr marL="0" indent="0">
              <a:buFontTx/>
              <a:buNone/>
            </a:pPr>
            <a:r>
              <a:rPr lang="en-US" sz="1200" b="1" kern="0" dirty="0">
                <a:solidFill>
                  <a:schemeClr val="accent2"/>
                </a:solidFill>
                <a:latin typeface="Courier New" pitchFamily="49" charset="0"/>
                <a:cs typeface="Courier New" pitchFamily="49" charset="0"/>
              </a:rPr>
              <a:t>c08a:   </a:t>
            </a:r>
            <a:r>
              <a:rPr lang="en-US" sz="1200" b="1" kern="0" dirty="0" smtClean="0">
                <a:solidFill>
                  <a:schemeClr val="accent2"/>
                </a:solidFill>
                <a:latin typeface="Courier New" pitchFamily="49" charset="0"/>
                <a:cs typeface="Courier New" pitchFamily="49" charset="0"/>
              </a:rPr>
              <a:t>JMP     </a:t>
            </a:r>
            <a:r>
              <a:rPr lang="en-US" sz="1200" b="1" kern="0" dirty="0">
                <a:solidFill>
                  <a:schemeClr val="accent2"/>
                </a:solidFill>
                <a:latin typeface="Courier New" pitchFamily="49" charset="0"/>
                <a:cs typeface="Courier New" pitchFamily="49" charset="0"/>
              </a:rPr>
              <a:t>($C$L1)</a:t>
            </a:r>
          </a:p>
          <a:p>
            <a:pPr marL="228600" indent="-228600">
              <a:buFontTx/>
              <a:buAutoNum type="arabicPlain" startAt="15"/>
            </a:pPr>
            <a:r>
              <a:rPr lang="en-US" sz="1200" b="1" kern="0" dirty="0" smtClean="0">
                <a:solidFill>
                  <a:srgbClr val="00B050"/>
                </a:solidFill>
                <a:latin typeface="Courier New" pitchFamily="49" charset="0"/>
                <a:cs typeface="Courier New" pitchFamily="49" charset="0"/>
              </a:rPr>
              <a:t>int16 </a:t>
            </a:r>
            <a:r>
              <a:rPr lang="en-US" sz="1200" b="1" kern="0" dirty="0" err="1">
                <a:solidFill>
                  <a:srgbClr val="00B050"/>
                </a:solidFill>
                <a:latin typeface="Courier New" pitchFamily="49" charset="0"/>
                <a:cs typeface="Courier New" pitchFamily="49" charset="0"/>
              </a:rPr>
              <a:t>func</a:t>
            </a:r>
            <a:r>
              <a:rPr lang="en-US" sz="1200" b="1" kern="0" dirty="0">
                <a:solidFill>
                  <a:srgbClr val="00B050"/>
                </a:solidFill>
                <a:latin typeface="Courier New" pitchFamily="49" charset="0"/>
                <a:cs typeface="Courier New" pitchFamily="49" charset="0"/>
              </a:rPr>
              <a:t>(int16 w, int16 x, </a:t>
            </a:r>
            <a:endParaRPr lang="en-US" sz="1200" b="1" kern="0" dirty="0" smtClean="0">
              <a:solidFill>
                <a:srgbClr val="00B050"/>
              </a:solidFill>
              <a:latin typeface="Courier New" pitchFamily="49" charset="0"/>
              <a:cs typeface="Courier New" pitchFamily="49" charset="0"/>
            </a:endParaRPr>
          </a:p>
          <a:p>
            <a:pPr marL="0" indent="0">
              <a:buNone/>
            </a:pPr>
            <a:r>
              <a:rPr lang="en-US" sz="1200" b="1" kern="0" dirty="0">
                <a:solidFill>
                  <a:srgbClr val="00B050"/>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int16 </a:t>
            </a:r>
            <a:r>
              <a:rPr lang="en-US" sz="1200" b="1" kern="0" dirty="0">
                <a:solidFill>
                  <a:srgbClr val="00B050"/>
                </a:solidFill>
                <a:latin typeface="Courier New" pitchFamily="49" charset="0"/>
                <a:cs typeface="Courier New" pitchFamily="49" charset="0"/>
              </a:rPr>
              <a:t>y, int16 z) {</a:t>
            </a:r>
          </a:p>
          <a:p>
            <a:pPr marL="0" indent="0">
              <a:buFontTx/>
              <a:buNone/>
            </a:pPr>
            <a:r>
              <a:rPr lang="en-US" sz="1200" b="1" kern="0" dirty="0">
                <a:solidFill>
                  <a:schemeClr val="accent2"/>
                </a:solidFill>
                <a:latin typeface="Courier New" pitchFamily="49" charset="0"/>
                <a:cs typeface="Courier New" pitchFamily="49" charset="0"/>
              </a:rPr>
              <a:t>      </a:t>
            </a:r>
            <a:r>
              <a:rPr lang="en-US" sz="1200" b="1" kern="0" dirty="0" err="1">
                <a:solidFill>
                  <a:schemeClr val="accent2"/>
                </a:solidFill>
                <a:latin typeface="Courier New" pitchFamily="49" charset="0"/>
                <a:cs typeface="Courier New" pitchFamily="49" charset="0"/>
              </a:rPr>
              <a:t>func</a:t>
            </a:r>
            <a:r>
              <a:rPr lang="en-US" sz="1200" b="1" kern="0" dirty="0">
                <a:solidFill>
                  <a:schemeClr val="accent2"/>
                </a:solidFill>
                <a:latin typeface="Courier New" pitchFamily="49" charset="0"/>
                <a:cs typeface="Courier New" pitchFamily="49" charset="0"/>
              </a:rPr>
              <a:t>():</a:t>
            </a:r>
          </a:p>
          <a:p>
            <a:pPr marL="0" indent="0">
              <a:buFontTx/>
              <a:buNone/>
            </a:pPr>
            <a:r>
              <a:rPr lang="en-US" sz="1200" b="1" kern="0" dirty="0">
                <a:solidFill>
                  <a:schemeClr val="accent2"/>
                </a:solidFill>
                <a:latin typeface="Courier New" pitchFamily="49" charset="0"/>
                <a:cs typeface="Courier New" pitchFamily="49" charset="0"/>
              </a:rPr>
              <a:t>c08c:   </a:t>
            </a:r>
            <a:r>
              <a:rPr lang="en-US" sz="1200" b="1" kern="0" dirty="0" smtClean="0">
                <a:solidFill>
                  <a:schemeClr val="accent2"/>
                </a:solidFill>
                <a:latin typeface="Courier New" pitchFamily="49" charset="0"/>
                <a:cs typeface="Courier New" pitchFamily="49" charset="0"/>
              </a:rPr>
              <a:t>SUB.W   </a:t>
            </a:r>
            <a:r>
              <a:rPr lang="en-US" sz="1200" b="1" kern="0" dirty="0">
                <a:solidFill>
                  <a:schemeClr val="accent2"/>
                </a:solidFill>
                <a:latin typeface="Courier New" pitchFamily="49" charset="0"/>
                <a:cs typeface="Courier New" pitchFamily="49" charset="0"/>
              </a:rPr>
              <a:t>#0x000a,SP</a:t>
            </a:r>
          </a:p>
          <a:p>
            <a:pPr marL="0" indent="0">
              <a:buFontTx/>
              <a:buNone/>
            </a:pPr>
            <a:r>
              <a:rPr lang="en-US" sz="1200" b="1" kern="0" dirty="0">
                <a:solidFill>
                  <a:schemeClr val="accent2"/>
                </a:solidFill>
                <a:latin typeface="Courier New" pitchFamily="49" charset="0"/>
                <a:cs typeface="Courier New" pitchFamily="49" charset="0"/>
              </a:rPr>
              <a:t>c090:   </a:t>
            </a:r>
            <a:r>
              <a:rPr lang="en-US" sz="1200" b="1" kern="0" dirty="0" smtClean="0">
                <a:solidFill>
                  <a:schemeClr val="accent2"/>
                </a:solidFill>
                <a:latin typeface="Courier New" pitchFamily="49" charset="0"/>
                <a:cs typeface="Courier New" pitchFamily="49" charset="0"/>
              </a:rPr>
              <a:t>MOV.W   </a:t>
            </a:r>
            <a:r>
              <a:rPr lang="en-US" sz="1200" b="1" kern="0" dirty="0">
                <a:solidFill>
                  <a:schemeClr val="accent2"/>
                </a:solidFill>
                <a:latin typeface="Courier New" pitchFamily="49" charset="0"/>
                <a:cs typeface="Courier New" pitchFamily="49" charset="0"/>
              </a:rPr>
              <a:t>R15,0x0006(SP)</a:t>
            </a:r>
          </a:p>
          <a:p>
            <a:pPr marL="0" indent="0">
              <a:buFontTx/>
              <a:buNone/>
            </a:pPr>
            <a:r>
              <a:rPr lang="en-US" sz="1200" b="1" kern="0" dirty="0">
                <a:solidFill>
                  <a:schemeClr val="accent2"/>
                </a:solidFill>
                <a:latin typeface="Courier New" pitchFamily="49" charset="0"/>
                <a:cs typeface="Courier New" pitchFamily="49" charset="0"/>
              </a:rPr>
              <a:t>c094:   </a:t>
            </a:r>
            <a:r>
              <a:rPr lang="en-US" sz="1200" b="1" kern="0" dirty="0" smtClean="0">
                <a:solidFill>
                  <a:schemeClr val="accent2"/>
                </a:solidFill>
                <a:latin typeface="Courier New" pitchFamily="49" charset="0"/>
                <a:cs typeface="Courier New" pitchFamily="49" charset="0"/>
              </a:rPr>
              <a:t>MOV.W   </a:t>
            </a:r>
            <a:r>
              <a:rPr lang="en-US" sz="1200" b="1" kern="0" dirty="0">
                <a:solidFill>
                  <a:schemeClr val="accent2"/>
                </a:solidFill>
                <a:latin typeface="Courier New" pitchFamily="49" charset="0"/>
                <a:cs typeface="Courier New" pitchFamily="49" charset="0"/>
              </a:rPr>
              <a:t>R14,0x0004(SP)</a:t>
            </a:r>
          </a:p>
          <a:p>
            <a:pPr marL="0" indent="0">
              <a:buFontTx/>
              <a:buNone/>
            </a:pPr>
            <a:r>
              <a:rPr lang="en-US" sz="1200" b="1" kern="0" dirty="0">
                <a:solidFill>
                  <a:schemeClr val="accent2"/>
                </a:solidFill>
                <a:latin typeface="Courier New" pitchFamily="49" charset="0"/>
                <a:cs typeface="Courier New" pitchFamily="49" charset="0"/>
              </a:rPr>
              <a:t>c098:   </a:t>
            </a:r>
            <a:r>
              <a:rPr lang="en-US" sz="1200" b="1" kern="0" dirty="0" smtClean="0">
                <a:solidFill>
                  <a:schemeClr val="accent2"/>
                </a:solidFill>
                <a:latin typeface="Courier New" pitchFamily="49" charset="0"/>
                <a:cs typeface="Courier New" pitchFamily="49" charset="0"/>
              </a:rPr>
              <a:t>MOV.W   </a:t>
            </a:r>
            <a:r>
              <a:rPr lang="en-US" sz="1200" b="1" kern="0" dirty="0">
                <a:solidFill>
                  <a:schemeClr val="accent2"/>
                </a:solidFill>
                <a:latin typeface="Courier New" pitchFamily="49" charset="0"/>
                <a:cs typeface="Courier New" pitchFamily="49" charset="0"/>
              </a:rPr>
              <a:t>R13,0x0002(SP)</a:t>
            </a:r>
          </a:p>
          <a:p>
            <a:pPr marL="0" indent="0">
              <a:buFontTx/>
              <a:buNone/>
            </a:pPr>
            <a:r>
              <a:rPr lang="en-US" sz="1200" b="1" kern="0" dirty="0">
                <a:solidFill>
                  <a:schemeClr val="accent2"/>
                </a:solidFill>
                <a:latin typeface="Courier New" pitchFamily="49" charset="0"/>
                <a:cs typeface="Courier New" pitchFamily="49" charset="0"/>
              </a:rPr>
              <a:t>c09c:   </a:t>
            </a:r>
            <a:r>
              <a:rPr lang="en-US" sz="1200" b="1" kern="0" dirty="0" smtClean="0">
                <a:solidFill>
                  <a:schemeClr val="accent2"/>
                </a:solidFill>
                <a:latin typeface="Courier New" pitchFamily="49" charset="0"/>
                <a:cs typeface="Courier New" pitchFamily="49" charset="0"/>
              </a:rPr>
              <a:t>MOV.W   </a:t>
            </a:r>
            <a:r>
              <a:rPr lang="en-US" sz="1200" b="1" kern="0" dirty="0">
                <a:solidFill>
                  <a:schemeClr val="accent2"/>
                </a:solidFill>
                <a:latin typeface="Courier New" pitchFamily="49" charset="0"/>
                <a:cs typeface="Courier New" pitchFamily="49" charset="0"/>
              </a:rPr>
              <a:t>R12,0x0000(SP)</a:t>
            </a:r>
          </a:p>
          <a:p>
            <a:pPr marL="0" indent="0">
              <a:buFontTx/>
              <a:buNone/>
            </a:pPr>
            <a:r>
              <a:rPr lang="en-US" sz="1200" b="1" kern="0" dirty="0">
                <a:solidFill>
                  <a:srgbClr val="00B050"/>
                </a:solidFill>
                <a:latin typeface="Courier New" pitchFamily="49" charset="0"/>
                <a:cs typeface="Courier New" pitchFamily="49" charset="0"/>
              </a:rPr>
              <a:t>17    	sum = </a:t>
            </a:r>
            <a:r>
              <a:rPr lang="en-US" sz="1200" b="1" kern="0" dirty="0" err="1">
                <a:solidFill>
                  <a:srgbClr val="00B050"/>
                </a:solidFill>
                <a:latin typeface="Courier New" pitchFamily="49" charset="0"/>
                <a:cs typeface="Courier New" pitchFamily="49" charset="0"/>
              </a:rPr>
              <a:t>w+x+y+z</a:t>
            </a:r>
            <a:r>
              <a:rPr lang="en-US" sz="1200" b="1" kern="0" dirty="0">
                <a:solidFill>
                  <a:srgbClr val="00B050"/>
                </a:solidFill>
                <a:latin typeface="Courier New" pitchFamily="49" charset="0"/>
                <a:cs typeface="Courier New" pitchFamily="49" charset="0"/>
              </a:rPr>
              <a:t>;</a:t>
            </a:r>
          </a:p>
          <a:p>
            <a:pPr marL="0" indent="0">
              <a:buFontTx/>
              <a:buNone/>
            </a:pPr>
            <a:r>
              <a:rPr lang="en-US" sz="1200" b="1" kern="0" dirty="0">
                <a:solidFill>
                  <a:schemeClr val="accent2"/>
                </a:solidFill>
                <a:latin typeface="Courier New" pitchFamily="49" charset="0"/>
                <a:cs typeface="Courier New" pitchFamily="49" charset="0"/>
              </a:rPr>
              <a:t>c0a0:   </a:t>
            </a:r>
            <a:r>
              <a:rPr lang="en-US" sz="1200" b="1" kern="0" dirty="0" smtClean="0">
                <a:solidFill>
                  <a:schemeClr val="accent2"/>
                </a:solidFill>
                <a:latin typeface="Courier New" pitchFamily="49" charset="0"/>
                <a:cs typeface="Courier New" pitchFamily="49" charset="0"/>
              </a:rPr>
              <a:t>MOV.W   </a:t>
            </a:r>
            <a:r>
              <a:rPr lang="en-US" sz="1200" b="1" kern="0" dirty="0">
                <a:solidFill>
                  <a:schemeClr val="accent2"/>
                </a:solidFill>
                <a:latin typeface="Courier New" pitchFamily="49" charset="0"/>
                <a:cs typeface="Courier New" pitchFamily="49" charset="0"/>
              </a:rPr>
              <a:t>R13,R12</a:t>
            </a:r>
          </a:p>
          <a:p>
            <a:pPr marL="0" indent="0">
              <a:buFontTx/>
              <a:buNone/>
            </a:pPr>
            <a:r>
              <a:rPr lang="en-US" sz="1200" b="1" kern="0" dirty="0">
                <a:solidFill>
                  <a:schemeClr val="accent2"/>
                </a:solidFill>
                <a:latin typeface="Courier New" pitchFamily="49" charset="0"/>
                <a:cs typeface="Courier New" pitchFamily="49" charset="0"/>
              </a:rPr>
              <a:t>c0a2:   </a:t>
            </a:r>
            <a:r>
              <a:rPr lang="en-US" sz="1200" b="1" kern="0" dirty="0" smtClean="0">
                <a:solidFill>
                  <a:schemeClr val="accent2"/>
                </a:solidFill>
                <a:latin typeface="Courier New" pitchFamily="49" charset="0"/>
                <a:cs typeface="Courier New" pitchFamily="49" charset="0"/>
              </a:rPr>
              <a:t>ADD.W   </a:t>
            </a:r>
            <a:r>
              <a:rPr lang="en-US" sz="1200" b="1" kern="0" dirty="0">
                <a:solidFill>
                  <a:schemeClr val="accent2"/>
                </a:solidFill>
                <a:latin typeface="Courier New" pitchFamily="49" charset="0"/>
                <a:cs typeface="Courier New" pitchFamily="49" charset="0"/>
              </a:rPr>
              <a:t>@SP,R12</a:t>
            </a:r>
          </a:p>
          <a:p>
            <a:pPr marL="0" indent="0">
              <a:buFontTx/>
              <a:buNone/>
            </a:pPr>
            <a:r>
              <a:rPr lang="en-US" sz="1200" b="1" kern="0" dirty="0">
                <a:solidFill>
                  <a:schemeClr val="accent2"/>
                </a:solidFill>
                <a:latin typeface="Courier New" pitchFamily="49" charset="0"/>
                <a:cs typeface="Courier New" pitchFamily="49" charset="0"/>
              </a:rPr>
              <a:t>c0a4:   </a:t>
            </a:r>
            <a:r>
              <a:rPr lang="en-US" sz="1200" b="1" kern="0" dirty="0" smtClean="0">
                <a:solidFill>
                  <a:schemeClr val="accent2"/>
                </a:solidFill>
                <a:latin typeface="Courier New" pitchFamily="49" charset="0"/>
                <a:cs typeface="Courier New" pitchFamily="49" charset="0"/>
              </a:rPr>
              <a:t>ADD.W   </a:t>
            </a:r>
            <a:r>
              <a:rPr lang="en-US" sz="1200" b="1" kern="0" dirty="0">
                <a:solidFill>
                  <a:schemeClr val="accent2"/>
                </a:solidFill>
                <a:latin typeface="Courier New" pitchFamily="49" charset="0"/>
                <a:cs typeface="Courier New" pitchFamily="49" charset="0"/>
              </a:rPr>
              <a:t>0x0004(SP),R12</a:t>
            </a:r>
          </a:p>
          <a:p>
            <a:pPr marL="0" indent="0">
              <a:buFontTx/>
              <a:buNone/>
            </a:pPr>
            <a:r>
              <a:rPr lang="en-US" sz="1200" b="1" kern="0" dirty="0">
                <a:solidFill>
                  <a:schemeClr val="accent2"/>
                </a:solidFill>
                <a:latin typeface="Courier New" pitchFamily="49" charset="0"/>
                <a:cs typeface="Courier New" pitchFamily="49" charset="0"/>
              </a:rPr>
              <a:t>c0a8:   </a:t>
            </a:r>
            <a:r>
              <a:rPr lang="en-US" sz="1200" b="1" kern="0" dirty="0" smtClean="0">
                <a:solidFill>
                  <a:schemeClr val="accent2"/>
                </a:solidFill>
                <a:latin typeface="Courier New" pitchFamily="49" charset="0"/>
                <a:cs typeface="Courier New" pitchFamily="49" charset="0"/>
              </a:rPr>
              <a:t>ADD.W   </a:t>
            </a:r>
            <a:r>
              <a:rPr lang="en-US" sz="1200" b="1" kern="0" dirty="0">
                <a:solidFill>
                  <a:schemeClr val="accent2"/>
                </a:solidFill>
                <a:latin typeface="Courier New" pitchFamily="49" charset="0"/>
                <a:cs typeface="Courier New" pitchFamily="49" charset="0"/>
              </a:rPr>
              <a:t>0x0006(SP),R12</a:t>
            </a:r>
          </a:p>
          <a:p>
            <a:pPr marL="0" indent="0">
              <a:buFontTx/>
              <a:buNone/>
            </a:pPr>
            <a:r>
              <a:rPr lang="en-US" sz="1200" b="1" kern="0" dirty="0">
                <a:solidFill>
                  <a:schemeClr val="accent2"/>
                </a:solidFill>
                <a:latin typeface="Courier New" pitchFamily="49" charset="0"/>
                <a:cs typeface="Courier New" pitchFamily="49" charset="0"/>
              </a:rPr>
              <a:t>c0ac:   </a:t>
            </a:r>
            <a:r>
              <a:rPr lang="en-US" sz="1200" b="1" kern="0" dirty="0" smtClean="0">
                <a:solidFill>
                  <a:schemeClr val="accent2"/>
                </a:solidFill>
                <a:latin typeface="Courier New" pitchFamily="49" charset="0"/>
                <a:cs typeface="Courier New" pitchFamily="49" charset="0"/>
              </a:rPr>
              <a:t>MOV.W   </a:t>
            </a:r>
            <a:r>
              <a:rPr lang="en-US" sz="1200" b="1" kern="0" dirty="0">
                <a:solidFill>
                  <a:schemeClr val="accent2"/>
                </a:solidFill>
                <a:latin typeface="Courier New" pitchFamily="49" charset="0"/>
                <a:cs typeface="Courier New" pitchFamily="49" charset="0"/>
              </a:rPr>
              <a:t>R12,0x0008(SP)</a:t>
            </a:r>
          </a:p>
          <a:p>
            <a:pPr marL="0" indent="0">
              <a:buFontTx/>
              <a:buNone/>
            </a:pPr>
            <a:r>
              <a:rPr lang="en-US" sz="1200" b="1" kern="0" dirty="0">
                <a:solidFill>
                  <a:srgbClr val="00B050"/>
                </a:solidFill>
                <a:latin typeface="Courier New" pitchFamily="49" charset="0"/>
                <a:cs typeface="Courier New" pitchFamily="49" charset="0"/>
              </a:rPr>
              <a:t>19    }</a:t>
            </a:r>
          </a:p>
          <a:p>
            <a:pPr marL="0" indent="0">
              <a:buFontTx/>
              <a:buNone/>
            </a:pPr>
            <a:r>
              <a:rPr lang="en-US" sz="1200" b="1" kern="0" dirty="0">
                <a:solidFill>
                  <a:schemeClr val="accent2"/>
                </a:solidFill>
                <a:latin typeface="Courier New" pitchFamily="49" charset="0"/>
                <a:cs typeface="Courier New" pitchFamily="49" charset="0"/>
              </a:rPr>
              <a:t>c0b0:   </a:t>
            </a:r>
            <a:r>
              <a:rPr lang="en-US" sz="1200" b="1" kern="0" dirty="0" smtClean="0">
                <a:solidFill>
                  <a:schemeClr val="accent2"/>
                </a:solidFill>
                <a:latin typeface="Courier New" pitchFamily="49" charset="0"/>
                <a:cs typeface="Courier New" pitchFamily="49" charset="0"/>
              </a:rPr>
              <a:t>ADD.W   </a:t>
            </a:r>
            <a:r>
              <a:rPr lang="en-US" sz="1200" b="1" kern="0" dirty="0">
                <a:solidFill>
                  <a:schemeClr val="accent2"/>
                </a:solidFill>
                <a:latin typeface="Courier New" pitchFamily="49" charset="0"/>
                <a:cs typeface="Courier New" pitchFamily="49" charset="0"/>
              </a:rPr>
              <a:t>#0x000a,SP</a:t>
            </a:r>
          </a:p>
          <a:p>
            <a:pPr marL="0" indent="0">
              <a:buFontTx/>
              <a:buNone/>
            </a:pPr>
            <a:r>
              <a:rPr lang="en-US" sz="1200" b="1" kern="0" dirty="0">
                <a:solidFill>
                  <a:schemeClr val="accent2"/>
                </a:solidFill>
                <a:latin typeface="Courier New" pitchFamily="49" charset="0"/>
                <a:cs typeface="Courier New" pitchFamily="49" charset="0"/>
              </a:rPr>
              <a:t>c0b4:   </a:t>
            </a:r>
            <a:r>
              <a:rPr lang="en-US" sz="1200" b="1" kern="0" dirty="0" smtClean="0">
                <a:solidFill>
                  <a:schemeClr val="accent2"/>
                </a:solidFill>
                <a:latin typeface="Courier New" pitchFamily="49" charset="0"/>
                <a:cs typeface="Courier New" pitchFamily="49" charset="0"/>
              </a:rPr>
              <a:t>RET </a:t>
            </a:r>
            <a:endParaRPr lang="en-US" sz="1200" b="1" kern="0" dirty="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1356040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Calling Assembly Functions from C</a:t>
            </a:r>
            <a:endParaRPr lang="en-US" b="1" dirty="0"/>
          </a:p>
        </p:txBody>
      </p:sp>
      <p:sp>
        <p:nvSpPr>
          <p:cNvPr id="3" name="Content Placeholder 2"/>
          <p:cNvSpPr>
            <a:spLocks noGrp="1"/>
          </p:cNvSpPr>
          <p:nvPr>
            <p:ph idx="1"/>
          </p:nvPr>
        </p:nvSpPr>
        <p:spPr>
          <a:xfrm>
            <a:off x="348339" y="847679"/>
            <a:ext cx="8083562" cy="5747330"/>
          </a:xfrm>
        </p:spPr>
        <p:txBody>
          <a:bodyPr/>
          <a:lstStyle/>
          <a:p>
            <a:r>
              <a:rPr lang="en-US" sz="1400" dirty="0" smtClean="0"/>
              <a:t>For our compiler, it follows the this convention for passing parameters when calling an assembly function from C</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p:txBody>
      </p:sp>
      <p:graphicFrame>
        <p:nvGraphicFramePr>
          <p:cNvPr id="4" name="Table 3"/>
          <p:cNvGraphicFramePr>
            <a:graphicFrameLocks noGrp="1"/>
          </p:cNvGraphicFramePr>
          <p:nvPr>
            <p:extLst>
              <p:ext uri="{D42A27DB-BD31-4B8C-83A1-F6EECF244321}">
                <p14:modId xmlns:p14="http://schemas.microsoft.com/office/powerpoint/2010/main" val="213880286"/>
              </p:ext>
            </p:extLst>
          </p:nvPr>
        </p:nvGraphicFramePr>
        <p:xfrm>
          <a:off x="2607435" y="1268858"/>
          <a:ext cx="2801692" cy="1507860"/>
        </p:xfrm>
        <a:graphic>
          <a:graphicData uri="http://schemas.openxmlformats.org/drawingml/2006/table">
            <a:tbl>
              <a:tblPr/>
              <a:tblGrid>
                <a:gridCol w="1359258"/>
                <a:gridCol w="1442434"/>
              </a:tblGrid>
              <a:tr h="244674">
                <a:tc>
                  <a:txBody>
                    <a:bodyPr/>
                    <a:lstStyle/>
                    <a:p>
                      <a:pPr algn="l" fontAlgn="t"/>
                      <a:r>
                        <a:rPr lang="en-US" sz="1300" dirty="0">
                          <a:effectLst/>
                        </a:rPr>
                        <a:t>First input</a:t>
                      </a:r>
                    </a:p>
                  </a:txBody>
                  <a:tcPr marL="33244" marR="33244" marT="26595" marB="2659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R12</a:t>
                      </a:r>
                    </a:p>
                  </a:txBody>
                  <a:tcPr marL="33244" marR="33244" marT="26595" marB="2659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44674">
                <a:tc>
                  <a:txBody>
                    <a:bodyPr/>
                    <a:lstStyle/>
                    <a:p>
                      <a:pPr algn="l" fontAlgn="t"/>
                      <a:r>
                        <a:rPr lang="en-US" sz="1300">
                          <a:effectLst/>
                        </a:rPr>
                        <a:t>Second input</a:t>
                      </a:r>
                    </a:p>
                  </a:txBody>
                  <a:tcPr marL="33244" marR="33244" marT="26595" marB="2659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a:effectLst/>
                        </a:rPr>
                        <a:t>R13</a:t>
                      </a:r>
                    </a:p>
                  </a:txBody>
                  <a:tcPr marL="33244" marR="33244" marT="26595" marB="2659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44674">
                <a:tc>
                  <a:txBody>
                    <a:bodyPr/>
                    <a:lstStyle/>
                    <a:p>
                      <a:pPr algn="l" fontAlgn="t"/>
                      <a:r>
                        <a:rPr lang="en-US" sz="1300">
                          <a:effectLst/>
                        </a:rPr>
                        <a:t>Third input</a:t>
                      </a:r>
                    </a:p>
                  </a:txBody>
                  <a:tcPr marL="33244" marR="33244" marT="26595" marB="2659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R14</a:t>
                      </a:r>
                    </a:p>
                  </a:txBody>
                  <a:tcPr marL="33244" marR="33244" marT="26595" marB="2659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44674">
                <a:tc>
                  <a:txBody>
                    <a:bodyPr/>
                    <a:lstStyle/>
                    <a:p>
                      <a:pPr algn="l" fontAlgn="t"/>
                      <a:r>
                        <a:rPr lang="en-US" sz="1300">
                          <a:effectLst/>
                        </a:rPr>
                        <a:t>Fourth input</a:t>
                      </a:r>
                    </a:p>
                  </a:txBody>
                  <a:tcPr marL="33244" marR="33244" marT="26595" marB="2659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dirty="0">
                          <a:effectLst/>
                        </a:rPr>
                        <a:t>R15</a:t>
                      </a:r>
                    </a:p>
                  </a:txBody>
                  <a:tcPr marL="33244" marR="33244" marT="26595" marB="2659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44674">
                <a:tc>
                  <a:txBody>
                    <a:bodyPr/>
                    <a:lstStyle/>
                    <a:p>
                      <a:pPr algn="l" fontAlgn="t"/>
                      <a:r>
                        <a:rPr lang="en-US" sz="1300">
                          <a:effectLst/>
                        </a:rPr>
                        <a:t>Fifth and beyond</a:t>
                      </a:r>
                    </a:p>
                  </a:txBody>
                  <a:tcPr marL="33244" marR="33244" marT="26595" marB="2659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Stack</a:t>
                      </a:r>
                    </a:p>
                  </a:txBody>
                  <a:tcPr marL="33244" marR="33244" marT="26595" marB="2659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44674">
                <a:tc>
                  <a:txBody>
                    <a:bodyPr/>
                    <a:lstStyle/>
                    <a:p>
                      <a:pPr algn="l" fontAlgn="t"/>
                      <a:r>
                        <a:rPr lang="en-US" sz="1300">
                          <a:effectLst/>
                        </a:rPr>
                        <a:t>return</a:t>
                      </a:r>
                    </a:p>
                  </a:txBody>
                  <a:tcPr marL="33244" marR="33244" marT="26595" marB="2659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dirty="0">
                          <a:effectLst/>
                        </a:rPr>
                        <a:t>R12</a:t>
                      </a:r>
                    </a:p>
                  </a:txBody>
                  <a:tcPr marL="33244" marR="33244" marT="26595" marB="2659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78308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Calling Assembly from C</a:t>
            </a:r>
            <a:endParaRPr lang="en-US" b="1" dirty="0"/>
          </a:p>
        </p:txBody>
      </p:sp>
      <p:sp>
        <p:nvSpPr>
          <p:cNvPr id="5" name="Content Placeholder 2"/>
          <p:cNvSpPr>
            <a:spLocks noGrp="1"/>
          </p:cNvSpPr>
          <p:nvPr>
            <p:ph idx="1"/>
          </p:nvPr>
        </p:nvSpPr>
        <p:spPr>
          <a:xfrm>
            <a:off x="65118" y="757317"/>
            <a:ext cx="8924336" cy="2848768"/>
          </a:xfrm>
          <a:ln>
            <a:solidFill>
              <a:schemeClr val="tx1"/>
            </a:solidFill>
          </a:ln>
        </p:spPr>
        <p:txBody>
          <a:bodyPr/>
          <a:lstStyle/>
          <a:p>
            <a:pPr marL="0" indent="0">
              <a:buNone/>
            </a:pPr>
            <a:r>
              <a:rPr lang="en-US" sz="1200" b="1" dirty="0" smtClean="0">
                <a:latin typeface="Courier New" pitchFamily="49" charset="0"/>
                <a:cs typeface="Courier New" pitchFamily="49" charset="0"/>
              </a:rPr>
              <a:t>           </a:t>
            </a:r>
            <a:r>
              <a:rPr lang="en-US" sz="1200" b="1" u="sng" dirty="0" err="1" smtClean="0">
                <a:latin typeface="Courier New" pitchFamily="49" charset="0"/>
                <a:cs typeface="Courier New" pitchFamily="49" charset="0"/>
              </a:rPr>
              <a:t>Main.c</a:t>
            </a:r>
            <a:endParaRPr lang="en-US" sz="1200" b="1" dirty="0" smtClean="0">
              <a:latin typeface="Courier New" pitchFamily="49" charset="0"/>
              <a:cs typeface="Courier New" pitchFamily="49" charset="0"/>
            </a:endParaRPr>
          </a:p>
          <a:p>
            <a:pPr marL="0" marR="0" indent="0">
              <a:spcBef>
                <a:spcPts val="0"/>
              </a:spcBef>
              <a:spcAft>
                <a:spcPts val="0"/>
              </a:spcAft>
              <a:buNone/>
            </a:pPr>
            <a:r>
              <a:rPr lang="en-US" sz="1200" b="1" dirty="0" smtClean="0">
                <a:solidFill>
                  <a:srgbClr val="7F0055"/>
                </a:solidFill>
                <a:latin typeface="Consolas"/>
                <a:ea typeface="Calibri"/>
              </a:rPr>
              <a:t>#</a:t>
            </a:r>
            <a:r>
              <a:rPr lang="en-US" sz="1200" b="1" dirty="0">
                <a:solidFill>
                  <a:srgbClr val="7F0055"/>
                </a:solidFill>
                <a:latin typeface="Consolas"/>
                <a:ea typeface="Calibri"/>
              </a:rPr>
              <a:t>include</a:t>
            </a:r>
            <a:r>
              <a:rPr lang="en-US" sz="1200" dirty="0">
                <a:solidFill>
                  <a:srgbClr val="000000"/>
                </a:solidFill>
                <a:latin typeface="Consolas"/>
                <a:ea typeface="Calibri"/>
              </a:rPr>
              <a:t> </a:t>
            </a:r>
            <a:r>
              <a:rPr lang="en-US" sz="1200" dirty="0">
                <a:solidFill>
                  <a:srgbClr val="2A00FF"/>
                </a:solidFill>
                <a:latin typeface="Consolas"/>
                <a:ea typeface="Calibri"/>
              </a:rPr>
              <a:t>&lt;msp430g2553.h&gt;</a:t>
            </a:r>
            <a:endParaRPr lang="en-US" sz="1200" dirty="0">
              <a:latin typeface="Calibri"/>
              <a:ea typeface="Calibri"/>
            </a:endParaRPr>
          </a:p>
          <a:p>
            <a:pPr marL="0" marR="0" indent="0">
              <a:spcBef>
                <a:spcPts val="0"/>
              </a:spcBef>
              <a:spcAft>
                <a:spcPts val="0"/>
              </a:spcAft>
              <a:buNone/>
            </a:pPr>
            <a:r>
              <a:rPr lang="en-US" sz="1200" dirty="0">
                <a:latin typeface="Consolas"/>
                <a:ea typeface="Calibri"/>
              </a:rPr>
              <a:t> </a:t>
            </a:r>
            <a:endParaRPr lang="en-US" sz="1200" dirty="0">
              <a:latin typeface="Calibri"/>
              <a:ea typeface="Calibri"/>
            </a:endParaRPr>
          </a:p>
          <a:p>
            <a:pPr marL="0" marR="0" indent="0">
              <a:spcBef>
                <a:spcPts val="0"/>
              </a:spcBef>
              <a:spcAft>
                <a:spcPts val="0"/>
              </a:spcAft>
              <a:buNone/>
            </a:pPr>
            <a:r>
              <a:rPr lang="en-US" sz="1200" b="1" dirty="0" err="1">
                <a:solidFill>
                  <a:srgbClr val="7F0055"/>
                </a:solidFill>
                <a:latin typeface="Consolas"/>
                <a:ea typeface="Calibri"/>
              </a:rPr>
              <a:t>typedef</a:t>
            </a:r>
            <a:r>
              <a:rPr lang="en-US" sz="1200" dirty="0">
                <a:solidFill>
                  <a:srgbClr val="000000"/>
                </a:solidFill>
                <a:latin typeface="Consolas"/>
                <a:ea typeface="Calibri"/>
              </a:rPr>
              <a:t>       </a:t>
            </a:r>
            <a:r>
              <a:rPr lang="en-US" sz="1200" b="1" dirty="0">
                <a:solidFill>
                  <a:srgbClr val="7F0055"/>
                </a:solidFill>
                <a:latin typeface="Consolas"/>
                <a:ea typeface="Calibri"/>
              </a:rPr>
              <a:t>unsigned</a:t>
            </a:r>
            <a:r>
              <a:rPr lang="en-US" sz="1200" dirty="0">
                <a:solidFill>
                  <a:srgbClr val="000000"/>
                </a:solidFill>
                <a:latin typeface="Consolas"/>
                <a:ea typeface="Calibri"/>
              </a:rPr>
              <a:t> </a:t>
            </a:r>
            <a:r>
              <a:rPr lang="en-US" sz="1200" b="1" dirty="0">
                <a:solidFill>
                  <a:srgbClr val="7F0055"/>
                </a:solidFill>
                <a:latin typeface="Consolas"/>
                <a:ea typeface="Calibri"/>
              </a:rPr>
              <a:t>short</a:t>
            </a:r>
            <a:r>
              <a:rPr lang="en-US" sz="1200" dirty="0">
                <a:solidFill>
                  <a:srgbClr val="000000"/>
                </a:solidFill>
                <a:latin typeface="Consolas"/>
                <a:ea typeface="Calibri"/>
              </a:rPr>
              <a:t> </a:t>
            </a:r>
            <a:r>
              <a:rPr lang="en-US" sz="1200" dirty="0">
                <a:solidFill>
                  <a:srgbClr val="005032"/>
                </a:solidFill>
                <a:latin typeface="Consolas"/>
                <a:ea typeface="Calibri"/>
              </a:rPr>
              <a:t>int16</a:t>
            </a:r>
            <a:r>
              <a:rPr lang="en-US" sz="1200" dirty="0">
                <a:solidFill>
                  <a:srgbClr val="000000"/>
                </a:solidFill>
                <a:latin typeface="Consolas"/>
                <a:ea typeface="Calibri"/>
              </a:rPr>
              <a:t>;</a:t>
            </a:r>
            <a:endParaRPr lang="en-US" sz="1200" dirty="0">
              <a:latin typeface="Calibri"/>
              <a:ea typeface="Calibri"/>
            </a:endParaRPr>
          </a:p>
          <a:p>
            <a:pPr marL="0" marR="0" indent="0">
              <a:spcBef>
                <a:spcPts val="0"/>
              </a:spcBef>
              <a:spcAft>
                <a:spcPts val="0"/>
              </a:spcAft>
              <a:buNone/>
            </a:pPr>
            <a:r>
              <a:rPr lang="en-US" sz="1200" dirty="0">
                <a:latin typeface="Consolas"/>
                <a:ea typeface="Calibri"/>
              </a:rPr>
              <a:t> </a:t>
            </a:r>
            <a:endParaRPr lang="en-US" sz="1200" dirty="0">
              <a:latin typeface="Calibri"/>
              <a:ea typeface="Calibri"/>
            </a:endParaRPr>
          </a:p>
          <a:p>
            <a:pPr marL="0" marR="0" indent="0">
              <a:spcBef>
                <a:spcPts val="0"/>
              </a:spcBef>
              <a:spcAft>
                <a:spcPts val="0"/>
              </a:spcAft>
              <a:buNone/>
            </a:pPr>
            <a:r>
              <a:rPr lang="en-US" sz="1200" b="1" dirty="0">
                <a:solidFill>
                  <a:srgbClr val="7F0055"/>
                </a:solidFill>
                <a:latin typeface="Consolas"/>
                <a:ea typeface="Calibri"/>
              </a:rPr>
              <a:t>extern</a:t>
            </a:r>
            <a:r>
              <a:rPr lang="en-US" sz="1200" dirty="0">
                <a:solidFill>
                  <a:srgbClr val="000000"/>
                </a:solidFill>
                <a:latin typeface="Consolas"/>
                <a:ea typeface="Calibri"/>
              </a:rPr>
              <a:t> </a:t>
            </a:r>
            <a:r>
              <a:rPr lang="en-US" sz="1200" dirty="0">
                <a:solidFill>
                  <a:srgbClr val="005032"/>
                </a:solidFill>
                <a:latin typeface="Consolas"/>
                <a:ea typeface="Calibri"/>
              </a:rPr>
              <a:t>int16</a:t>
            </a:r>
            <a:r>
              <a:rPr lang="en-US" sz="1200" dirty="0">
                <a:solidFill>
                  <a:srgbClr val="000000"/>
                </a:solidFill>
                <a:latin typeface="Consolas"/>
                <a:ea typeface="Calibri"/>
              </a:rPr>
              <a:t> </a:t>
            </a:r>
            <a:r>
              <a:rPr lang="en-US" sz="1200" b="1" dirty="0" err="1">
                <a:solidFill>
                  <a:srgbClr val="000000"/>
                </a:solidFill>
                <a:latin typeface="Consolas"/>
                <a:ea typeface="Calibri"/>
              </a:rPr>
              <a:t>func</a:t>
            </a:r>
            <a:r>
              <a:rPr lang="en-US" sz="1200" dirty="0">
                <a:solidFill>
                  <a:srgbClr val="000000"/>
                </a:solidFill>
                <a:latin typeface="Consolas"/>
                <a:ea typeface="Calibri"/>
              </a:rPr>
              <a:t>(</a:t>
            </a:r>
            <a:r>
              <a:rPr lang="en-US" sz="1200" dirty="0">
                <a:solidFill>
                  <a:srgbClr val="005032"/>
                </a:solidFill>
                <a:latin typeface="Consolas"/>
                <a:ea typeface="Calibri"/>
              </a:rPr>
              <a:t>int16</a:t>
            </a:r>
            <a:r>
              <a:rPr lang="en-US" sz="1200" dirty="0">
                <a:solidFill>
                  <a:srgbClr val="000000"/>
                </a:solidFill>
                <a:latin typeface="Consolas"/>
                <a:ea typeface="Calibri"/>
              </a:rPr>
              <a:t> w, </a:t>
            </a:r>
            <a:r>
              <a:rPr lang="en-US" sz="1200" dirty="0">
                <a:solidFill>
                  <a:srgbClr val="005032"/>
                </a:solidFill>
                <a:latin typeface="Consolas"/>
                <a:ea typeface="Calibri"/>
              </a:rPr>
              <a:t>int16</a:t>
            </a:r>
            <a:r>
              <a:rPr lang="en-US" sz="1200" dirty="0">
                <a:solidFill>
                  <a:srgbClr val="000000"/>
                </a:solidFill>
                <a:latin typeface="Consolas"/>
                <a:ea typeface="Calibri"/>
              </a:rPr>
              <a:t> x, </a:t>
            </a:r>
            <a:r>
              <a:rPr lang="en-US" sz="1200" dirty="0">
                <a:solidFill>
                  <a:srgbClr val="005032"/>
                </a:solidFill>
                <a:latin typeface="Consolas"/>
                <a:ea typeface="Calibri"/>
              </a:rPr>
              <a:t>int16</a:t>
            </a:r>
            <a:r>
              <a:rPr lang="en-US" sz="1200" dirty="0">
                <a:solidFill>
                  <a:srgbClr val="000000"/>
                </a:solidFill>
                <a:latin typeface="Consolas"/>
                <a:ea typeface="Calibri"/>
              </a:rPr>
              <a:t> y, </a:t>
            </a:r>
            <a:r>
              <a:rPr lang="en-US" sz="1200" dirty="0">
                <a:solidFill>
                  <a:srgbClr val="005032"/>
                </a:solidFill>
                <a:latin typeface="Consolas"/>
                <a:ea typeface="Calibri"/>
              </a:rPr>
              <a:t>int16</a:t>
            </a:r>
            <a:r>
              <a:rPr lang="en-US" sz="1200" dirty="0">
                <a:solidFill>
                  <a:srgbClr val="000000"/>
                </a:solidFill>
                <a:latin typeface="Consolas"/>
                <a:ea typeface="Calibri"/>
              </a:rPr>
              <a:t> z); </a:t>
            </a:r>
            <a:r>
              <a:rPr lang="en-US" sz="1200" dirty="0">
                <a:solidFill>
                  <a:srgbClr val="3F7F5F"/>
                </a:solidFill>
                <a:latin typeface="Consolas"/>
                <a:ea typeface="Calibri"/>
              </a:rPr>
              <a:t>/* Function Prototype for </a:t>
            </a:r>
            <a:r>
              <a:rPr lang="en-US" sz="1200" dirty="0" err="1">
                <a:solidFill>
                  <a:srgbClr val="3F7F5F"/>
                </a:solidFill>
                <a:latin typeface="Consolas"/>
                <a:ea typeface="Calibri"/>
              </a:rPr>
              <a:t>asm</a:t>
            </a:r>
            <a:r>
              <a:rPr lang="en-US" sz="1200" dirty="0">
                <a:solidFill>
                  <a:srgbClr val="3F7F5F"/>
                </a:solidFill>
                <a:latin typeface="Consolas"/>
                <a:ea typeface="Calibri"/>
              </a:rPr>
              <a:t> function */</a:t>
            </a:r>
            <a:endParaRPr lang="en-US" sz="1200" dirty="0">
              <a:latin typeface="Calibri"/>
              <a:ea typeface="Calibri"/>
            </a:endParaRPr>
          </a:p>
          <a:p>
            <a:pPr marL="0" marR="0" indent="0">
              <a:spcBef>
                <a:spcPts val="0"/>
              </a:spcBef>
              <a:spcAft>
                <a:spcPts val="0"/>
              </a:spcAft>
              <a:buNone/>
            </a:pPr>
            <a:r>
              <a:rPr lang="en-US" sz="1200" dirty="0">
                <a:latin typeface="Consolas"/>
                <a:ea typeface="Calibri"/>
              </a:rPr>
              <a:t> </a:t>
            </a:r>
            <a:endParaRPr lang="en-US" sz="1200" dirty="0">
              <a:latin typeface="Calibri"/>
              <a:ea typeface="Calibri"/>
            </a:endParaRPr>
          </a:p>
          <a:p>
            <a:pPr marL="0" marR="0" indent="0">
              <a:spcBef>
                <a:spcPts val="0"/>
              </a:spcBef>
              <a:spcAft>
                <a:spcPts val="0"/>
              </a:spcAft>
              <a:buNone/>
            </a:pPr>
            <a:r>
              <a:rPr lang="en-US" sz="1200" b="1" dirty="0">
                <a:solidFill>
                  <a:srgbClr val="7F0055"/>
                </a:solidFill>
                <a:latin typeface="Consolas"/>
                <a:ea typeface="Calibri"/>
              </a:rPr>
              <a:t>void</a:t>
            </a:r>
            <a:r>
              <a:rPr lang="en-US" sz="1200" dirty="0">
                <a:solidFill>
                  <a:srgbClr val="000000"/>
                </a:solidFill>
                <a:latin typeface="Consolas"/>
                <a:ea typeface="Calibri"/>
              </a:rPr>
              <a:t> </a:t>
            </a:r>
            <a:r>
              <a:rPr lang="en-US" sz="1200" b="1" dirty="0">
                <a:solidFill>
                  <a:srgbClr val="000000"/>
                </a:solidFill>
                <a:latin typeface="Consolas"/>
                <a:ea typeface="Calibri"/>
              </a:rPr>
              <a:t>main</a:t>
            </a:r>
            <a:r>
              <a:rPr lang="en-US" sz="1200" dirty="0">
                <a:solidFill>
                  <a:srgbClr val="000000"/>
                </a:solidFill>
                <a:latin typeface="Consolas"/>
                <a:ea typeface="Calibri"/>
              </a:rPr>
              <a:t>(</a:t>
            </a:r>
            <a:r>
              <a:rPr lang="en-US" sz="1200" b="1" dirty="0">
                <a:solidFill>
                  <a:srgbClr val="7F0055"/>
                </a:solidFill>
                <a:latin typeface="Consolas"/>
                <a:ea typeface="Calibri"/>
              </a:rPr>
              <a:t>void</a:t>
            </a:r>
            <a:r>
              <a:rPr lang="en-US" sz="1200" dirty="0">
                <a:solidFill>
                  <a:srgbClr val="000000"/>
                </a:solidFill>
                <a:latin typeface="Consolas"/>
                <a:ea typeface="Calibri"/>
              </a:rPr>
              <a:t>) {</a:t>
            </a:r>
            <a:endParaRPr lang="en-US" sz="1200" dirty="0">
              <a:latin typeface="Calibri"/>
              <a:ea typeface="Calibri"/>
            </a:endParaRPr>
          </a:p>
          <a:p>
            <a:pPr marL="0" marR="0" indent="0">
              <a:spcBef>
                <a:spcPts val="0"/>
              </a:spcBef>
              <a:spcAft>
                <a:spcPts val="0"/>
              </a:spcAft>
              <a:buNone/>
            </a:pPr>
            <a:r>
              <a:rPr lang="en-US" sz="1200" dirty="0">
                <a:solidFill>
                  <a:srgbClr val="000000"/>
                </a:solidFill>
                <a:latin typeface="Consolas"/>
                <a:ea typeface="Calibri"/>
              </a:rPr>
              <a:t>       </a:t>
            </a:r>
            <a:r>
              <a:rPr lang="en-US" sz="1200" dirty="0">
                <a:solidFill>
                  <a:srgbClr val="005032"/>
                </a:solidFill>
                <a:latin typeface="Consolas"/>
                <a:ea typeface="Calibri"/>
              </a:rPr>
              <a:t>int16</a:t>
            </a:r>
            <a:r>
              <a:rPr lang="en-US" sz="1200" dirty="0">
                <a:solidFill>
                  <a:srgbClr val="000000"/>
                </a:solidFill>
                <a:latin typeface="Consolas"/>
                <a:ea typeface="Calibri"/>
              </a:rPr>
              <a:t>  </a:t>
            </a:r>
            <a:r>
              <a:rPr lang="en-US" sz="1200" dirty="0" err="1" smtClean="0">
                <a:solidFill>
                  <a:srgbClr val="000000"/>
                </a:solidFill>
                <a:latin typeface="Consolas"/>
                <a:ea typeface="Calibri"/>
              </a:rPr>
              <a:t>a,b,c,d</a:t>
            </a:r>
            <a:r>
              <a:rPr lang="en-US" sz="1200" dirty="0" smtClean="0">
                <a:solidFill>
                  <a:srgbClr val="000000"/>
                </a:solidFill>
                <a:latin typeface="Consolas"/>
                <a:ea typeface="Calibri"/>
              </a:rPr>
              <a:t>;</a:t>
            </a:r>
            <a:endParaRPr lang="en-US" sz="1200" dirty="0">
              <a:latin typeface="Calibri"/>
              <a:ea typeface="Calibri"/>
            </a:endParaRPr>
          </a:p>
          <a:p>
            <a:pPr marL="0" marR="0" indent="0">
              <a:spcBef>
                <a:spcPts val="0"/>
              </a:spcBef>
              <a:spcAft>
                <a:spcPts val="0"/>
              </a:spcAft>
              <a:buNone/>
            </a:pPr>
            <a:r>
              <a:rPr lang="en-US" sz="1200" dirty="0">
                <a:solidFill>
                  <a:srgbClr val="000000"/>
                </a:solidFill>
                <a:latin typeface="Consolas"/>
                <a:ea typeface="Calibri"/>
              </a:rPr>
              <a:t>       WDTCTL=WDTPW+WDTHOLD; </a:t>
            </a:r>
            <a:r>
              <a:rPr lang="en-US" sz="1200" dirty="0">
                <a:solidFill>
                  <a:srgbClr val="3F7F5F"/>
                </a:solidFill>
                <a:latin typeface="Consolas"/>
                <a:ea typeface="Calibri"/>
              </a:rPr>
              <a:t>/* stop WD */</a:t>
            </a:r>
            <a:endParaRPr lang="en-US" sz="1200" dirty="0">
              <a:latin typeface="Calibri"/>
              <a:ea typeface="Calibri"/>
            </a:endParaRPr>
          </a:p>
          <a:p>
            <a:pPr marL="0" marR="0" indent="0">
              <a:spcBef>
                <a:spcPts val="0"/>
              </a:spcBef>
              <a:spcAft>
                <a:spcPts val="0"/>
              </a:spcAft>
              <a:buNone/>
            </a:pPr>
            <a:r>
              <a:rPr lang="en-US" sz="1200" dirty="0">
                <a:solidFill>
                  <a:srgbClr val="000000"/>
                </a:solidFill>
                <a:latin typeface="Consolas"/>
                <a:ea typeface="Calibri"/>
              </a:rPr>
              <a:t>       a=1;   b=2;   c=3;   d=4;</a:t>
            </a:r>
            <a:endParaRPr lang="en-US" sz="1200" dirty="0">
              <a:latin typeface="Calibri"/>
              <a:ea typeface="Calibri"/>
            </a:endParaRPr>
          </a:p>
          <a:p>
            <a:pPr marL="0" marR="0" indent="0">
              <a:spcBef>
                <a:spcPts val="0"/>
              </a:spcBef>
              <a:spcAft>
                <a:spcPts val="0"/>
              </a:spcAft>
              <a:buNone/>
            </a:pPr>
            <a:r>
              <a:rPr lang="en-US" sz="1200" dirty="0">
                <a:solidFill>
                  <a:srgbClr val="000000"/>
                </a:solidFill>
                <a:latin typeface="Consolas"/>
                <a:ea typeface="Calibri"/>
              </a:rPr>
              <a:t>       </a:t>
            </a:r>
            <a:r>
              <a:rPr lang="en-US" sz="1200" b="1" dirty="0">
                <a:solidFill>
                  <a:srgbClr val="7F0055"/>
                </a:solidFill>
                <a:latin typeface="Consolas"/>
                <a:ea typeface="Calibri"/>
              </a:rPr>
              <a:t>while</a:t>
            </a:r>
            <a:r>
              <a:rPr lang="en-US" sz="1200" dirty="0">
                <a:solidFill>
                  <a:srgbClr val="000000"/>
                </a:solidFill>
                <a:latin typeface="Consolas"/>
                <a:ea typeface="Calibri"/>
              </a:rPr>
              <a:t>(1) {</a:t>
            </a:r>
            <a:endParaRPr lang="en-US" sz="1200" dirty="0">
              <a:latin typeface="Calibri"/>
              <a:ea typeface="Calibri"/>
            </a:endParaRPr>
          </a:p>
          <a:p>
            <a:pPr marL="0" marR="0" indent="0">
              <a:spcBef>
                <a:spcPts val="0"/>
              </a:spcBef>
              <a:spcAft>
                <a:spcPts val="0"/>
              </a:spcAft>
              <a:buNone/>
            </a:pPr>
            <a:r>
              <a:rPr lang="en-US" sz="1200" dirty="0">
                <a:solidFill>
                  <a:srgbClr val="000000"/>
                </a:solidFill>
                <a:latin typeface="Consolas"/>
                <a:ea typeface="Calibri"/>
              </a:rPr>
              <a:t>              </a:t>
            </a:r>
            <a:r>
              <a:rPr lang="en-US" sz="1200" dirty="0" smtClean="0">
                <a:solidFill>
                  <a:srgbClr val="000000"/>
                </a:solidFill>
                <a:latin typeface="Consolas"/>
                <a:ea typeface="Calibri"/>
              </a:rPr>
              <a:t>b </a:t>
            </a:r>
            <a:r>
              <a:rPr lang="en-US" sz="1200" dirty="0">
                <a:solidFill>
                  <a:srgbClr val="000000"/>
                </a:solidFill>
                <a:latin typeface="Consolas"/>
                <a:ea typeface="Calibri"/>
              </a:rPr>
              <a:t>= </a:t>
            </a:r>
            <a:r>
              <a:rPr lang="en-US" sz="1200" dirty="0" err="1">
                <a:solidFill>
                  <a:srgbClr val="000000"/>
                </a:solidFill>
                <a:latin typeface="Consolas"/>
                <a:ea typeface="Calibri"/>
              </a:rPr>
              <a:t>func</a:t>
            </a:r>
            <a:r>
              <a:rPr lang="en-US" sz="1200" dirty="0">
                <a:solidFill>
                  <a:srgbClr val="000000"/>
                </a:solidFill>
                <a:latin typeface="Consolas"/>
                <a:ea typeface="Calibri"/>
              </a:rPr>
              <a:t>(</a:t>
            </a:r>
            <a:r>
              <a:rPr lang="en-US" sz="1200" dirty="0" err="1">
                <a:solidFill>
                  <a:srgbClr val="000000"/>
                </a:solidFill>
                <a:latin typeface="Consolas"/>
                <a:ea typeface="Calibri"/>
              </a:rPr>
              <a:t>a,b,c,d</a:t>
            </a:r>
            <a:r>
              <a:rPr lang="en-US" sz="1200" dirty="0">
                <a:solidFill>
                  <a:srgbClr val="000000"/>
                </a:solidFill>
                <a:latin typeface="Consolas"/>
                <a:ea typeface="Calibri"/>
              </a:rPr>
              <a:t>);</a:t>
            </a:r>
            <a:endParaRPr lang="en-US" sz="1200" dirty="0">
              <a:latin typeface="Calibri"/>
              <a:ea typeface="Calibri"/>
            </a:endParaRPr>
          </a:p>
          <a:p>
            <a:pPr marL="0" marR="0" indent="0">
              <a:spcBef>
                <a:spcPts val="0"/>
              </a:spcBef>
              <a:spcAft>
                <a:spcPts val="0"/>
              </a:spcAft>
              <a:buNone/>
            </a:pPr>
            <a:r>
              <a:rPr lang="en-US" sz="1200" dirty="0">
                <a:solidFill>
                  <a:srgbClr val="000000"/>
                </a:solidFill>
                <a:latin typeface="Consolas"/>
                <a:ea typeface="Calibri"/>
              </a:rPr>
              <a:t>       }</a:t>
            </a:r>
            <a:endParaRPr lang="en-US" sz="1200" dirty="0">
              <a:latin typeface="Calibri"/>
              <a:ea typeface="Calibri"/>
            </a:endParaRPr>
          </a:p>
          <a:p>
            <a:pPr marL="0" marR="0" indent="0">
              <a:spcBef>
                <a:spcPts val="0"/>
              </a:spcBef>
              <a:spcAft>
                <a:spcPts val="0"/>
              </a:spcAft>
              <a:buNone/>
            </a:pPr>
            <a:r>
              <a:rPr lang="en-US" sz="1200" dirty="0">
                <a:solidFill>
                  <a:srgbClr val="000000"/>
                </a:solidFill>
                <a:latin typeface="Consolas"/>
                <a:ea typeface="Calibri"/>
              </a:rPr>
              <a:t>}</a:t>
            </a:r>
            <a:endParaRPr lang="en-US" sz="1200" dirty="0">
              <a:effectLst/>
              <a:latin typeface="Calibri"/>
              <a:ea typeface="Calibri"/>
            </a:endParaRPr>
          </a:p>
        </p:txBody>
      </p:sp>
      <p:sp>
        <p:nvSpPr>
          <p:cNvPr id="6" name="Content Placeholder 2"/>
          <p:cNvSpPr txBox="1">
            <a:spLocks/>
          </p:cNvSpPr>
          <p:nvPr/>
        </p:nvSpPr>
        <p:spPr bwMode="auto">
          <a:xfrm>
            <a:off x="115910" y="3734873"/>
            <a:ext cx="8873544" cy="2898563"/>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400" b="1" kern="0" dirty="0" smtClean="0">
                <a:latin typeface="Courier New" pitchFamily="49" charset="0"/>
                <a:cs typeface="Courier New" pitchFamily="49" charset="0"/>
              </a:rPr>
              <a:t>           </a:t>
            </a:r>
            <a:r>
              <a:rPr lang="en-US" sz="1200" b="1" u="sng" kern="0" dirty="0" smtClean="0">
                <a:latin typeface="Courier New" pitchFamily="49" charset="0"/>
                <a:cs typeface="Courier New" pitchFamily="49" charset="0"/>
              </a:rPr>
              <a:t>math.asm</a:t>
            </a:r>
            <a:endParaRPr lang="en-US" sz="1200" b="1" u="sng" kern="0" dirty="0">
              <a:latin typeface="Courier New" pitchFamily="49" charset="0"/>
              <a:cs typeface="Courier New" pitchFamily="49" charset="0"/>
            </a:endParaRPr>
          </a:p>
          <a:p>
            <a:pPr marL="0" indent="0">
              <a:buNone/>
            </a:pPr>
            <a:r>
              <a:rPr lang="en-US" sz="1200" dirty="0" smtClean="0">
                <a:solidFill>
                  <a:srgbClr val="000000"/>
                </a:solidFill>
                <a:latin typeface="Consolas"/>
              </a:rPr>
              <a:t>      .</a:t>
            </a:r>
            <a:r>
              <a:rPr lang="en-US" sz="1200" dirty="0" err="1">
                <a:solidFill>
                  <a:srgbClr val="000000"/>
                </a:solidFill>
                <a:latin typeface="Consolas"/>
              </a:rPr>
              <a:t>cdecls</a:t>
            </a:r>
            <a:r>
              <a:rPr lang="en-US" sz="1200" dirty="0">
                <a:solidFill>
                  <a:srgbClr val="000000"/>
                </a:solidFill>
                <a:latin typeface="Consolas"/>
              </a:rPr>
              <a:t> C,LIST,</a:t>
            </a:r>
            <a:r>
              <a:rPr lang="en-US" sz="1200" dirty="0">
                <a:solidFill>
                  <a:srgbClr val="2A00FF"/>
                </a:solidFill>
                <a:latin typeface="Consolas"/>
              </a:rPr>
              <a:t>"msp430.h</a:t>
            </a:r>
            <a:r>
              <a:rPr lang="en-US" sz="1200" dirty="0" smtClean="0">
                <a:solidFill>
                  <a:srgbClr val="2A00FF"/>
                </a:solidFill>
                <a:latin typeface="Consolas"/>
              </a:rPr>
              <a:t>"</a:t>
            </a:r>
            <a:endParaRPr lang="en-US" sz="1200" dirty="0">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     </a:t>
            </a:r>
            <a:r>
              <a:rPr lang="en-US" sz="1200" b="1" dirty="0" smtClean="0">
                <a:solidFill>
                  <a:srgbClr val="7F0055"/>
                </a:solidFill>
                <a:latin typeface="Consolas"/>
              </a:rPr>
              <a:t>.text</a:t>
            </a:r>
            <a:endParaRPr lang="en-US" sz="1200" b="1" dirty="0">
              <a:solidFill>
                <a:srgbClr val="3F7F5F"/>
              </a:solidFill>
              <a:latin typeface="Consolas"/>
            </a:endParaRPr>
          </a:p>
          <a:p>
            <a:pPr marL="0" indent="0">
              <a:buNone/>
            </a:pPr>
            <a:r>
              <a:rPr lang="en-US" sz="1200" b="1" dirty="0" smtClean="0">
                <a:solidFill>
                  <a:srgbClr val="3F7F5F"/>
                </a:solidFill>
                <a:latin typeface="Consolas"/>
              </a:rPr>
              <a:t>      </a:t>
            </a:r>
            <a:r>
              <a:rPr lang="en-US" sz="1200" dirty="0" smtClean="0">
                <a:solidFill>
                  <a:srgbClr val="000000"/>
                </a:solidFill>
                <a:latin typeface="Consolas"/>
              </a:rPr>
              <a:t>.retain</a:t>
            </a:r>
            <a:endParaRPr lang="en-US" sz="1200" dirty="0" smtClean="0">
              <a:solidFill>
                <a:srgbClr val="3F7F5F"/>
              </a:solidFill>
              <a:latin typeface="Consolas"/>
            </a:endParaRPr>
          </a:p>
          <a:p>
            <a:pPr marL="0" indent="0">
              <a:buNone/>
            </a:pPr>
            <a:r>
              <a:rPr lang="en-US" sz="1200" dirty="0">
                <a:solidFill>
                  <a:srgbClr val="3F7F5F"/>
                </a:solidFill>
                <a:latin typeface="Consolas"/>
              </a:rPr>
              <a:t> </a:t>
            </a:r>
            <a:r>
              <a:rPr lang="en-US" sz="1200" dirty="0" smtClean="0">
                <a:solidFill>
                  <a:srgbClr val="3F7F5F"/>
                </a:solidFill>
                <a:latin typeface="Consolas"/>
              </a:rPr>
              <a:t>     </a:t>
            </a:r>
            <a:r>
              <a:rPr lang="en-US" sz="1200" dirty="0" smtClean="0">
                <a:solidFill>
                  <a:srgbClr val="000000"/>
                </a:solidFill>
                <a:latin typeface="Consolas"/>
              </a:rPr>
              <a:t>.</a:t>
            </a:r>
            <a:r>
              <a:rPr lang="en-US" sz="1200" dirty="0" err="1" smtClean="0">
                <a:solidFill>
                  <a:srgbClr val="000000"/>
                </a:solidFill>
                <a:latin typeface="Consolas"/>
              </a:rPr>
              <a:t>retainrefs</a:t>
            </a:r>
            <a:endParaRPr lang="en-US" sz="1200" dirty="0">
              <a:solidFill>
                <a:srgbClr val="3F7F5F"/>
              </a:solidFill>
              <a:latin typeface="Consolas"/>
            </a:endParaRPr>
          </a:p>
          <a:p>
            <a:pPr marL="0" indent="0">
              <a:buNone/>
            </a:pPr>
            <a:endParaRPr lang="en-US" sz="1200" dirty="0" smtClean="0">
              <a:solidFill>
                <a:srgbClr val="3F7F5F"/>
              </a:solidFill>
              <a:latin typeface="Consolas"/>
            </a:endParaRPr>
          </a:p>
          <a:p>
            <a:pPr marL="0" indent="0">
              <a:buNone/>
            </a:pPr>
            <a:r>
              <a:rPr lang="en-US" sz="1200" b="1" dirty="0">
                <a:solidFill>
                  <a:srgbClr val="3F7F5F"/>
                </a:solidFill>
                <a:latin typeface="Consolas"/>
              </a:rPr>
              <a:t> </a:t>
            </a:r>
            <a:r>
              <a:rPr lang="en-US" sz="1200" b="1" dirty="0" smtClean="0">
                <a:solidFill>
                  <a:srgbClr val="3F7F5F"/>
                </a:solidFill>
                <a:latin typeface="Consolas"/>
              </a:rPr>
              <a:t>     </a:t>
            </a:r>
            <a:r>
              <a:rPr lang="en-US" sz="1200" b="1" dirty="0" smtClean="0">
                <a:solidFill>
                  <a:srgbClr val="7F0055"/>
                </a:solidFill>
                <a:latin typeface="Consolas"/>
              </a:rPr>
              <a:t>.</a:t>
            </a:r>
            <a:r>
              <a:rPr lang="en-US" sz="1200" b="1" dirty="0">
                <a:solidFill>
                  <a:srgbClr val="7F0055"/>
                </a:solidFill>
                <a:latin typeface="Consolas"/>
              </a:rPr>
              <a:t>global</a:t>
            </a:r>
            <a:r>
              <a:rPr lang="en-US" sz="1200" b="1" dirty="0">
                <a:solidFill>
                  <a:srgbClr val="000000"/>
                </a:solidFill>
                <a:latin typeface="Consolas"/>
              </a:rPr>
              <a:t> </a:t>
            </a:r>
            <a:r>
              <a:rPr lang="en-US" sz="1200" b="1" dirty="0" err="1">
                <a:solidFill>
                  <a:srgbClr val="000000"/>
                </a:solidFill>
                <a:latin typeface="Consolas"/>
              </a:rPr>
              <a:t>func</a:t>
            </a:r>
            <a:r>
              <a:rPr lang="en-US" sz="1200" dirty="0">
                <a:latin typeface="Consolas"/>
                <a:ea typeface="Calibri"/>
              </a:rPr>
              <a:t> </a:t>
            </a:r>
            <a:endParaRPr lang="en-US" sz="1200" dirty="0" smtClean="0">
              <a:latin typeface="Consolas"/>
              <a:ea typeface="Calibri"/>
            </a:endParaRPr>
          </a:p>
          <a:p>
            <a:pPr marL="0" indent="0">
              <a:buNone/>
            </a:pPr>
            <a:endParaRPr lang="en-US" sz="1200" dirty="0">
              <a:latin typeface="Calibri"/>
              <a:ea typeface="Calibri"/>
            </a:endParaRPr>
          </a:p>
          <a:p>
            <a:pPr marL="0" marR="0" indent="0">
              <a:spcBef>
                <a:spcPts val="0"/>
              </a:spcBef>
              <a:spcAft>
                <a:spcPts val="0"/>
              </a:spcAft>
              <a:buNone/>
            </a:pPr>
            <a:r>
              <a:rPr lang="en-US" sz="1200" dirty="0" err="1">
                <a:solidFill>
                  <a:srgbClr val="000000"/>
                </a:solidFill>
                <a:latin typeface="Consolas"/>
                <a:ea typeface="Calibri"/>
              </a:rPr>
              <a:t>f</a:t>
            </a:r>
            <a:r>
              <a:rPr lang="en-US" sz="1200" dirty="0" err="1" smtClean="0">
                <a:solidFill>
                  <a:srgbClr val="000000"/>
                </a:solidFill>
                <a:latin typeface="Consolas"/>
                <a:ea typeface="Calibri"/>
              </a:rPr>
              <a:t>unc</a:t>
            </a:r>
            <a:r>
              <a:rPr lang="en-US" sz="1200" dirty="0">
                <a:solidFill>
                  <a:srgbClr val="3F7F5F"/>
                </a:solidFill>
                <a:latin typeface="Consolas"/>
                <a:ea typeface="Calibri"/>
              </a:rPr>
              <a:t>:                </a:t>
            </a:r>
            <a:r>
              <a:rPr lang="en-US" sz="1200" dirty="0" smtClean="0">
                <a:solidFill>
                  <a:srgbClr val="3F7F5F"/>
                </a:solidFill>
                <a:latin typeface="Consolas"/>
                <a:ea typeface="Calibri"/>
              </a:rPr>
              <a:t>  ; </a:t>
            </a:r>
            <a:r>
              <a:rPr lang="en-US" sz="1200" dirty="0">
                <a:solidFill>
                  <a:srgbClr val="3F7F5F"/>
                </a:solidFill>
                <a:latin typeface="Consolas"/>
                <a:ea typeface="Calibri"/>
              </a:rPr>
              <a:t>implement sum = </a:t>
            </a:r>
            <a:r>
              <a:rPr lang="en-US" sz="1200" dirty="0" err="1">
                <a:solidFill>
                  <a:srgbClr val="3F7F5F"/>
                </a:solidFill>
                <a:latin typeface="Consolas"/>
                <a:ea typeface="Calibri"/>
              </a:rPr>
              <a:t>w+x+y+z</a:t>
            </a:r>
            <a:r>
              <a:rPr lang="en-US" sz="1200" dirty="0">
                <a:solidFill>
                  <a:srgbClr val="3F7F5F"/>
                </a:solidFill>
                <a:latin typeface="Consolas"/>
                <a:ea typeface="Calibri"/>
              </a:rPr>
              <a:t>;</a:t>
            </a:r>
            <a:endParaRPr lang="en-US" sz="1200" dirty="0">
              <a:latin typeface="Calibri"/>
              <a:ea typeface="Calibri"/>
            </a:endParaRPr>
          </a:p>
          <a:p>
            <a:pPr marL="0" marR="0" indent="0">
              <a:spcBef>
                <a:spcPts val="0"/>
              </a:spcBef>
              <a:spcAft>
                <a:spcPts val="0"/>
              </a:spcAft>
              <a:buNone/>
            </a:pPr>
            <a:r>
              <a:rPr lang="en-US" sz="1200" dirty="0">
                <a:solidFill>
                  <a:srgbClr val="000000"/>
                </a:solidFill>
                <a:latin typeface="Consolas"/>
                <a:ea typeface="Calibri"/>
              </a:rPr>
              <a:t>       </a:t>
            </a:r>
            <a:r>
              <a:rPr lang="en-US" sz="1200" b="1" dirty="0">
                <a:solidFill>
                  <a:srgbClr val="7F0055"/>
                </a:solidFill>
                <a:latin typeface="Consolas"/>
                <a:ea typeface="Calibri"/>
              </a:rPr>
              <a:t>add</a:t>
            </a:r>
            <a:r>
              <a:rPr lang="en-US" sz="1200" dirty="0">
                <a:solidFill>
                  <a:srgbClr val="000000"/>
                </a:solidFill>
                <a:latin typeface="Consolas"/>
                <a:ea typeface="Calibri"/>
              </a:rPr>
              <a:t> R</a:t>
            </a:r>
            <a:r>
              <a:rPr lang="en-US" sz="1200" dirty="0" smtClean="0">
                <a:solidFill>
                  <a:srgbClr val="000000"/>
                </a:solidFill>
                <a:latin typeface="Consolas"/>
                <a:ea typeface="Calibri"/>
              </a:rPr>
              <a:t>13, R12</a:t>
            </a:r>
            <a:r>
              <a:rPr lang="en-US" sz="1200" dirty="0">
                <a:solidFill>
                  <a:srgbClr val="000000"/>
                </a:solidFill>
                <a:latin typeface="Consolas"/>
                <a:ea typeface="Calibri"/>
              </a:rPr>
              <a:t>  </a:t>
            </a:r>
            <a:r>
              <a:rPr lang="en-US" sz="1200" dirty="0" smtClean="0">
                <a:solidFill>
                  <a:srgbClr val="000000"/>
                </a:solidFill>
                <a:latin typeface="Consolas"/>
                <a:ea typeface="Calibri"/>
              </a:rPr>
              <a:t>  </a:t>
            </a:r>
            <a:r>
              <a:rPr lang="en-US" sz="1200" dirty="0" smtClean="0">
                <a:solidFill>
                  <a:srgbClr val="3F7F5F"/>
                </a:solidFill>
                <a:latin typeface="Consolas"/>
                <a:ea typeface="Calibri"/>
              </a:rPr>
              <a:t>; </a:t>
            </a:r>
            <a:r>
              <a:rPr lang="en-US" sz="1200" dirty="0">
                <a:solidFill>
                  <a:srgbClr val="3F7F5F"/>
                </a:solidFill>
                <a:latin typeface="Consolas"/>
                <a:ea typeface="Calibri"/>
              </a:rPr>
              <a:t>r12 = w [r12] + x [</a:t>
            </a:r>
            <a:r>
              <a:rPr lang="en-US" sz="1200" dirty="0" smtClean="0">
                <a:solidFill>
                  <a:srgbClr val="3F7F5F"/>
                </a:solidFill>
                <a:latin typeface="Consolas"/>
                <a:ea typeface="Calibri"/>
              </a:rPr>
              <a:t>r13]</a:t>
            </a:r>
            <a:endParaRPr lang="en-US" sz="1200" dirty="0">
              <a:latin typeface="Calibri"/>
              <a:ea typeface="Calibri"/>
            </a:endParaRPr>
          </a:p>
          <a:p>
            <a:pPr marL="0" marR="0" indent="0">
              <a:spcBef>
                <a:spcPts val="0"/>
              </a:spcBef>
              <a:spcAft>
                <a:spcPts val="0"/>
              </a:spcAft>
              <a:buNone/>
            </a:pPr>
            <a:r>
              <a:rPr lang="en-US" sz="1200" dirty="0">
                <a:solidFill>
                  <a:srgbClr val="000000"/>
                </a:solidFill>
                <a:latin typeface="Consolas"/>
                <a:ea typeface="Calibri"/>
              </a:rPr>
              <a:t>       </a:t>
            </a:r>
            <a:r>
              <a:rPr lang="en-US" sz="1200" b="1" dirty="0">
                <a:solidFill>
                  <a:srgbClr val="7F0055"/>
                </a:solidFill>
                <a:latin typeface="Consolas"/>
                <a:ea typeface="Calibri"/>
              </a:rPr>
              <a:t>add</a:t>
            </a:r>
            <a:r>
              <a:rPr lang="en-US" sz="1200" dirty="0">
                <a:solidFill>
                  <a:srgbClr val="000000"/>
                </a:solidFill>
                <a:latin typeface="Consolas"/>
                <a:ea typeface="Calibri"/>
              </a:rPr>
              <a:t> R</a:t>
            </a:r>
            <a:r>
              <a:rPr lang="en-US" sz="1200" dirty="0" smtClean="0">
                <a:solidFill>
                  <a:srgbClr val="000000"/>
                </a:solidFill>
                <a:latin typeface="Consolas"/>
                <a:ea typeface="Calibri"/>
              </a:rPr>
              <a:t>14, R12    </a:t>
            </a:r>
            <a:r>
              <a:rPr lang="en-US" sz="1200" dirty="0" smtClean="0">
                <a:solidFill>
                  <a:srgbClr val="3F7F5F"/>
                </a:solidFill>
                <a:latin typeface="Consolas"/>
                <a:ea typeface="Calibri"/>
              </a:rPr>
              <a:t>; </a:t>
            </a:r>
            <a:r>
              <a:rPr lang="en-US" sz="1200" dirty="0">
                <a:solidFill>
                  <a:srgbClr val="3F7F5F"/>
                </a:solidFill>
                <a:latin typeface="Consolas"/>
                <a:ea typeface="Calibri"/>
              </a:rPr>
              <a:t>r12 = y </a:t>
            </a:r>
            <a:r>
              <a:rPr lang="en-US" sz="1200" dirty="0" smtClean="0">
                <a:solidFill>
                  <a:srgbClr val="3F7F5F"/>
                </a:solidFill>
                <a:latin typeface="Consolas"/>
                <a:ea typeface="Calibri"/>
              </a:rPr>
              <a:t>[r14] + </a:t>
            </a:r>
            <a:r>
              <a:rPr lang="en-US" sz="1200" dirty="0">
                <a:solidFill>
                  <a:srgbClr val="3F7F5F"/>
                </a:solidFill>
                <a:latin typeface="Consolas"/>
                <a:ea typeface="Calibri"/>
              </a:rPr>
              <a:t>(</a:t>
            </a:r>
            <a:r>
              <a:rPr lang="en-US" sz="1200" dirty="0" err="1">
                <a:solidFill>
                  <a:srgbClr val="3F7F5F"/>
                </a:solidFill>
                <a:latin typeface="Consolas"/>
                <a:ea typeface="Calibri"/>
              </a:rPr>
              <a:t>w+x</a:t>
            </a:r>
            <a:r>
              <a:rPr lang="en-US" sz="1200" dirty="0">
                <a:solidFill>
                  <a:srgbClr val="3F7F5F"/>
                </a:solidFill>
                <a:latin typeface="Consolas"/>
                <a:ea typeface="Calibri"/>
              </a:rPr>
              <a:t>) [r12]</a:t>
            </a:r>
            <a:endParaRPr lang="en-US" sz="1200" dirty="0">
              <a:latin typeface="Calibri"/>
              <a:ea typeface="Calibri"/>
            </a:endParaRPr>
          </a:p>
          <a:p>
            <a:pPr marL="0" marR="0" indent="0">
              <a:spcBef>
                <a:spcPts val="0"/>
              </a:spcBef>
              <a:spcAft>
                <a:spcPts val="0"/>
              </a:spcAft>
              <a:buNone/>
            </a:pPr>
            <a:r>
              <a:rPr lang="en-US" sz="1200" dirty="0">
                <a:solidFill>
                  <a:srgbClr val="000000"/>
                </a:solidFill>
                <a:latin typeface="Consolas"/>
                <a:ea typeface="Calibri"/>
              </a:rPr>
              <a:t>       </a:t>
            </a:r>
            <a:r>
              <a:rPr lang="en-US" sz="1200" b="1" dirty="0">
                <a:solidFill>
                  <a:srgbClr val="7F0055"/>
                </a:solidFill>
                <a:latin typeface="Consolas"/>
                <a:ea typeface="Calibri"/>
              </a:rPr>
              <a:t>add</a:t>
            </a:r>
            <a:r>
              <a:rPr lang="en-US" sz="1200" dirty="0">
                <a:solidFill>
                  <a:srgbClr val="000000"/>
                </a:solidFill>
                <a:latin typeface="Consolas"/>
                <a:ea typeface="Calibri"/>
              </a:rPr>
              <a:t> R</a:t>
            </a:r>
            <a:r>
              <a:rPr lang="en-US" sz="1200" dirty="0" smtClean="0">
                <a:solidFill>
                  <a:srgbClr val="000000"/>
                </a:solidFill>
                <a:latin typeface="Consolas"/>
                <a:ea typeface="Calibri"/>
              </a:rPr>
              <a:t>15, R12    </a:t>
            </a:r>
            <a:r>
              <a:rPr lang="en-US" sz="1200" dirty="0" smtClean="0">
                <a:solidFill>
                  <a:srgbClr val="3F7F5F"/>
                </a:solidFill>
                <a:latin typeface="Consolas"/>
                <a:ea typeface="Calibri"/>
              </a:rPr>
              <a:t>; </a:t>
            </a:r>
            <a:r>
              <a:rPr lang="en-US" sz="1200" dirty="0">
                <a:solidFill>
                  <a:srgbClr val="3F7F5F"/>
                </a:solidFill>
                <a:latin typeface="Consolas"/>
                <a:ea typeface="Calibri"/>
              </a:rPr>
              <a:t>r12 = z </a:t>
            </a:r>
            <a:r>
              <a:rPr lang="en-US" sz="1200" dirty="0" smtClean="0">
                <a:solidFill>
                  <a:srgbClr val="3F7F5F"/>
                </a:solidFill>
                <a:latin typeface="Consolas"/>
                <a:ea typeface="Calibri"/>
              </a:rPr>
              <a:t>[r15] + </a:t>
            </a:r>
            <a:r>
              <a:rPr lang="en-US" sz="1200" dirty="0">
                <a:solidFill>
                  <a:srgbClr val="3F7F5F"/>
                </a:solidFill>
                <a:latin typeface="Consolas"/>
                <a:ea typeface="Calibri"/>
              </a:rPr>
              <a:t>(</a:t>
            </a:r>
            <a:r>
              <a:rPr lang="en-US" sz="1200" dirty="0" err="1">
                <a:solidFill>
                  <a:srgbClr val="3F7F5F"/>
                </a:solidFill>
                <a:latin typeface="Consolas"/>
                <a:ea typeface="Calibri"/>
              </a:rPr>
              <a:t>w+x+y</a:t>
            </a:r>
            <a:r>
              <a:rPr lang="en-US" sz="1200" dirty="0">
                <a:solidFill>
                  <a:srgbClr val="3F7F5F"/>
                </a:solidFill>
                <a:latin typeface="Consolas"/>
                <a:ea typeface="Calibri"/>
              </a:rPr>
              <a:t>) [r12]</a:t>
            </a:r>
            <a:endParaRPr lang="en-US" sz="1200" dirty="0">
              <a:latin typeface="Calibri"/>
              <a:ea typeface="Calibri"/>
            </a:endParaRPr>
          </a:p>
          <a:p>
            <a:pPr marL="0" marR="0" indent="0">
              <a:spcBef>
                <a:spcPts val="0"/>
              </a:spcBef>
              <a:spcAft>
                <a:spcPts val="0"/>
              </a:spcAft>
              <a:buNone/>
            </a:pPr>
            <a:r>
              <a:rPr lang="en-US" sz="1200" dirty="0">
                <a:solidFill>
                  <a:srgbClr val="000000"/>
                </a:solidFill>
                <a:latin typeface="Consolas"/>
                <a:ea typeface="Calibri"/>
              </a:rPr>
              <a:t>       </a:t>
            </a:r>
            <a:r>
              <a:rPr lang="en-US" sz="1200" b="1" dirty="0">
                <a:solidFill>
                  <a:srgbClr val="7F0055"/>
                </a:solidFill>
                <a:latin typeface="Consolas"/>
                <a:ea typeface="Calibri"/>
              </a:rPr>
              <a:t>ret</a:t>
            </a:r>
            <a:r>
              <a:rPr lang="en-US" sz="1200" dirty="0">
                <a:solidFill>
                  <a:srgbClr val="000000"/>
                </a:solidFill>
                <a:latin typeface="Consolas"/>
                <a:ea typeface="Calibri"/>
              </a:rPr>
              <a:t>             </a:t>
            </a:r>
            <a:r>
              <a:rPr lang="en-US" sz="1200" dirty="0">
                <a:solidFill>
                  <a:srgbClr val="3F7F5F"/>
                </a:solidFill>
                <a:latin typeface="Consolas"/>
                <a:ea typeface="Calibri"/>
              </a:rPr>
              <a:t>; r12 is return parameter (sum</a:t>
            </a:r>
            <a:r>
              <a:rPr lang="en-US" sz="1200" dirty="0" smtClean="0">
                <a:solidFill>
                  <a:srgbClr val="3F7F5F"/>
                </a:solidFill>
                <a:latin typeface="Consolas"/>
                <a:ea typeface="Calibri"/>
              </a:rPr>
              <a:t>)</a:t>
            </a:r>
            <a:endParaRPr lang="en-US" sz="1200" dirty="0">
              <a:latin typeface="Calibri"/>
              <a:ea typeface="Calibri"/>
            </a:endParaRPr>
          </a:p>
        </p:txBody>
      </p:sp>
    </p:spTree>
    <p:extLst>
      <p:ext uri="{BB962C8B-B14F-4D97-AF65-F5344CB8AC3E}">
        <p14:creationId xmlns:p14="http://schemas.microsoft.com/office/powerpoint/2010/main" val="2144778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Lab#4 Intro</a:t>
            </a:r>
            <a:endParaRPr lang="en-US" dirty="0"/>
          </a:p>
        </p:txBody>
      </p:sp>
      <p:sp>
        <p:nvSpPr>
          <p:cNvPr id="3" name="Content Placeholder 2"/>
          <p:cNvSpPr>
            <a:spLocks noGrp="1"/>
          </p:cNvSpPr>
          <p:nvPr>
            <p:ph idx="1"/>
          </p:nvPr>
        </p:nvSpPr>
        <p:spPr>
          <a:xfrm>
            <a:off x="275129" y="629194"/>
            <a:ext cx="8868871" cy="5035231"/>
          </a:xfrm>
        </p:spPr>
        <p:txBody>
          <a:bodyPr/>
          <a:lstStyle/>
          <a:p>
            <a:pPr marL="400050" lvl="1" indent="0">
              <a:buNone/>
            </a:pPr>
            <a:r>
              <a:rPr lang="en-US" dirty="0" smtClean="0"/>
              <a:t>Lab#4 Assignment: Mixing C and Assembly</a:t>
            </a:r>
          </a:p>
          <a:p>
            <a:pPr marL="685800" lvl="1">
              <a:buFontTx/>
              <a:buChar char="-"/>
            </a:pPr>
            <a:r>
              <a:rPr lang="en-US" sz="1400" b="1" dirty="0" smtClean="0">
                <a:solidFill>
                  <a:schemeClr val="accent2"/>
                </a:solidFill>
                <a:latin typeface="Courier New" pitchFamily="49" charset="0"/>
                <a:cs typeface="Courier New" pitchFamily="49" charset="0"/>
              </a:rPr>
              <a:t>Etch-a-sketch/paint </a:t>
            </a:r>
            <a:r>
              <a:rPr lang="en-US" sz="1400" b="1" dirty="0" smtClean="0">
                <a:solidFill>
                  <a:schemeClr val="accent2"/>
                </a:solidFill>
                <a:latin typeface="Courier New" pitchFamily="49" charset="0"/>
                <a:cs typeface="Courier New" pitchFamily="49" charset="0"/>
              </a:rPr>
              <a:t>program on the LCD display</a:t>
            </a:r>
          </a:p>
          <a:p>
            <a:pPr marL="400050" lvl="1" indent="0">
              <a:buNone/>
            </a:pPr>
            <a:endParaRPr lang="en-US" sz="1400" b="1" dirty="0">
              <a:solidFill>
                <a:schemeClr val="accent2"/>
              </a:solidFill>
              <a:latin typeface="Courier New" pitchFamily="49" charset="0"/>
              <a:cs typeface="Courier New" pitchFamily="49" charset="0"/>
            </a:endParaRPr>
          </a:p>
        </p:txBody>
      </p:sp>
    </p:spTree>
    <p:extLst>
      <p:ext uri="{BB962C8B-B14F-4D97-AF65-F5344CB8AC3E}">
        <p14:creationId xmlns:p14="http://schemas.microsoft.com/office/powerpoint/2010/main" val="4127225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sym typeface="Wingdings" pitchFamily="2" charset="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sym typeface="Wingdings" pitchFamily="2" charset="2"/>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12110</TotalTime>
  <Words>2608</Words>
  <Application>Microsoft Office PowerPoint</Application>
  <PresentationFormat>On-screen Show (4:3)</PresentationFormat>
  <Paragraphs>305</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Default Design</vt:lpstr>
      <vt:lpstr>ECE 382  Lesson 22</vt:lpstr>
      <vt:lpstr>Writing Clean Code</vt:lpstr>
      <vt:lpstr>Clean Functions</vt:lpstr>
      <vt:lpstr>Clean Comments</vt:lpstr>
      <vt:lpstr>Mapping C to Assembly</vt:lpstr>
      <vt:lpstr>Mapping C to Assembly</vt:lpstr>
      <vt:lpstr>Calling Assembly Functions from C</vt:lpstr>
      <vt:lpstr>Example Calling Assembly from C</vt:lpstr>
      <vt:lpstr>Lab#4 Intro</vt:lpstr>
      <vt:lpstr>Todd’s old GCC example</vt:lpstr>
      <vt:lpstr>Mapping C to Assembly (gcc compiler)</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Lt Col Mullins</dc:creator>
  <cp:lastModifiedBy>Test</cp:lastModifiedBy>
  <cp:revision>433</cp:revision>
  <cp:lastPrinted>2014-10-15T17:41:27Z</cp:lastPrinted>
  <dcterms:created xsi:type="dcterms:W3CDTF">2001-06-27T14:08:57Z</dcterms:created>
  <dcterms:modified xsi:type="dcterms:W3CDTF">2015-10-13T13:35:30Z</dcterms:modified>
</cp:coreProperties>
</file>