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2" r:id="rId2"/>
    <p:sldId id="434" r:id="rId3"/>
    <p:sldId id="435" r:id="rId4"/>
    <p:sldId id="446" r:id="rId5"/>
    <p:sldId id="447" r:id="rId6"/>
    <p:sldId id="448" r:id="rId7"/>
    <p:sldId id="449" r:id="rId8"/>
    <p:sldId id="450" r:id="rId9"/>
    <p:sldId id="451" r:id="rId10"/>
    <p:sldId id="452" r:id="rId11"/>
    <p:sldId id="453" r:id="rId12"/>
    <p:sldId id="454" r:id="rId13"/>
    <p:sldId id="455" r:id="rId14"/>
    <p:sldId id="442" r:id="rId15"/>
    <p:sldId id="457" r:id="rId16"/>
    <p:sldId id="456" r:id="rId17"/>
    <p:sldId id="459" r:id="rId18"/>
    <p:sldId id="458" r:id="rId19"/>
    <p:sldId id="461" r:id="rId20"/>
    <p:sldId id="460" r:id="rId21"/>
    <p:sldId id="463" r:id="rId22"/>
    <p:sldId id="462" r:id="rId23"/>
    <p:sldId id="465" r:id="rId24"/>
    <p:sldId id="464" r:id="rId25"/>
    <p:sldId id="467" r:id="rId26"/>
    <p:sldId id="466" r:id="rId27"/>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68891" autoAdjust="0"/>
  </p:normalViewPr>
  <p:slideViewPr>
    <p:cSldViewPr snapToGrid="0">
      <p:cViewPr>
        <p:scale>
          <a:sx n="100" d="100"/>
          <a:sy n="100" d="100"/>
        </p:scale>
        <p:origin x="-1944"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86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14</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25</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rPr>
              <a:t>Lab#4 </a:t>
            </a:r>
            <a:r>
              <a:rPr lang="en-US" sz="2000" dirty="0" smtClean="0">
                <a:solidFill>
                  <a:srgbClr val="0070C0"/>
                </a:solidFill>
              </a:rPr>
              <a:t>lessons </a:t>
            </a:r>
            <a:r>
              <a:rPr lang="en-US" sz="2000" dirty="0" smtClean="0">
                <a:solidFill>
                  <a:srgbClr val="0070C0"/>
                </a:solidFill>
              </a:rPr>
              <a:t>learned?</a:t>
            </a:r>
          </a:p>
          <a:p>
            <a:pPr lvl="1" algn="l"/>
            <a:r>
              <a:rPr lang="en-US" sz="2000" dirty="0" smtClean="0">
                <a:solidFill>
                  <a:srgbClr val="0070C0"/>
                </a:solidFill>
              </a:rPr>
              <a:t>Timers    (like stopwatch, alarm, </a:t>
            </a:r>
            <a:r>
              <a:rPr lang="en-US" sz="2000" dirty="0" err="1" smtClean="0">
                <a:solidFill>
                  <a:srgbClr val="0070C0"/>
                </a:solidFill>
              </a:rPr>
              <a:t>etc</a:t>
            </a:r>
            <a:r>
              <a:rPr lang="en-US" sz="2000" dirty="0" smtClean="0">
                <a:solidFill>
                  <a:srgbClr val="0070C0"/>
                </a:solidFill>
              </a:rPr>
              <a:t>)</a:t>
            </a:r>
            <a:endParaRPr lang="en-US" sz="2000" dirty="0">
              <a:solidFill>
                <a:srgbClr val="0070C0"/>
              </a:solidFill>
            </a:endParaRPr>
          </a:p>
          <a:p>
            <a:pPr algn="l"/>
            <a:r>
              <a:rPr lang="en-US" sz="2000" b="1" dirty="0" smtClean="0"/>
              <a:t>Admin</a:t>
            </a:r>
          </a:p>
          <a:p>
            <a:pPr lvl="1" algn="l"/>
            <a:r>
              <a:rPr lang="en-US" sz="2000" dirty="0" smtClean="0">
                <a:solidFill>
                  <a:srgbClr val="0070C0"/>
                </a:solidFill>
              </a:rPr>
              <a:t>Lab#4 </a:t>
            </a:r>
            <a:r>
              <a:rPr lang="en-US" sz="2000" dirty="0" smtClean="0">
                <a:solidFill>
                  <a:srgbClr val="0070C0"/>
                </a:solidFill>
              </a:rPr>
              <a:t>Notebook/</a:t>
            </a:r>
            <a:r>
              <a:rPr lang="en-US" sz="2000" dirty="0" err="1" smtClean="0">
                <a:solidFill>
                  <a:srgbClr val="0070C0"/>
                </a:solidFill>
              </a:rPr>
              <a:t>Bitbucket</a:t>
            </a:r>
            <a:r>
              <a:rPr lang="en-US" sz="2000" dirty="0" smtClean="0">
                <a:solidFill>
                  <a:srgbClr val="0070C0"/>
                </a:solidFill>
              </a:rPr>
              <a:t> </a:t>
            </a:r>
            <a:r>
              <a:rPr lang="en-US" sz="2000" dirty="0" smtClean="0">
                <a:solidFill>
                  <a:srgbClr val="0070C0"/>
                </a:solidFill>
              </a:rPr>
              <a:t>due </a:t>
            </a:r>
            <a:r>
              <a:rPr lang="en-US" sz="2000" dirty="0" smtClean="0">
                <a:solidFill>
                  <a:srgbClr val="0070C0"/>
                </a:solidFill>
              </a:rPr>
              <a:t>COB</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563197814"/>
              </p:ext>
            </p:extLst>
          </p:nvPr>
        </p:nvGraphicFramePr>
        <p:xfrm>
          <a:off x="514577" y="1068080"/>
          <a:ext cx="7772400" cy="1798319"/>
        </p:xfrm>
        <a:graphic>
          <a:graphicData uri="http://schemas.openxmlformats.org/drawingml/2006/table">
            <a:tbl>
              <a:tblPr/>
              <a:tblGrid>
                <a:gridCol w="485548"/>
                <a:gridCol w="1019175"/>
                <a:gridCol w="6267677"/>
              </a:tblGrid>
              <a:tr h="250021">
                <a:tc>
                  <a:txBody>
                    <a:bodyPr/>
                    <a:lstStyle/>
                    <a:p>
                      <a:pPr algn="l" fontAlgn="t"/>
                      <a:r>
                        <a:rPr lang="en-US" sz="1300" dirty="0" err="1">
                          <a:effectLst/>
                        </a:rPr>
                        <a:t>Mcx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Mode</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Description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Stop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is halted</a:t>
                      </a:r>
                      <a:r>
                        <a:rPr lang="en-US" sz="1300" dirty="0" smtClean="0">
                          <a:effectLst/>
                        </a:rPr>
                        <a:t>.    </a:t>
                      </a:r>
                      <a:r>
                        <a:rPr lang="en-US" sz="1300" dirty="0" smtClean="0">
                          <a:solidFill>
                            <a:srgbClr val="FF0000"/>
                          </a:solidFill>
                          <a:effectLst/>
                        </a:rPr>
                        <a:t>When should you use Stop</a:t>
                      </a:r>
                      <a:r>
                        <a:rPr lang="en-US" sz="1300" baseline="0" dirty="0" smtClean="0">
                          <a:solidFill>
                            <a:srgbClr val="FF0000"/>
                          </a:solidFill>
                          <a:effectLst/>
                        </a:rPr>
                        <a:t> mode?</a:t>
                      </a:r>
                      <a:r>
                        <a:rPr lang="en-US" sz="1300" dirty="0" smtClean="0">
                          <a:solidFill>
                            <a:srgbClr val="FF0000"/>
                          </a:solidFill>
                          <a:effectLst/>
                        </a:rPr>
                        <a:t>                </a:t>
                      </a:r>
                      <a:r>
                        <a:rPr lang="en-US" sz="1400" b="1" dirty="0" smtClean="0">
                          <a:solidFill>
                            <a:schemeClr val="accent2"/>
                          </a:solidFill>
                          <a:effectLst/>
                          <a:latin typeface="Courier New" pitchFamily="49" charset="0"/>
                          <a:cs typeface="Courier New" pitchFamily="49" charset="0"/>
                        </a:rPr>
                        <a:t>MC_0</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40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the value of </a:t>
                      </a:r>
                      <a:r>
                        <a:rPr lang="en-US" sz="1300" dirty="0">
                          <a:solidFill>
                            <a:srgbClr val="FF0000"/>
                          </a:solidFill>
                          <a:effectLst/>
                        </a:rPr>
                        <a:t>TACCR0</a:t>
                      </a:r>
                      <a:r>
                        <a:rPr lang="en-US" sz="1300" dirty="0" smtClean="0">
                          <a:effectLst/>
                        </a:rPr>
                        <a:t>. </a:t>
                      </a: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MC_1</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3375">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Continuous</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0FFFFh</a:t>
                      </a:r>
                      <a:r>
                        <a:rPr lang="en-US" sz="1300" dirty="0" smtClean="0">
                          <a:effectLst/>
                        </a:rPr>
                        <a:t>.                         </a:t>
                      </a:r>
                      <a:r>
                        <a:rPr lang="en-US" sz="1400" b="1" dirty="0" smtClean="0">
                          <a:solidFill>
                            <a:schemeClr val="accent2"/>
                          </a:solidFill>
                          <a:latin typeface="Courier New" pitchFamily="49" charset="0"/>
                          <a:cs typeface="Courier New" pitchFamily="49" charset="0"/>
                        </a:rPr>
                        <a:t>MC_2</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1359">
                <a:tc>
                  <a:txBody>
                    <a:bodyPr/>
                    <a:lstStyle/>
                    <a:p>
                      <a:pPr algn="l" fontAlgn="t"/>
                      <a:r>
                        <a:rPr lang="en-US" sz="130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Up/down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The timer repeatedly counts from zero up to the value of </a:t>
                      </a:r>
                      <a:r>
                        <a:rPr lang="en-US" sz="1300" dirty="0">
                          <a:solidFill>
                            <a:srgbClr val="FF0000"/>
                          </a:solidFill>
                          <a:effectLst/>
                        </a:rPr>
                        <a:t>TACCR0</a:t>
                      </a:r>
                      <a:r>
                        <a:rPr lang="en-US" sz="1300" dirty="0">
                          <a:effectLst/>
                        </a:rPr>
                        <a:t> and back down to </a:t>
                      </a:r>
                      <a:r>
                        <a:rPr lang="en-US" sz="1300" dirty="0" smtClean="0">
                          <a:effectLst/>
                        </a:rPr>
                        <a:t>zero.</a:t>
                      </a:r>
                    </a:p>
                    <a:p>
                      <a:pPr marL="0" marR="0" indent="0" algn="l" defTabSz="914400" rtl="0" eaLnBrk="1" fontAlgn="t" latinLnBrk="0" hangingPunct="1">
                        <a:lnSpc>
                          <a:spcPct val="100000"/>
                        </a:lnSpc>
                        <a:spcBef>
                          <a:spcPts val="0"/>
                        </a:spcBef>
                        <a:spcAft>
                          <a:spcPts val="0"/>
                        </a:spcAft>
                        <a:buClrTx/>
                        <a:buSzTx/>
                        <a:buFontTx/>
                        <a:buNone/>
                        <a:tabLst/>
                        <a:defRPr/>
                      </a:pP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MC_3</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41" y="4888704"/>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488870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702491" y="585072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9417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marL="0" indent="0">
              <a:buNone/>
            </a:pPr>
            <a:r>
              <a:rPr lang="en-US" sz="1600" dirty="0" smtClean="0"/>
              <a:t>Continuous Mode  </a:t>
            </a:r>
            <a:r>
              <a:rPr lang="en-US" sz="1600" b="1" dirty="0" smtClean="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1649413"/>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4062413"/>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01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071688"/>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560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5" name="Picture 4" descr="http://ecse.bd.psu.edu/cmpen352/lecture/img/lec25.gif"/>
          <p:cNvPicPr/>
          <p:nvPr/>
        </p:nvPicPr>
        <p:blipFill>
          <a:blip r:embed="rId2">
            <a:extLst>
              <a:ext uri="{28A0092B-C50C-407E-A947-70E740481C1C}">
                <a14:useLocalDpi xmlns:a14="http://schemas.microsoft.com/office/drawing/2010/main" val="0"/>
              </a:ext>
            </a:extLst>
          </a:blip>
          <a:srcRect/>
          <a:stretch>
            <a:fillRect/>
          </a:stretch>
        </p:blipFill>
        <p:spPr bwMode="auto">
          <a:xfrm>
            <a:off x="1009650" y="669288"/>
            <a:ext cx="7124700" cy="5588635"/>
          </a:xfrm>
          <a:prstGeom prst="rect">
            <a:avLst/>
          </a:prstGeom>
          <a:noFill/>
          <a:ln>
            <a:noFill/>
          </a:ln>
        </p:spPr>
      </p:pic>
    </p:spTree>
    <p:extLst>
      <p:ext uri="{BB962C8B-B14F-4D97-AF65-F5344CB8AC3E}">
        <p14:creationId xmlns:p14="http://schemas.microsoft.com/office/powerpoint/2010/main" val="3741285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TACTL &amp;=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TACTL |=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((TACTL &amp;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TACTL &amp;=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2144778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a:t>
            </a:r>
            <a:r>
              <a:rPr lang="en-US" sz="2400" dirty="0">
                <a:solidFill>
                  <a:schemeClr val="accent2"/>
                </a:solidFill>
                <a:latin typeface="Helvetica"/>
                <a:ea typeface="Times New Roman"/>
                <a:cs typeface="Times New Roman"/>
              </a:rPr>
              <a:t>TACCR0=255, how long will it take to roll over TAR</a:t>
            </a:r>
            <a:r>
              <a:rPr lang="en-US" sz="2400" dirty="0" smtClean="0">
                <a:solidFill>
                  <a:schemeClr val="accent2"/>
                </a:solidFill>
                <a:latin typeface="Helvetica"/>
                <a:ea typeface="Times New Roman"/>
                <a:cs typeface="Times New Roman"/>
              </a:rPr>
              <a:t>?</a:t>
            </a:r>
          </a:p>
          <a:p>
            <a:pPr marL="0" indent="0">
              <a:buNone/>
            </a:pPr>
            <a:endParaRPr lang="en-US" sz="2000" b="1" dirty="0" smtClean="0"/>
          </a:p>
          <a:p>
            <a:pPr lvl="1"/>
            <a:endParaRPr lang="en-US" sz="1600" dirty="0" smtClean="0">
              <a:solidFill>
                <a:schemeClr val="accent2"/>
              </a:solidFill>
            </a:endParaRPr>
          </a:p>
        </p:txBody>
      </p:sp>
    </p:spTree>
    <p:extLst>
      <p:ext uri="{BB962C8B-B14F-4D97-AF65-F5344CB8AC3E}">
        <p14:creationId xmlns:p14="http://schemas.microsoft.com/office/powerpoint/2010/main" val="1859006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a:t>
            </a:r>
            <a:r>
              <a:rPr lang="en-US" sz="2400" dirty="0">
                <a:solidFill>
                  <a:schemeClr val="accent2"/>
                </a:solidFill>
                <a:latin typeface="Helvetica"/>
                <a:ea typeface="Times New Roman"/>
                <a:cs typeface="Times New Roman"/>
              </a:rPr>
              <a:t>TACCR0=255,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4 </a:t>
            </a:r>
            <a:r>
              <a:rPr lang="en-US" sz="1600" dirty="0">
                <a:solidFill>
                  <a:srgbClr val="333333"/>
                </a:solidFill>
                <a:latin typeface="Consolas"/>
                <a:ea typeface="Times New Roman"/>
                <a:cs typeface="Times New Roman"/>
              </a:rPr>
              <a:t>clks      256 </a:t>
            </a:r>
            <a:r>
              <a:rPr lang="en-US" sz="1600" dirty="0" err="1">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a:t>
            </a:r>
            <a:r>
              <a:rPr lang="en-US" sz="1600">
                <a:solidFill>
                  <a:srgbClr val="333333"/>
                </a:solidFill>
                <a:latin typeface="Consolas"/>
                <a:ea typeface="Times New Roman"/>
                <a:cs typeface="Times New Roman"/>
              </a:rPr>
              <a:t>= </a:t>
            </a:r>
            <a:r>
              <a:rPr lang="en-US" sz="1600" smtClean="0">
                <a:solidFill>
                  <a:srgbClr val="333333"/>
                </a:solidFill>
                <a:latin typeface="Consolas"/>
                <a:ea typeface="Times New Roman"/>
                <a:cs typeface="Times New Roman"/>
              </a:rPr>
              <a:t>128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spTree>
    <p:extLst>
      <p:ext uri="{BB962C8B-B14F-4D97-AF65-F5344CB8AC3E}">
        <p14:creationId xmlns:p14="http://schemas.microsoft.com/office/powerpoint/2010/main" val="2386233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lvl="1"/>
            <a:endParaRPr lang="en-US" sz="1600" dirty="0" smtClean="0">
              <a:solidFill>
                <a:schemeClr val="accent2"/>
              </a:solidFill>
            </a:endParaRPr>
          </a:p>
        </p:txBody>
      </p:sp>
    </p:spTree>
    <p:extLst>
      <p:ext uri="{BB962C8B-B14F-4D97-AF65-F5344CB8AC3E}">
        <p14:creationId xmlns:p14="http://schemas.microsoft.com/office/powerpoint/2010/main" val="776979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a:t>
            </a:r>
            <a:r>
              <a:rPr lang="en-US" sz="1600" dirty="0">
                <a:solidFill>
                  <a:srgbClr val="333333"/>
                </a:solidFill>
                <a:latin typeface="Consolas"/>
                <a:ea typeface="Times New Roman"/>
                <a:cs typeface="Times New Roman"/>
              </a:rPr>
              <a:t>1 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8.192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spTree>
    <p:extLst>
      <p:ext uri="{BB962C8B-B14F-4D97-AF65-F5344CB8AC3E}">
        <p14:creationId xmlns:p14="http://schemas.microsoft.com/office/powerpoint/2010/main" val="639362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spTree>
    <p:extLst>
      <p:ext uri="{BB962C8B-B14F-4D97-AF65-F5344CB8AC3E}">
        <p14:creationId xmlns:p14="http://schemas.microsoft.com/office/powerpoint/2010/main" val="2569508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5" name="Picture 4" descr="http://ecse.bd.psu.edu/cmpen352/lecture/img/lec25.gif"/>
          <p:cNvPicPr/>
          <p:nvPr/>
        </p:nvPicPr>
        <p:blipFill>
          <a:blip r:embed="rId2">
            <a:extLst>
              <a:ext uri="{28A0092B-C50C-407E-A947-70E740481C1C}">
                <a14:useLocalDpi xmlns:a14="http://schemas.microsoft.com/office/drawing/2010/main" val="0"/>
              </a:ext>
            </a:extLst>
          </a:blip>
          <a:srcRect/>
          <a:stretch>
            <a:fillRect/>
          </a:stretch>
        </p:blipFill>
        <p:spPr bwMode="auto">
          <a:xfrm>
            <a:off x="1009650" y="669288"/>
            <a:ext cx="7124700" cy="5588635"/>
          </a:xfrm>
          <a:prstGeom prst="rect">
            <a:avLst/>
          </a:prstGeom>
          <a:noFill/>
          <a:ln>
            <a:noFill/>
          </a:ln>
        </p:spPr>
      </p:pic>
    </p:spTree>
    <p:extLst>
      <p:ext uri="{BB962C8B-B14F-4D97-AF65-F5344CB8AC3E}">
        <p14:creationId xmlns:p14="http://schemas.microsoft.com/office/powerpoint/2010/main" val="3111123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2 </a:t>
            </a:r>
            <a:r>
              <a:rPr lang="en-US" sz="1600" dirty="0">
                <a:solidFill>
                  <a:srgbClr val="333333"/>
                </a:solidFill>
                <a:latin typeface="Consolas"/>
                <a:ea typeface="Times New Roman"/>
                <a:cs typeface="Times New Roman"/>
              </a:rPr>
              <a:t>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spTree>
    <p:extLst>
      <p:ext uri="{BB962C8B-B14F-4D97-AF65-F5344CB8AC3E}">
        <p14:creationId xmlns:p14="http://schemas.microsoft.com/office/powerpoint/2010/main" val="2595788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spTree>
    <p:extLst>
      <p:ext uri="{BB962C8B-B14F-4D97-AF65-F5344CB8AC3E}">
        <p14:creationId xmlns:p14="http://schemas.microsoft.com/office/powerpoint/2010/main" val="1574066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4 </a:t>
            </a:r>
            <a:r>
              <a:rPr lang="en-US" sz="1600" dirty="0">
                <a:solidFill>
                  <a:srgbClr val="333333"/>
                </a:solidFill>
                <a:latin typeface="Consolas"/>
                <a:ea typeface="Times New Roman"/>
                <a:cs typeface="Times New Roman"/>
              </a:rPr>
              <a:t>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32.768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spTree>
    <p:extLst>
      <p:ext uri="{BB962C8B-B14F-4D97-AF65-F5344CB8AC3E}">
        <p14:creationId xmlns:p14="http://schemas.microsoft.com/office/powerpoint/2010/main" val="1560461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spTree>
    <p:extLst>
      <p:ext uri="{BB962C8B-B14F-4D97-AF65-F5344CB8AC3E}">
        <p14:creationId xmlns:p14="http://schemas.microsoft.com/office/powerpoint/2010/main" val="1255254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8 </a:t>
            </a:r>
            <a:r>
              <a:rPr lang="en-US" sz="1600" dirty="0">
                <a:solidFill>
                  <a:srgbClr val="333333"/>
                </a:solidFill>
                <a:latin typeface="Consolas"/>
                <a:ea typeface="Times New Roman"/>
                <a:cs typeface="Times New Roman"/>
              </a:rPr>
              <a:t>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65.536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spTree>
    <p:extLst>
      <p:ext uri="{BB962C8B-B14F-4D97-AF65-F5344CB8AC3E}">
        <p14:creationId xmlns:p14="http://schemas.microsoft.com/office/powerpoint/2010/main" val="2498309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spTree>
    <p:extLst>
      <p:ext uri="{BB962C8B-B14F-4D97-AF65-F5344CB8AC3E}">
        <p14:creationId xmlns:p14="http://schemas.microsoft.com/office/powerpoint/2010/main" val="2739099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r>
              <a:rPr lang="en-US" sz="2400" dirty="0">
                <a:solidFill>
                  <a:schemeClr val="accent2"/>
                </a:solidFill>
                <a:latin typeface="Helvetica"/>
                <a:ea typeface="Times New Roman"/>
                <a:cs typeface="Times New Roman"/>
              </a:rPr>
              <a:t>?</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8*10^6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672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sec     </a:t>
            </a:r>
            <a:r>
              <a:rPr lang="en-US" sz="1800" dirty="0">
                <a:solidFill>
                  <a:srgbClr val="333333"/>
                </a:solidFill>
                <a:latin typeface="Consolas"/>
                <a:ea typeface="Times New Roman"/>
                <a:cs typeface="Times New Roman"/>
              </a:rPr>
              <a:t>1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spTree>
    <p:extLst>
      <p:ext uri="{BB962C8B-B14F-4D97-AF65-F5344CB8AC3E}">
        <p14:creationId xmlns:p14="http://schemas.microsoft.com/office/powerpoint/2010/main" val="3757219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44660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5" name="Picture 4" descr="http://ecse.bd.psu.edu/cmpen352/lecture/img/lec25.gif"/>
          <p:cNvPicPr/>
          <p:nvPr/>
        </p:nvPicPr>
        <p:blipFill>
          <a:blip r:embed="rId2">
            <a:extLst>
              <a:ext uri="{28A0092B-C50C-407E-A947-70E740481C1C}">
                <a14:useLocalDpi xmlns:a14="http://schemas.microsoft.com/office/drawing/2010/main" val="0"/>
              </a:ext>
            </a:extLst>
          </a:blip>
          <a:srcRect/>
          <a:stretch>
            <a:fillRect/>
          </a:stretch>
        </p:blipFill>
        <p:spPr bwMode="auto">
          <a:xfrm>
            <a:off x="1009650" y="669288"/>
            <a:ext cx="7124700" cy="5588635"/>
          </a:xfrm>
          <a:prstGeom prst="rect">
            <a:avLst/>
          </a:prstGeom>
          <a:noFill/>
          <a:ln>
            <a:noFill/>
          </a:ln>
        </p:spPr>
      </p:pic>
    </p:spTree>
    <p:extLst>
      <p:ext uri="{BB962C8B-B14F-4D97-AF65-F5344CB8AC3E}">
        <p14:creationId xmlns:p14="http://schemas.microsoft.com/office/powerpoint/2010/main" val="3362670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86438" y="723854"/>
            <a:ext cx="8414662" cy="1371646"/>
          </a:xfrm>
        </p:spPr>
        <p:txBody>
          <a:bodyPr/>
          <a:lstStyle/>
          <a:p>
            <a:pPr marL="0" indent="0">
              <a:buNone/>
            </a:pPr>
            <a:r>
              <a:rPr lang="en-US" sz="1600" dirty="0" smtClean="0"/>
              <a:t>1. </a:t>
            </a:r>
            <a:r>
              <a:rPr lang="en-US" sz="1600" dirty="0" err="1" smtClean="0"/>
              <a:t>TASSELx</a:t>
            </a:r>
            <a:endParaRPr lang="en-US" sz="16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80" y="1928812"/>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48180" y="1916905"/>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172655" y="230266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972005" y="3617118"/>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12781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5" name="Picture 4" descr="http://ecse.bd.psu.edu/cmpen352/lecture/img/lec25.gif"/>
          <p:cNvPicPr/>
          <p:nvPr/>
        </p:nvPicPr>
        <p:blipFill>
          <a:blip r:embed="rId2">
            <a:extLst>
              <a:ext uri="{28A0092B-C50C-407E-A947-70E740481C1C}">
                <a14:useLocalDpi xmlns:a14="http://schemas.microsoft.com/office/drawing/2010/main" val="0"/>
              </a:ext>
            </a:extLst>
          </a:blip>
          <a:srcRect/>
          <a:stretch>
            <a:fillRect/>
          </a:stretch>
        </p:blipFill>
        <p:spPr bwMode="auto">
          <a:xfrm>
            <a:off x="1009650" y="669288"/>
            <a:ext cx="7124700" cy="5588635"/>
          </a:xfrm>
          <a:prstGeom prst="rect">
            <a:avLst/>
          </a:prstGeom>
          <a:noFill/>
          <a:ln>
            <a:noFill/>
          </a:ln>
        </p:spPr>
      </p:pic>
    </p:spTree>
    <p:extLst>
      <p:ext uri="{BB962C8B-B14F-4D97-AF65-F5344CB8AC3E}">
        <p14:creationId xmlns:p14="http://schemas.microsoft.com/office/powerpoint/2010/main" val="4096421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86438" y="723854"/>
            <a:ext cx="8414662" cy="1371646"/>
          </a:xfrm>
        </p:spPr>
        <p:txBody>
          <a:bodyPr/>
          <a:lstStyle/>
          <a:p>
            <a:pPr marL="0" indent="0">
              <a:buNone/>
            </a:pPr>
            <a:r>
              <a:rPr lang="en-US" sz="1600" dirty="0" smtClean="0"/>
              <a:t>2. </a:t>
            </a:r>
            <a:r>
              <a:rPr lang="en-US" sz="1600" dirty="0" err="1" smtClean="0"/>
              <a:t>Idx</a:t>
            </a:r>
            <a:r>
              <a:rPr lang="en-US" sz="1600" dirty="0" smtClean="0"/>
              <a:t>:  Timer </a:t>
            </a:r>
            <a:r>
              <a:rPr lang="en-US" sz="1600" dirty="0" err="1" smtClean="0"/>
              <a:t>Prescalar</a:t>
            </a:r>
            <a:endParaRPr lang="en-US" sz="1600" dirty="0" smtClean="0"/>
          </a:p>
          <a:p>
            <a:pPr lvl="1"/>
            <a:endParaRPr lang="en-US" sz="1600" dirty="0" smtClean="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32" y="2700337"/>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00337"/>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45693"/>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360193"/>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2942772402"/>
              </p:ext>
            </p:extLst>
          </p:nvPr>
        </p:nvGraphicFramePr>
        <p:xfrm>
          <a:off x="676275" y="1064270"/>
          <a:ext cx="7772400" cy="1353800"/>
        </p:xfrm>
        <a:graphic>
          <a:graphicData uri="http://schemas.openxmlformats.org/drawingml/2006/table">
            <a:tbl>
              <a:tblPr/>
              <a:tblGrid>
                <a:gridCol w="600075"/>
                <a:gridCol w="7172325"/>
              </a:tblGrid>
              <a:tr h="250021">
                <a:tc>
                  <a:txBody>
                    <a:bodyPr/>
                    <a:lstStyle/>
                    <a:p>
                      <a:pPr algn="l" fontAlgn="t"/>
                      <a:r>
                        <a:rPr lang="en-US" sz="1300" dirty="0" err="1">
                          <a:effectLst/>
                        </a:rPr>
                        <a:t>IDx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Prescalar</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smtClean="0">
                          <a:effectLst/>
                        </a:rPr>
                        <a:t>1:1     or Divide</a:t>
                      </a:r>
                      <a:r>
                        <a:rPr lang="en-US" sz="1300" baseline="0" dirty="0" smtClean="0">
                          <a:effectLst/>
                        </a:rPr>
                        <a:t> by 1         </a:t>
                      </a:r>
                      <a:r>
                        <a:rPr lang="en-US" sz="1400" b="1" dirty="0" smtClean="0">
                          <a:solidFill>
                            <a:schemeClr val="accent2"/>
                          </a:solidFill>
                          <a:latin typeface="Courier New" pitchFamily="49" charset="0"/>
                          <a:cs typeface="Courier New" pitchFamily="49" charset="0"/>
                        </a:rPr>
                        <a:t>ID_0</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smtClean="0">
                          <a:effectLst/>
                        </a:rPr>
                        <a:t>1:2     or Divide</a:t>
                      </a:r>
                      <a:r>
                        <a:rPr lang="en-US" sz="1300" baseline="0" dirty="0" smtClean="0">
                          <a:effectLst/>
                        </a:rPr>
                        <a:t> by 2         </a:t>
                      </a:r>
                      <a:r>
                        <a:rPr lang="en-US" sz="1400" b="1" dirty="0" smtClean="0">
                          <a:solidFill>
                            <a:schemeClr val="accent2"/>
                          </a:solidFill>
                          <a:latin typeface="Courier New" pitchFamily="49" charset="0"/>
                          <a:cs typeface="Courier New" pitchFamily="49" charset="0"/>
                        </a:rPr>
                        <a:t>ID_1</a:t>
                      </a:r>
                      <a:endParaRPr lang="en-US" sz="14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1:4     or Divide</a:t>
                      </a:r>
                      <a:r>
                        <a:rPr lang="en-US" sz="1300" baseline="0" dirty="0" smtClean="0">
                          <a:effectLst/>
                        </a:rPr>
                        <a:t> by 4         </a:t>
                      </a:r>
                      <a:r>
                        <a:rPr lang="en-US" sz="1400" b="1" dirty="0" smtClean="0">
                          <a:solidFill>
                            <a:schemeClr val="accent2"/>
                          </a:solidFill>
                          <a:latin typeface="Courier New" pitchFamily="49" charset="0"/>
                          <a:cs typeface="Courier New" pitchFamily="49" charset="0"/>
                        </a:rPr>
                        <a:t>ID_2</a:t>
                      </a:r>
                      <a:endParaRPr lang="en-US" sz="14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1:8     or Divide</a:t>
                      </a:r>
                      <a:r>
                        <a:rPr lang="en-US" sz="1300" baseline="0" dirty="0" smtClean="0">
                          <a:effectLst/>
                        </a:rPr>
                        <a:t> by 8         </a:t>
                      </a:r>
                      <a:r>
                        <a:rPr lang="en-US" sz="1400" b="1" dirty="0" smtClean="0">
                          <a:solidFill>
                            <a:schemeClr val="accent2"/>
                          </a:solidFill>
                          <a:latin typeface="Courier New" pitchFamily="49" charset="0"/>
                          <a:cs typeface="Courier New" pitchFamily="49" charset="0"/>
                        </a:rPr>
                        <a:t>ID_3</a:t>
                      </a:r>
                      <a:r>
                        <a:rPr lang="en-US" sz="1600" b="1" baseline="0" dirty="0" smtClean="0">
                          <a:effectLst/>
                        </a:rPr>
                        <a:t> </a:t>
                      </a:r>
                      <a:r>
                        <a:rPr lang="en-US" sz="1300" baseline="0" dirty="0" smtClean="0">
                          <a:effectLst/>
                        </a:rPr>
                        <a:t>                   </a:t>
                      </a:r>
                      <a:r>
                        <a:rPr lang="en-US" sz="1400" baseline="0" dirty="0" smtClean="0">
                          <a:solidFill>
                            <a:srgbClr val="FF0000"/>
                          </a:solidFill>
                          <a:effectLst/>
                        </a:rPr>
                        <a:t>so, a 1 MHz clock would become?</a:t>
                      </a:r>
                      <a:endParaRPr lang="en-US" sz="14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85175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5" name="Picture 4" descr="http://ecse.bd.psu.edu/cmpen352/lecture/img/lec25.gif"/>
          <p:cNvPicPr/>
          <p:nvPr/>
        </p:nvPicPr>
        <p:blipFill>
          <a:blip r:embed="rId2">
            <a:extLst>
              <a:ext uri="{28A0092B-C50C-407E-A947-70E740481C1C}">
                <a14:useLocalDpi xmlns:a14="http://schemas.microsoft.com/office/drawing/2010/main" val="0"/>
              </a:ext>
            </a:extLst>
          </a:blip>
          <a:srcRect/>
          <a:stretch>
            <a:fillRect/>
          </a:stretch>
        </p:blipFill>
        <p:spPr bwMode="auto">
          <a:xfrm>
            <a:off x="1009650" y="669288"/>
            <a:ext cx="7124700" cy="5588635"/>
          </a:xfrm>
          <a:prstGeom prst="rect">
            <a:avLst/>
          </a:prstGeom>
          <a:noFill/>
          <a:ln>
            <a:noFill/>
          </a:ln>
        </p:spPr>
      </p:pic>
    </p:spTree>
    <p:extLst>
      <p:ext uri="{BB962C8B-B14F-4D97-AF65-F5344CB8AC3E}">
        <p14:creationId xmlns:p14="http://schemas.microsoft.com/office/powerpoint/2010/main" val="198168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10003</TotalTime>
  <Words>1814</Words>
  <Application>Microsoft Office PowerPoint</Application>
  <PresentationFormat>On-screen Show (4:3)</PresentationFormat>
  <Paragraphs>234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ECE 382  Lesson 25</vt:lpstr>
      <vt:lpstr>Timer Block Diagram</vt:lpstr>
      <vt:lpstr>Timer  (p 355 User’s Guide)</vt:lpstr>
      <vt:lpstr>Timer  (p 355 User’s Guide)</vt:lpstr>
      <vt:lpstr>Timer Block Diagram</vt:lpstr>
      <vt:lpstr>Timer  (p 355 User’s Guide)</vt:lpstr>
      <vt:lpstr>Timer Block Diagram</vt:lpstr>
      <vt:lpstr>Timer  (p 355 User’s Guide)</vt:lpstr>
      <vt:lpstr>Timer Block Diagram</vt:lpstr>
      <vt:lpstr>Timer  (p 355 User’s Guide)</vt:lpstr>
      <vt:lpstr>Timer  (p 355 User’s Guide)</vt:lpstr>
      <vt:lpstr>Timer  (p 355 User’s Guide)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Test</cp:lastModifiedBy>
  <cp:revision>464</cp:revision>
  <cp:lastPrinted>2014-10-23T23:51:23Z</cp:lastPrinted>
  <dcterms:created xsi:type="dcterms:W3CDTF">2001-06-27T14:08:57Z</dcterms:created>
  <dcterms:modified xsi:type="dcterms:W3CDTF">2015-10-19T01:47:21Z</dcterms:modified>
</cp:coreProperties>
</file>