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2" r:id="rId2"/>
    <p:sldId id="434" r:id="rId3"/>
    <p:sldId id="435" r:id="rId4"/>
    <p:sldId id="446" r:id="rId5"/>
    <p:sldId id="483" r:id="rId6"/>
    <p:sldId id="448" r:id="rId7"/>
    <p:sldId id="485" r:id="rId8"/>
    <p:sldId id="450" r:id="rId9"/>
    <p:sldId id="486" r:id="rId10"/>
    <p:sldId id="452" r:id="rId11"/>
    <p:sldId id="453" r:id="rId12"/>
    <p:sldId id="484" r:id="rId13"/>
    <p:sldId id="454" r:id="rId14"/>
    <p:sldId id="481" r:id="rId15"/>
    <p:sldId id="487" r:id="rId16"/>
    <p:sldId id="442" r:id="rId17"/>
    <p:sldId id="470" r:id="rId18"/>
    <p:sldId id="468" r:id="rId19"/>
    <p:sldId id="471" r:id="rId20"/>
    <p:sldId id="472" r:id="rId21"/>
    <p:sldId id="456" r:id="rId22"/>
    <p:sldId id="480" r:id="rId23"/>
    <p:sldId id="459" r:id="rId24"/>
    <p:sldId id="458" r:id="rId25"/>
    <p:sldId id="461" r:id="rId26"/>
    <p:sldId id="460" r:id="rId27"/>
    <p:sldId id="463" r:id="rId28"/>
    <p:sldId id="462" r:id="rId29"/>
    <p:sldId id="465" r:id="rId30"/>
    <p:sldId id="464" r:id="rId31"/>
    <p:sldId id="467" r:id="rId32"/>
    <p:sldId id="466" r:id="rId33"/>
    <p:sldId id="473" r:id="rId34"/>
    <p:sldId id="475" r:id="rId35"/>
    <p:sldId id="476" r:id="rId36"/>
    <p:sldId id="477" r:id="rId37"/>
    <p:sldId id="478" r:id="rId38"/>
    <p:sldId id="479" r:id="rId39"/>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p:scale>
          <a:sx n="100" d="100"/>
          <a:sy n="100" d="100"/>
        </p:scale>
        <p:origin x="-1860"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86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16</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25</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rPr>
              <a:t>Lab#4 lessons learned?</a:t>
            </a:r>
          </a:p>
          <a:p>
            <a:pPr lvl="1" algn="l"/>
            <a:r>
              <a:rPr lang="en-US" sz="2000" dirty="0" smtClean="0">
                <a:solidFill>
                  <a:srgbClr val="0070C0"/>
                </a:solidFill>
              </a:rPr>
              <a:t>Timers    (like stopwatch, alarm, </a:t>
            </a:r>
            <a:r>
              <a:rPr lang="en-US" sz="2000" dirty="0" err="1" smtClean="0">
                <a:solidFill>
                  <a:srgbClr val="0070C0"/>
                </a:solidFill>
              </a:rPr>
              <a:t>etc</a:t>
            </a:r>
            <a:r>
              <a:rPr lang="en-US" sz="2000" dirty="0" smtClean="0">
                <a:solidFill>
                  <a:srgbClr val="0070C0"/>
                </a:solidFill>
              </a:rPr>
              <a:t>)</a:t>
            </a:r>
            <a:endParaRPr lang="en-US" sz="2000" dirty="0">
              <a:solidFill>
                <a:srgbClr val="0070C0"/>
              </a:solidFill>
            </a:endParaRPr>
          </a:p>
          <a:p>
            <a:pPr algn="l"/>
            <a:r>
              <a:rPr lang="en-US" sz="2000" b="1" dirty="0" smtClean="0"/>
              <a:t>Admin</a:t>
            </a:r>
          </a:p>
          <a:p>
            <a:pPr lvl="1" algn="l"/>
            <a:r>
              <a:rPr lang="en-US" sz="2000" dirty="0" smtClean="0">
                <a:solidFill>
                  <a:srgbClr val="0070C0"/>
                </a:solidFill>
              </a:rPr>
              <a:t>Lab#4 Notebook/</a:t>
            </a:r>
            <a:r>
              <a:rPr lang="en-US" sz="2000" dirty="0" err="1" smtClean="0">
                <a:solidFill>
                  <a:srgbClr val="0070C0"/>
                </a:solidFill>
              </a:rPr>
              <a:t>Bitbucket</a:t>
            </a:r>
            <a:r>
              <a:rPr lang="en-US" sz="2000" dirty="0" smtClean="0">
                <a:solidFill>
                  <a:srgbClr val="0070C0"/>
                </a:solidFill>
              </a:rPr>
              <a:t> due COB</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563197814"/>
              </p:ext>
            </p:extLst>
          </p:nvPr>
        </p:nvGraphicFramePr>
        <p:xfrm>
          <a:off x="514577" y="1068080"/>
          <a:ext cx="7772400" cy="1798319"/>
        </p:xfrm>
        <a:graphic>
          <a:graphicData uri="http://schemas.openxmlformats.org/drawingml/2006/table">
            <a:tbl>
              <a:tblPr/>
              <a:tblGrid>
                <a:gridCol w="485548"/>
                <a:gridCol w="1019175"/>
                <a:gridCol w="6267677"/>
              </a:tblGrid>
              <a:tr h="250021">
                <a:tc>
                  <a:txBody>
                    <a:bodyPr/>
                    <a:lstStyle/>
                    <a:p>
                      <a:pPr algn="l" fontAlgn="t"/>
                      <a:r>
                        <a:rPr lang="en-US" sz="1300" dirty="0" err="1">
                          <a:effectLst/>
                        </a:rPr>
                        <a:t>Mcx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Mode</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Description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Stop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is halted</a:t>
                      </a:r>
                      <a:r>
                        <a:rPr lang="en-US" sz="1300" dirty="0" smtClean="0">
                          <a:effectLst/>
                        </a:rPr>
                        <a:t>.    </a:t>
                      </a:r>
                      <a:r>
                        <a:rPr lang="en-US" sz="1300" dirty="0" smtClean="0">
                          <a:solidFill>
                            <a:srgbClr val="FF0000"/>
                          </a:solidFill>
                          <a:effectLst/>
                        </a:rPr>
                        <a:t>When should you use Stop</a:t>
                      </a:r>
                      <a:r>
                        <a:rPr lang="en-US" sz="1300" baseline="0" dirty="0" smtClean="0">
                          <a:solidFill>
                            <a:srgbClr val="FF0000"/>
                          </a:solidFill>
                          <a:effectLst/>
                        </a:rPr>
                        <a:t> mode?</a:t>
                      </a:r>
                      <a:r>
                        <a:rPr lang="en-US" sz="1300" dirty="0" smtClean="0">
                          <a:solidFill>
                            <a:srgbClr val="FF0000"/>
                          </a:solidFill>
                          <a:effectLst/>
                        </a:rPr>
                        <a:t>                </a:t>
                      </a:r>
                      <a:r>
                        <a:rPr lang="en-US" sz="1400" b="1" dirty="0" smtClean="0">
                          <a:solidFill>
                            <a:schemeClr val="accent2"/>
                          </a:solidFill>
                          <a:effectLst/>
                          <a:latin typeface="Courier New" pitchFamily="49" charset="0"/>
                          <a:cs typeface="Courier New" pitchFamily="49" charset="0"/>
                        </a:rPr>
                        <a:t>MC_0</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40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the value of </a:t>
                      </a:r>
                      <a:r>
                        <a:rPr lang="en-US" sz="1300" dirty="0">
                          <a:solidFill>
                            <a:srgbClr val="FF0000"/>
                          </a:solidFill>
                          <a:effectLst/>
                        </a:rPr>
                        <a:t>TACCR0</a:t>
                      </a:r>
                      <a:r>
                        <a:rPr lang="en-US" sz="1300" dirty="0" smtClean="0">
                          <a:effectLst/>
                        </a:rPr>
                        <a:t>. </a:t>
                      </a: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MC_1</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3375">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Continuous</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0FFFFh</a:t>
                      </a:r>
                      <a:r>
                        <a:rPr lang="en-US" sz="1300" dirty="0" smtClean="0">
                          <a:effectLst/>
                        </a:rPr>
                        <a:t>.                         </a:t>
                      </a:r>
                      <a:r>
                        <a:rPr lang="en-US" sz="1400" b="1" dirty="0" smtClean="0">
                          <a:solidFill>
                            <a:schemeClr val="accent2"/>
                          </a:solidFill>
                          <a:latin typeface="Courier New" pitchFamily="49" charset="0"/>
                          <a:cs typeface="Courier New" pitchFamily="49" charset="0"/>
                        </a:rPr>
                        <a:t>MC_2</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1359">
                <a:tc>
                  <a:txBody>
                    <a:bodyPr/>
                    <a:lstStyle/>
                    <a:p>
                      <a:pPr algn="l" fontAlgn="t"/>
                      <a:r>
                        <a:rPr lang="en-US" sz="130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Up/down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The timer repeatedly counts from zero up to the value of </a:t>
                      </a:r>
                      <a:r>
                        <a:rPr lang="en-US" sz="1300" dirty="0">
                          <a:solidFill>
                            <a:srgbClr val="FF0000"/>
                          </a:solidFill>
                          <a:effectLst/>
                        </a:rPr>
                        <a:t>TACCR0</a:t>
                      </a:r>
                      <a:r>
                        <a:rPr lang="en-US" sz="1300" dirty="0">
                          <a:effectLst/>
                        </a:rPr>
                        <a:t> and back down to </a:t>
                      </a:r>
                      <a:r>
                        <a:rPr lang="en-US" sz="1300" dirty="0" smtClean="0">
                          <a:effectLst/>
                        </a:rPr>
                        <a:t>zero.</a:t>
                      </a:r>
                    </a:p>
                    <a:p>
                      <a:pPr marL="0" marR="0" indent="0" algn="l" defTabSz="914400" rtl="0" eaLnBrk="1" fontAlgn="t" latinLnBrk="0" hangingPunct="1">
                        <a:lnSpc>
                          <a:spcPct val="100000"/>
                        </a:lnSpc>
                        <a:spcBef>
                          <a:spcPts val="0"/>
                        </a:spcBef>
                        <a:spcAft>
                          <a:spcPts val="0"/>
                        </a:spcAft>
                        <a:buClrTx/>
                        <a:buSzTx/>
                        <a:buFontTx/>
                        <a:buNone/>
                        <a:tabLst/>
                        <a:defRPr/>
                      </a:pP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MC_3</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4" y="2945604"/>
            <a:ext cx="6475605" cy="529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2936079"/>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3831428"/>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6022178"/>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159417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358 </a:t>
            </a:r>
            <a:r>
              <a:rPr lang="en-US" sz="2800" b="1" dirty="0"/>
              <a:t>User’s Guide, BB p </a:t>
            </a:r>
            <a:r>
              <a:rPr lang="en-US" sz="2800" b="1" dirty="0" smtClean="0"/>
              <a:t>46</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1649413"/>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2" y="3952875"/>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01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359 </a:t>
            </a:r>
            <a:r>
              <a:rPr lang="en-US" sz="2800" b="1" dirty="0"/>
              <a:t>User’s Guide, BB p </a:t>
            </a:r>
            <a:r>
              <a:rPr lang="en-US" sz="2800" b="1" dirty="0" smtClean="0"/>
              <a:t>47</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673225"/>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3424238"/>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100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360 </a:t>
            </a:r>
            <a:r>
              <a:rPr lang="en-US" sz="2800" b="1" dirty="0"/>
              <a:t>User’s Guide, BB p </a:t>
            </a:r>
            <a:r>
              <a:rPr lang="en-US" sz="2800" b="1" dirty="0" smtClean="0"/>
              <a:t>47</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071688"/>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3776663"/>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560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sp>
        <p:nvSpPr>
          <p:cNvPr id="3" name="Content Placeholder 2"/>
          <p:cNvSpPr>
            <a:spLocks noGrp="1"/>
          </p:cNvSpPr>
          <p:nvPr>
            <p:ph idx="1"/>
          </p:nvPr>
        </p:nvSpPr>
        <p:spPr/>
        <p:txBody>
          <a:bodyPr/>
          <a:lstStyle/>
          <a:p>
            <a:endParaRPr lang="en-US"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2876" y="533400"/>
            <a:ext cx="3048000" cy="400110"/>
          </a:xfrm>
          <a:prstGeom prst="rect">
            <a:avLst/>
          </a:prstGeom>
          <a:noFill/>
        </p:spPr>
        <p:txBody>
          <a:bodyPr wrap="square" rtlCol="0">
            <a:spAutoFit/>
          </a:bodyPr>
          <a:lstStyle/>
          <a:p>
            <a:pPr algn="ctr"/>
            <a:r>
              <a:rPr lang="en-US" sz="2000" dirty="0"/>
              <a:t>pp 11 of Device </a:t>
            </a:r>
            <a:r>
              <a:rPr lang="en-US" sz="2000" dirty="0" smtClean="0"/>
              <a:t>Specific</a:t>
            </a:r>
          </a:p>
        </p:txBody>
      </p:sp>
      <p:sp>
        <p:nvSpPr>
          <p:cNvPr id="8" name="TextBox 7"/>
          <p:cNvSpPr txBox="1"/>
          <p:nvPr/>
        </p:nvSpPr>
        <p:spPr>
          <a:xfrm>
            <a:off x="6105525" y="533400"/>
            <a:ext cx="2924175" cy="400110"/>
          </a:xfrm>
          <a:prstGeom prst="rect">
            <a:avLst/>
          </a:prstGeom>
          <a:noFill/>
        </p:spPr>
        <p:txBody>
          <a:bodyPr wrap="square" rtlCol="0">
            <a:spAutoFit/>
          </a:bodyPr>
          <a:lstStyle/>
          <a:p>
            <a:pPr algn="ctr"/>
            <a:r>
              <a:rPr lang="en-US" sz="2000" dirty="0" smtClean="0"/>
              <a:t>pp 109 of Blue Book</a:t>
            </a:r>
          </a:p>
        </p:txBody>
      </p:sp>
    </p:spTree>
    <p:extLst>
      <p:ext uri="{BB962C8B-B14F-4D97-AF65-F5344CB8AC3E}">
        <p14:creationId xmlns:p14="http://schemas.microsoft.com/office/powerpoint/2010/main" val="98034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674077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2144778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653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788"/>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764299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33300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31111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581019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38623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255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128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26518" y="5930761"/>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407568" y="5930761"/>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501607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26518" y="5930761"/>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407568" y="5930761"/>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77697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a:t>
            </a:r>
            <a:r>
              <a:rPr lang="en-US" sz="1600" dirty="0">
                <a:solidFill>
                  <a:srgbClr val="333333"/>
                </a:solidFill>
                <a:latin typeface="Consolas"/>
                <a:ea typeface="Times New Roman"/>
                <a:cs typeface="Times New Roman"/>
              </a:rPr>
              <a:t>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-1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8.192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639362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6950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-1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95788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574066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a:solidFill>
                  <a:srgbClr val="333333"/>
                </a:solidFill>
                <a:latin typeface="Consolas"/>
                <a:ea typeface="Times New Roman"/>
                <a:cs typeface="Times New Roman"/>
              </a:rPr>
              <a:t>16</a:t>
            </a:r>
            <a:r>
              <a:rPr lang="en-US" sz="1600" dirty="0">
                <a:solidFill>
                  <a:srgbClr val="333333"/>
                </a:solidFill>
                <a:latin typeface="Consolas"/>
                <a:ea typeface="Times New Roman"/>
                <a:cs typeface="Times New Roman"/>
              </a:rPr>
              <a:t>-1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32.768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560461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55254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a:solidFill>
                  <a:srgbClr val="333333"/>
                </a:solidFill>
                <a:latin typeface="Consolas"/>
                <a:ea typeface="Times New Roman"/>
                <a:cs typeface="Times New Roman"/>
              </a:rPr>
              <a:t>16</a:t>
            </a:r>
            <a:r>
              <a:rPr lang="en-US" sz="1600" dirty="0">
                <a:solidFill>
                  <a:srgbClr val="333333"/>
                </a:solidFill>
                <a:latin typeface="Consolas"/>
                <a:ea typeface="Times New Roman"/>
                <a:cs typeface="Times New Roman"/>
              </a:rPr>
              <a:t>-1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a:t>
            </a:r>
            <a:r>
              <a:rPr lang="en-US" sz="1600">
                <a:solidFill>
                  <a:srgbClr val="333333"/>
                </a:solidFill>
                <a:latin typeface="Consolas"/>
                <a:ea typeface="Times New Roman"/>
                <a:cs typeface="Times New Roman"/>
              </a:rPr>
              <a:t>= </a:t>
            </a:r>
            <a:r>
              <a:rPr lang="en-US" sz="160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498309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739099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8*10^6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sec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757219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3116789550"/>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69879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12737954"/>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12737954"/>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6327" r="-99" b="-832653"/>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55882" r="-99" b="-300000"/>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55882" r="-99" b="-200000"/>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255882" r="-99" b="-100000"/>
                          </a:stretch>
                        </a:blipFill>
                      </a:tcPr>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355882" r="-99"/>
                          </a:stretch>
                        </a:blipFill>
                      </a:tcPr>
                    </a:tc>
                  </a:tr>
                </a:tbl>
              </a:graphicData>
            </a:graphic>
          </p:graphicFrame>
        </mc:Fallback>
      </mc:AlternateContent>
    </p:spTree>
    <p:extLst>
      <p:ext uri="{BB962C8B-B14F-4D97-AF65-F5344CB8AC3E}">
        <p14:creationId xmlns:p14="http://schemas.microsoft.com/office/powerpoint/2010/main" val="415990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34951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1003"/>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4291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517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2006"/>
                </a:stretch>
              </a:blipFill>
            </p:spPr>
            <p:txBody>
              <a:bodyPr/>
              <a:lstStyle/>
              <a:p>
                <a:r>
                  <a:rPr lang="en-US">
                    <a:noFill/>
                  </a:rPr>
                  <a:t> </a:t>
                </a:r>
              </a:p>
            </p:txBody>
          </p:sp>
        </mc:Fallback>
      </mc:AlternateContent>
    </p:spTree>
    <p:extLst>
      <p:ext uri="{BB962C8B-B14F-4D97-AF65-F5344CB8AC3E}">
        <p14:creationId xmlns:p14="http://schemas.microsoft.com/office/powerpoint/2010/main" val="2421511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44660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88657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723854"/>
            <a:ext cx="8414662" cy="1371646"/>
          </a:xfrm>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80" y="2043112"/>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48180" y="2031205"/>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172655" y="241696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972005" y="3731418"/>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12781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67407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723854"/>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2400" dirty="0" smtClean="0"/>
          </a:p>
          <a:p>
            <a:pPr lvl="1"/>
            <a:endParaRPr lang="en-US" sz="1600" dirty="0" smtClean="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32" y="2700337"/>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00337"/>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45693"/>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360193"/>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303344567"/>
              </p:ext>
            </p:extLst>
          </p:nvPr>
        </p:nvGraphicFramePr>
        <p:xfrm>
          <a:off x="676275" y="1169045"/>
          <a:ext cx="7772400" cy="1353800"/>
        </p:xfrm>
        <a:graphic>
          <a:graphicData uri="http://schemas.openxmlformats.org/drawingml/2006/table">
            <a:tbl>
              <a:tblPr/>
              <a:tblGrid>
                <a:gridCol w="600075"/>
                <a:gridCol w="7172325"/>
              </a:tblGrid>
              <a:tr h="250021">
                <a:tc>
                  <a:txBody>
                    <a:bodyPr/>
                    <a:lstStyle/>
                    <a:p>
                      <a:pPr algn="l" fontAlgn="t"/>
                      <a:r>
                        <a:rPr lang="en-US" sz="1300" dirty="0" err="1">
                          <a:effectLst/>
                        </a:rPr>
                        <a:t>IDx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Prescalar</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smtClean="0">
                          <a:effectLst/>
                        </a:rPr>
                        <a:t>1:1     or Divide</a:t>
                      </a:r>
                      <a:r>
                        <a:rPr lang="en-US" sz="1300" baseline="0" dirty="0" smtClean="0">
                          <a:effectLst/>
                        </a:rPr>
                        <a:t> by 1         </a:t>
                      </a:r>
                      <a:r>
                        <a:rPr lang="en-US" sz="1400" b="1" dirty="0" smtClean="0">
                          <a:solidFill>
                            <a:schemeClr val="accent2"/>
                          </a:solidFill>
                          <a:latin typeface="Courier New" pitchFamily="49" charset="0"/>
                          <a:cs typeface="Courier New" pitchFamily="49" charset="0"/>
                        </a:rPr>
                        <a:t>ID_0</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smtClean="0">
                          <a:effectLst/>
                        </a:rPr>
                        <a:t>1:2     or Divide</a:t>
                      </a:r>
                      <a:r>
                        <a:rPr lang="en-US" sz="1300" baseline="0" dirty="0" smtClean="0">
                          <a:effectLst/>
                        </a:rPr>
                        <a:t> by 2         </a:t>
                      </a:r>
                      <a:r>
                        <a:rPr lang="en-US" sz="1400" b="1" dirty="0" smtClean="0">
                          <a:solidFill>
                            <a:schemeClr val="accent2"/>
                          </a:solidFill>
                          <a:latin typeface="Courier New" pitchFamily="49" charset="0"/>
                          <a:cs typeface="Courier New" pitchFamily="49" charset="0"/>
                        </a:rPr>
                        <a:t>ID_1</a:t>
                      </a:r>
                      <a:endParaRPr lang="en-US" sz="14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1:4     or Divide</a:t>
                      </a:r>
                      <a:r>
                        <a:rPr lang="en-US" sz="1300" baseline="0" dirty="0" smtClean="0">
                          <a:effectLst/>
                        </a:rPr>
                        <a:t> by 4         </a:t>
                      </a:r>
                      <a:r>
                        <a:rPr lang="en-US" sz="1400" b="1" dirty="0" smtClean="0">
                          <a:solidFill>
                            <a:schemeClr val="accent2"/>
                          </a:solidFill>
                          <a:latin typeface="Courier New" pitchFamily="49" charset="0"/>
                          <a:cs typeface="Courier New" pitchFamily="49" charset="0"/>
                        </a:rPr>
                        <a:t>ID_2</a:t>
                      </a:r>
                      <a:endParaRPr lang="en-US" sz="14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1:8     or Divide</a:t>
                      </a:r>
                      <a:r>
                        <a:rPr lang="en-US" sz="1300" baseline="0" dirty="0" smtClean="0">
                          <a:effectLst/>
                        </a:rPr>
                        <a:t> by 8         </a:t>
                      </a:r>
                      <a:r>
                        <a:rPr lang="en-US" sz="1400" b="1" dirty="0" smtClean="0">
                          <a:solidFill>
                            <a:schemeClr val="accent2"/>
                          </a:solidFill>
                          <a:latin typeface="Courier New" pitchFamily="49" charset="0"/>
                          <a:cs typeface="Courier New" pitchFamily="49" charset="0"/>
                        </a:rPr>
                        <a:t>ID_3</a:t>
                      </a:r>
                      <a:r>
                        <a:rPr lang="en-US" sz="1600" b="1" baseline="0" dirty="0" smtClean="0">
                          <a:effectLst/>
                        </a:rPr>
                        <a:t> </a:t>
                      </a:r>
                      <a:r>
                        <a:rPr lang="en-US" sz="1300" baseline="0" dirty="0" smtClean="0">
                          <a:effectLst/>
                        </a:rPr>
                        <a:t>                   </a:t>
                      </a:r>
                      <a:r>
                        <a:rPr lang="en-US" sz="1400" baseline="0" dirty="0" smtClean="0">
                          <a:solidFill>
                            <a:srgbClr val="FF0000"/>
                          </a:solidFill>
                          <a:effectLst/>
                        </a:rPr>
                        <a:t>so, a 1 MHz clock would become?</a:t>
                      </a:r>
                      <a:endParaRPr lang="en-US" sz="14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85175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67407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10635</TotalTime>
  <Words>2882</Words>
  <Application>Microsoft Office PowerPoint</Application>
  <PresentationFormat>On-screen Show (4:3)</PresentationFormat>
  <Paragraphs>430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Design</vt:lpstr>
      <vt:lpstr>ECE 382  Lesson 25</vt:lpstr>
      <vt:lpstr>Timer Block Diagram</vt:lpstr>
      <vt:lpstr>Timer  (p 355 User’s Guide, BB p45)</vt:lpstr>
      <vt:lpstr>Timer  (p 370 User’s Guide, BB p 52)</vt:lpstr>
      <vt:lpstr>Timer Block Diagram</vt:lpstr>
      <vt:lpstr>Timer  (p 370 User’s Guide, BB p 52)</vt:lpstr>
      <vt:lpstr>Timer Block Diagram</vt:lpstr>
      <vt:lpstr>Timer  (p 370 User’s Guide, BB p 52)</vt:lpstr>
      <vt:lpstr>Timer Block Diagram</vt:lpstr>
      <vt:lpstr>Timer  (p 370 User’s Guide, BB p 52)</vt:lpstr>
      <vt:lpstr>Timer  (p 358 User’s Guide, BB p 46)</vt:lpstr>
      <vt:lpstr>Timer  (p 359 User’s Guide, BB p 47)</vt:lpstr>
      <vt:lpstr>Timer  (p 360 User’s Guide, BB p 47)</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501</cp:revision>
  <cp:lastPrinted>2014-10-23T23:51:23Z</cp:lastPrinted>
  <dcterms:created xsi:type="dcterms:W3CDTF">2001-06-27T14:08:57Z</dcterms:created>
  <dcterms:modified xsi:type="dcterms:W3CDTF">2016-10-25T17:57:19Z</dcterms:modified>
</cp:coreProperties>
</file>