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377" r:id="rId3"/>
    <p:sldId id="378" r:id="rId4"/>
    <p:sldId id="361" r:id="rId5"/>
    <p:sldId id="380" r:id="rId6"/>
    <p:sldId id="381" r:id="rId7"/>
    <p:sldId id="383" r:id="rId8"/>
    <p:sldId id="384" r:id="rId9"/>
    <p:sldId id="385" r:id="rId10"/>
    <p:sldId id="386" r:id="rId11"/>
    <p:sldId id="390" r:id="rId12"/>
    <p:sldId id="387" r:id="rId13"/>
    <p:sldId id="388" r:id="rId14"/>
    <p:sldId id="389" r:id="rId15"/>
    <p:sldId id="372" r:id="rId16"/>
    <p:sldId id="374" r:id="rId17"/>
    <p:sldId id="382" r:id="rId1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dsZvzz7olM" TargetMode="External"/><Relationship Id="rId2" Type="http://schemas.openxmlformats.org/officeDocument/2006/relationships/hyperlink" Target="https://www.youtube.com/watch?v=-1Y2WfcCb4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t.com/web/en/catalog/mmc/FM141/SC1169/SS1576?sc=stm32f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ece.ninja/382/labs/lab3/logic_analyz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lab3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Lab#2 Feedback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Serial </a:t>
            </a:r>
            <a:r>
              <a:rPr lang="en-US" sz="2000" dirty="0" err="1">
                <a:solidFill>
                  <a:srgbClr val="0070C0"/>
                </a:solidFill>
              </a:rPr>
              <a:t>Comm</a:t>
            </a:r>
            <a:r>
              <a:rPr lang="en-US" sz="2000" dirty="0">
                <a:solidFill>
                  <a:srgbClr val="0070C0"/>
                </a:solidFill>
              </a:rPr>
              <a:t> Fundamentals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Serial </a:t>
            </a:r>
            <a:r>
              <a:rPr lang="en-US" sz="2000" dirty="0">
                <a:solidFill>
                  <a:srgbClr val="0070C0"/>
                </a:solidFill>
              </a:rPr>
              <a:t>Peripheral Interface (SPI)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SPI </a:t>
            </a:r>
            <a:r>
              <a:rPr lang="en-US" sz="2000" dirty="0">
                <a:solidFill>
                  <a:srgbClr val="0070C0"/>
                </a:solidFill>
              </a:rPr>
              <a:t>on the </a:t>
            </a:r>
            <a:r>
              <a:rPr lang="en-US" sz="2000" dirty="0" smtClean="0">
                <a:solidFill>
                  <a:srgbClr val="0070C0"/>
                </a:solidFill>
              </a:rPr>
              <a:t>MSP430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Logic Analyzer Demo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3 </a:t>
            </a:r>
            <a:r>
              <a:rPr lang="en-US" sz="2000" dirty="0" smtClean="0">
                <a:solidFill>
                  <a:srgbClr val="0070C0"/>
                </a:solidFill>
              </a:rPr>
              <a:t>Introduction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2"/>
              </a:rPr>
              <a:t>BB-8 in 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action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hlinkClick r:id="rId3"/>
              </a:rPr>
              <a:t>Cracking open BB-8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4"/>
              </a:rPr>
              <a:t>STM32F3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5 due BOC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</a:t>
            </a:r>
            <a:r>
              <a:rPr lang="en-US" sz="2000" dirty="0" err="1" smtClean="0">
                <a:solidFill>
                  <a:srgbClr val="0070C0"/>
                </a:solidFill>
              </a:rPr>
              <a:t>prelab</a:t>
            </a:r>
            <a:r>
              <a:rPr lang="en-US" sz="2000" dirty="0" smtClean="0">
                <a:solidFill>
                  <a:srgbClr val="0070C0"/>
                </a:solidFill>
              </a:rPr>
              <a:t>? (a bit different this time…must be typed, pushed, and printed by EOC)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9" y="615833"/>
            <a:ext cx="8215440" cy="4724400"/>
          </a:xfrm>
        </p:spPr>
        <p:txBody>
          <a:bodyPr/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82" y="4081920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37915" y="6232337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 437 for Block Diagram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 for Lab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8215440" cy="4724400"/>
          </a:xfrm>
        </p:spPr>
        <p:txBody>
          <a:bodyPr/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88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6" y="774850"/>
            <a:ext cx="860145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0207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4" y="1219874"/>
            <a:ext cx="7517501" cy="5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69" y="605116"/>
            <a:ext cx="8493642" cy="47244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Logic Analyzer </a:t>
            </a:r>
            <a:r>
              <a:rPr lang="en-US" sz="2000" dirty="0" smtClean="0">
                <a:hlinkClick r:id="rId2"/>
              </a:rPr>
              <a:t>is tutorial </a:t>
            </a:r>
            <a:r>
              <a:rPr lang="en-US" sz="2000" dirty="0">
                <a:hlinkClick r:id="rId2"/>
              </a:rPr>
              <a:t>available here</a:t>
            </a:r>
            <a:r>
              <a:rPr lang="en-US" sz="2000" dirty="0"/>
              <a:t>.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Let’s Measure SMCLK    (P1.4)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Multiplexed?  P1SEL1 &amp; P1SEL2?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39615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4233652"/>
            <a:ext cx="67437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0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1600" dirty="0" smtClean="0"/>
              <a:t>Hook </a:t>
            </a:r>
            <a:r>
              <a:rPr lang="en-US" sz="1600" dirty="0"/>
              <a:t>up the black Ground wire on Pod 1 to ground on the </a:t>
            </a:r>
            <a:r>
              <a:rPr lang="en-US" sz="1600" dirty="0" smtClean="0"/>
              <a:t>MSP430</a:t>
            </a:r>
          </a:p>
          <a:p>
            <a:r>
              <a:rPr lang="en-US" sz="1600" dirty="0" smtClean="0"/>
              <a:t>Hook </a:t>
            </a:r>
            <a:r>
              <a:rPr lang="en-US" sz="1600" dirty="0"/>
              <a:t>up Pod 1 </a:t>
            </a:r>
            <a:r>
              <a:rPr lang="en-US" sz="1600" dirty="0" smtClean="0"/>
              <a:t>Wire </a:t>
            </a:r>
            <a:r>
              <a:rPr lang="en-US" sz="1600" dirty="0"/>
              <a:t>0 to </a:t>
            </a:r>
            <a:r>
              <a:rPr lang="en-US" sz="1600" dirty="0" smtClean="0"/>
              <a:t>P1.4 (SMCLK)</a:t>
            </a:r>
          </a:p>
          <a:p>
            <a:r>
              <a:rPr lang="en-US" sz="1600" dirty="0" smtClean="0"/>
              <a:t>Sampling </a:t>
            </a:r>
            <a:r>
              <a:rPr lang="en-US" sz="1600" dirty="0"/>
              <a:t>setup </a:t>
            </a:r>
            <a:r>
              <a:rPr lang="en-US" sz="1600" dirty="0" smtClean="0"/>
              <a:t>screen: set </a:t>
            </a:r>
            <a:r>
              <a:rPr lang="en-US" sz="1600" dirty="0"/>
              <a:t>the sampling speed to be the fastest possible (once every 2ns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Waveform screen and set the trigger on my </a:t>
            </a:r>
            <a:r>
              <a:rPr lang="en-US" sz="1600" dirty="0" smtClean="0"/>
              <a:t>signal </a:t>
            </a:r>
            <a:r>
              <a:rPr lang="en-US" sz="1600" dirty="0"/>
              <a:t>to be falling </a:t>
            </a:r>
            <a:r>
              <a:rPr lang="en-US" sz="1600" dirty="0" smtClean="0"/>
              <a:t>edge</a:t>
            </a:r>
          </a:p>
          <a:p>
            <a:r>
              <a:rPr lang="en-US" sz="1600" dirty="0"/>
              <a:t>Run Single button </a:t>
            </a:r>
            <a:endParaRPr lang="en-US" sz="1600" dirty="0" smtClean="0"/>
          </a:p>
          <a:p>
            <a:r>
              <a:rPr lang="en-US" sz="1600" dirty="0"/>
              <a:t>D</a:t>
            </a:r>
            <a:r>
              <a:rPr lang="en-US" sz="1600" dirty="0" smtClean="0"/>
              <a:t>rag </a:t>
            </a:r>
            <a:r>
              <a:rPr lang="en-US" sz="1600" dirty="0"/>
              <a:t>markers to measure falling edge to falling edge </a:t>
            </a:r>
            <a:r>
              <a:rPr lang="en-US" sz="1600" dirty="0" smtClean="0"/>
              <a:t>of SMCLK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6" y="2403027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81360" y="4766864"/>
            <a:ext cx="4709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http://ece.ninja/382/labs/lab3/index.html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Lab#2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What is wrong with this subroutine?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Other Issues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pass-by-reference and pass-by-value; using labels to refer to location of the encrypted and decrypted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messsages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and the key; committing early and often.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Subroutine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Header: Which is the best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A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Inputs: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Outputs:</a:t>
            </a:r>
          </a:p>
          <a:p>
            <a:pPr marL="400050" lvl="1" indent="0">
              <a:buNone/>
            </a:pP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B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Inputs: r10, r11, r6, r8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Outputs: r8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87220"/>
              </p:ext>
            </p:extLst>
          </p:nvPr>
        </p:nvGraphicFramePr>
        <p:xfrm>
          <a:off x="1308887" y="1308550"/>
          <a:ext cx="2971799" cy="2113280"/>
        </p:xfrm>
        <a:graphic>
          <a:graphicData uri="http://schemas.openxmlformats.org/drawingml/2006/table">
            <a:tbl>
              <a:tblPr firstRow="1" firstCol="1" bandRow="1"/>
              <a:tblGrid>
                <a:gridCol w="297179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decryptMessage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: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tst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r5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jz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forever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mov.b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A61717"/>
                          </a:solidFill>
                          <a:effectLst/>
                          <a:latin typeface="Consolas"/>
                          <a:ea typeface="Calibri"/>
                        </a:rPr>
                        <a:t>@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r7</a:t>
                      </a:r>
                      <a:r>
                        <a:rPr lang="en-US" sz="1100" b="1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+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r10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call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 </a:t>
                      </a:r>
                      <a:r>
                        <a:rPr lang="en-US" sz="1100" dirty="0">
                          <a:solidFill>
                            <a:srgbClr val="A61717"/>
                          </a:solidFill>
                          <a:effectLst/>
                          <a:latin typeface="Consolas"/>
                          <a:ea typeface="Calibri"/>
                        </a:rPr>
                        <a:t>#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decryptCharacter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mov.b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r10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, </a:t>
                      </a:r>
                      <a:r>
                        <a:rPr lang="en-US" sz="1100" dirty="0" smtClean="0">
                          <a:solidFill>
                            <a:srgbClr val="009999"/>
                          </a:solidFill>
                          <a:effectLst/>
                          <a:latin typeface="Consolas"/>
                          <a:ea typeface="Calibri"/>
                        </a:rPr>
                        <a:t>0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r9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inc.w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 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r9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dec.b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 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r5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jmp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</a:t>
                      </a:r>
                      <a:r>
                        <a:rPr lang="en-US" sz="1100" dirty="0" err="1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decryptMessage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 </a:t>
                      </a:r>
                      <a:r>
                        <a:rPr lang="en-US" sz="1100" b="1" dirty="0" smtClean="0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96353" y="4661929"/>
            <a:ext cx="495232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C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;Inputs: 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r10 length of message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r11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length of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key</a:t>
            </a:r>
            <a:endParaRPr lang="en-US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/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r6  address location of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encrypted message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r8  address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location for decrypted message 	</a:t>
            </a: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Outputs: </a:t>
            </a: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RAM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@r8 to @(r8+r11)] decrypted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does this disassembled code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0000c0a2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mystery_routine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c0a2:    0d 4f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r15,    r13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c0a4:    0f 43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r15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c0a6:    0e 93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r14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c0a8:    07 24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$+16         ;abs 0xc0b8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c0aa:    12 c3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c0ac:    0d 10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rrc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r13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c0ae:    01 28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$+4          ;abs 0xc0b2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c0b0:    0f 5e           add    r14,    r15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c0b2:    0e 5e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rla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r14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c0b4:    0d 93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r13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c0b6:    f7 23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$-16         ;abs 0xc0a6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c0b8:    30 41           ret</a:t>
            </a:r>
          </a:p>
        </p:txBody>
      </p:sp>
    </p:spTree>
    <p:extLst>
      <p:ext uri="{BB962C8B-B14F-4D97-AF65-F5344CB8AC3E}">
        <p14:creationId xmlns:p14="http://schemas.microsoft.com/office/powerpoint/2010/main" val="3396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Lab#3: Using Serial port to control LCD Display</a:t>
            </a:r>
          </a:p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06667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7216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05477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99409" y="2028401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005476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99408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005476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999408" y="2358825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005475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99407" y="2520666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614444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34993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207185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783110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03659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381920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381919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81919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381918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2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Lab#3: Using Serial port to control LCD Display</a:t>
            </a:r>
          </a:p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06667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7216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05477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99409" y="2028401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005476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99408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005476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999408" y="2358825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005475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99407" y="2520666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614444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34993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207185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783110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03659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381920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381919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81919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381918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323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58" y="1596351"/>
            <a:ext cx="4666908" cy="18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potentially use the same interface to potentially interact 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11" y="2529927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3254220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Can we just tie SS low?</a:t>
            </a:r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you'll </a:t>
            </a:r>
            <a:r>
              <a:rPr lang="en-US" sz="1600" dirty="0"/>
              <a:t>pretty much always want MSB first, which isn't the </a:t>
            </a:r>
            <a:r>
              <a:rPr lang="en-US" sz="1600" dirty="0" smtClean="0"/>
              <a:t>default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31" y="1257566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856" y="795901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35 of LCD Driver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8919" y="4184265"/>
            <a:ext cx="499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</a:t>
            </a:r>
            <a:r>
              <a:rPr lang="en-US" dirty="0"/>
              <a:t>Guide (Blue book pp 73)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7458" y="5482884"/>
            <a:ext cx="2987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 (</a:t>
            </a:r>
            <a:r>
              <a:rPr lang="en-US" dirty="0"/>
              <a:t>Blue book pp </a:t>
            </a:r>
            <a:r>
              <a:rPr lang="en-US" dirty="0" smtClean="0"/>
              <a:t>69)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63" y="3166162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0930" y="5134573"/>
            <a:ext cx="476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Guide (Blue book pp </a:t>
            </a:r>
            <a:r>
              <a:rPr lang="en-US" dirty="0" smtClean="0"/>
              <a:t>69 or 76)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</TotalTime>
  <Words>1224</Words>
  <Application>Microsoft Office PowerPoint</Application>
  <PresentationFormat>On-screen Show (4:3)</PresentationFormat>
  <Paragraphs>245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ECE 382  Lesson 15</vt:lpstr>
      <vt:lpstr>Lab#2 feedback</vt:lpstr>
      <vt:lpstr>What does this disassembled code do?</vt:lpstr>
      <vt:lpstr>Serial Communication</vt:lpstr>
      <vt:lpstr>Serial Communication</vt:lpstr>
      <vt:lpstr>Serial Peripheral Interface (SPI)</vt:lpstr>
      <vt:lpstr>Serial Peripheral Interface (SPI)</vt:lpstr>
      <vt:lpstr>Serial Peripheral Interface (SPI)</vt:lpstr>
      <vt:lpstr>Universal Serial Communication Interface (USCI)</vt:lpstr>
      <vt:lpstr>Universal Serial Communication Interface (USCI)</vt:lpstr>
      <vt:lpstr>Example SPI Setup for Lab 3 </vt:lpstr>
      <vt:lpstr>Universal Serial Communication Interface (USCI)</vt:lpstr>
      <vt:lpstr>Example  (loopback)</vt:lpstr>
      <vt:lpstr>Logic Analyzer</vt:lpstr>
      <vt:lpstr>Logic Analyzer Demo</vt:lpstr>
      <vt:lpstr>Measure SMCLK</vt:lpstr>
      <vt:lpstr>Lab3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351</cp:revision>
  <cp:lastPrinted>2014-09-18T22:39:44Z</cp:lastPrinted>
  <dcterms:created xsi:type="dcterms:W3CDTF">2001-06-27T14:08:57Z</dcterms:created>
  <dcterms:modified xsi:type="dcterms:W3CDTF">2016-09-22T02:12:33Z</dcterms:modified>
</cp:coreProperties>
</file>