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361" r:id="rId3"/>
    <p:sldId id="362" r:id="rId4"/>
    <p:sldId id="353" r:id="rId5"/>
    <p:sldId id="356" r:id="rId6"/>
    <p:sldId id="342" r:id="rId7"/>
    <p:sldId id="355" r:id="rId8"/>
    <p:sldId id="359" r:id="rId9"/>
    <p:sldId id="343" r:id="rId10"/>
    <p:sldId id="357" r:id="rId11"/>
    <p:sldId id="358" r:id="rId12"/>
    <p:sldId id="347" r:id="rId13"/>
    <p:sldId id="364" r:id="rId14"/>
    <p:sldId id="348" r:id="rId15"/>
    <p:sldId id="360" r:id="rId1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33" autoAdjust="0"/>
    <p:restoredTop sz="99645" autoAdjust="0"/>
  </p:normalViewPr>
  <p:slideViewPr>
    <p:cSldViewPr snapToGrid="0">
      <p:cViewPr varScale="1">
        <p:scale>
          <a:sx n="74" d="100"/>
          <a:sy n="74" d="100"/>
        </p:scale>
        <p:origin x="-3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alkinburg/ECE_382_Lab_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Peripherals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Memory-Mapped </a:t>
            </a:r>
            <a:r>
              <a:rPr lang="en-US" sz="2000" dirty="0">
                <a:solidFill>
                  <a:srgbClr val="0070C0"/>
                </a:solidFill>
              </a:rPr>
              <a:t>IO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Ports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GPIO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2 </a:t>
            </a:r>
            <a:r>
              <a:rPr lang="en-US" sz="2000" dirty="0" err="1" smtClean="0">
                <a:solidFill>
                  <a:srgbClr val="0070C0"/>
                </a:solidFill>
              </a:rPr>
              <a:t>BitBucket</a:t>
            </a:r>
            <a:r>
              <a:rPr lang="en-US" sz="2000" dirty="0" smtClean="0">
                <a:solidFill>
                  <a:srgbClr val="0070C0"/>
                </a:solidFill>
              </a:rPr>
              <a:t> report due COB Today (no penalty if turned in by Midnight Sunday)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- Commit Message “Lab 2 notebook is ready to grade”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BadLec5.asm Extra Credit Due Next Lesson</a:t>
            </a: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Port-Mapped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r>
              <a:rPr lang="en-US" sz="2000" dirty="0" smtClean="0">
                <a:solidFill>
                  <a:schemeClr val="accent2"/>
                </a:solidFill>
              </a:rPr>
              <a:t>   </a:t>
            </a:r>
            <a:r>
              <a:rPr lang="en-US" sz="2000" dirty="0" smtClean="0"/>
              <a:t>(Intel)</a:t>
            </a:r>
          </a:p>
          <a:p>
            <a:pPr lvl="1"/>
            <a:r>
              <a:rPr lang="en-US" sz="2000" dirty="0" smtClean="0"/>
              <a:t>I/O and memory have their own separate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Don't </a:t>
            </a:r>
            <a:r>
              <a:rPr lang="en-US" sz="1800" dirty="0"/>
              <a:t>lose memory for IO.</a:t>
            </a:r>
          </a:p>
          <a:p>
            <a:pPr lvl="2"/>
            <a:r>
              <a:rPr lang="en-US" sz="1800" dirty="0" smtClean="0"/>
              <a:t>Protects </a:t>
            </a:r>
            <a:r>
              <a:rPr lang="en-US" sz="1800" dirty="0"/>
              <a:t>coder from mistakes.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Need More Instructions (like In/Out)</a:t>
            </a:r>
          </a:p>
          <a:p>
            <a:pPr lvl="2"/>
            <a:r>
              <a:rPr lang="en-US" sz="1800" dirty="0" smtClean="0"/>
              <a:t>More restrictive addressing modes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smtClean="0"/>
              <a:t>Out #0x55, &amp;PORT1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Does Port-Mapped cheat?</a:t>
            </a:r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Purpose Input Output (GPIO)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/>
              <a:t>PxDIR</a:t>
            </a:r>
            <a:r>
              <a:rPr lang="en-US" sz="1800" dirty="0" smtClean="0"/>
              <a:t> </a:t>
            </a:r>
            <a:r>
              <a:rPr lang="en-US" sz="1800" dirty="0"/>
              <a:t>configures which pins are input and which pins are output </a:t>
            </a:r>
          </a:p>
          <a:p>
            <a:pPr lvl="2"/>
            <a:r>
              <a:rPr lang="en-US" sz="1400" dirty="0" smtClean="0"/>
              <a:t>1 </a:t>
            </a:r>
            <a:r>
              <a:rPr lang="en-US" sz="1400" dirty="0"/>
              <a:t>corresponds to output, 0 to input</a:t>
            </a:r>
          </a:p>
          <a:p>
            <a:pPr lvl="1"/>
            <a:r>
              <a:rPr lang="en-US" sz="1800" dirty="0" err="1"/>
              <a:t>PxREN</a:t>
            </a:r>
            <a:r>
              <a:rPr lang="en-US" sz="1800" dirty="0"/>
              <a:t> controls pull 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/>
              <a:t>PxOUT</a:t>
            </a:r>
            <a:r>
              <a:rPr lang="en-US" sz="1800" dirty="0"/>
              <a:t> controls the output of each pin</a:t>
            </a:r>
          </a:p>
          <a:p>
            <a:pPr lvl="1"/>
            <a:r>
              <a:rPr lang="en-US" sz="1800" dirty="0" err="1" smtClean="0"/>
              <a:t>PxIN</a:t>
            </a:r>
            <a:r>
              <a:rPr lang="en-US" sz="1800" dirty="0" smtClean="0"/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1800" dirty="0"/>
              <a:t>Let's write a program that controls the onboard 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&amp;P1DIR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/>
              <a:t>Any problem with this code?</a:t>
            </a:r>
            <a:endParaRPr lang="en-US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3949" y="1940673"/>
            <a:ext cx="36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  <a:p>
            <a:r>
              <a:rPr lang="en-US" dirty="0" smtClean="0"/>
              <a:t>Blue Book pp 38</a:t>
            </a:r>
          </a:p>
        </p:txBody>
      </p:sp>
    </p:spTree>
    <p:extLst>
      <p:ext uri="{BB962C8B-B14F-4D97-AF65-F5344CB8AC3E}">
        <p14:creationId xmlns:p14="http://schemas.microsoft.com/office/powerpoint/2010/main" val="2697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Input was FLOATING!   Low is ground, High is floating, so use a pull- _________?</a:t>
            </a: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" y="957924"/>
            <a:ext cx="721042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1093" y="4984124"/>
            <a:ext cx="383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code to toggle the LEDs when button is pressed (i.e. one LED on and one off)</a:t>
            </a:r>
          </a:p>
        </p:txBody>
      </p:sp>
    </p:spTree>
    <p:extLst>
      <p:ext uri="{BB962C8B-B14F-4D97-AF65-F5344CB8AC3E}">
        <p14:creationId xmlns:p14="http://schemas.microsoft.com/office/powerpoint/2010/main" val="2536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638300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762000" y="5562600"/>
            <a:ext cx="332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1.23 Logic levels and noise margins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5533" y="76200"/>
            <a:ext cx="8447617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Why Pullup and Pulldown Resistors are needed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232991" y="979666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Voltage Levels and Noise Margins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57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Anything wrong with this?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P1DIR</a:t>
            </a:r>
            <a:endParaRPr lang="en-US" sz="1600" dirty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Inclass</a:t>
            </a:r>
            <a:r>
              <a:rPr lang="en-US" b="1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 on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of multiple .</a:t>
            </a:r>
            <a:r>
              <a:rPr lang="en-US" sz="2000" dirty="0" err="1" smtClean="0"/>
              <a:t>asm</a:t>
            </a:r>
            <a:r>
              <a:rPr lang="en-US" sz="2000" dirty="0" smtClean="0"/>
              <a:t> files (all functionalities should be in final .</a:t>
            </a:r>
            <a:r>
              <a:rPr lang="en-US" sz="2000" dirty="0" err="1" smtClean="0"/>
              <a:t>asm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Lack </a:t>
            </a:r>
            <a:r>
              <a:rPr lang="en-US" sz="2000" dirty="0"/>
              <a:t>detail </a:t>
            </a:r>
            <a:r>
              <a:rPr lang="en-US" sz="2000" dirty="0" smtClean="0"/>
              <a:t>on </a:t>
            </a:r>
            <a:r>
              <a:rPr lang="en-US" sz="2000" dirty="0" err="1"/>
              <a:t>flowgraph</a:t>
            </a:r>
            <a:r>
              <a:rPr lang="en-US" sz="2000" dirty="0"/>
              <a:t> (i.e. values </a:t>
            </a:r>
            <a:r>
              <a:rPr lang="en-US" sz="2000" dirty="0" smtClean="0"/>
              <a:t>and data outputs)</a:t>
            </a:r>
            <a:endParaRPr lang="en-US" sz="2000" dirty="0"/>
          </a:p>
          <a:p>
            <a:r>
              <a:rPr lang="en-US" sz="2000" dirty="0" smtClean="0"/>
              <a:t>Didn’t include </a:t>
            </a:r>
            <a:r>
              <a:rPr lang="en-US" sz="2000" dirty="0"/>
              <a:t>documentation in code </a:t>
            </a:r>
            <a:r>
              <a:rPr lang="en-US" sz="2000" dirty="0" smtClean="0"/>
              <a:t>header or didn’t have a header</a:t>
            </a:r>
          </a:p>
          <a:p>
            <a:r>
              <a:rPr lang="en-US" sz="2000" dirty="0" smtClean="0"/>
              <a:t>Didn’t show </a:t>
            </a:r>
            <a:r>
              <a:rPr lang="en-US" sz="2000" dirty="0"/>
              <a:t>Proof of Functionality (i.e. “Show me the memory!”)</a:t>
            </a:r>
          </a:p>
          <a:p>
            <a:r>
              <a:rPr lang="en-US" sz="2000" dirty="0" smtClean="0"/>
              <a:t>Used Magic numbers instead of constants </a:t>
            </a:r>
          </a:p>
          <a:p>
            <a:pPr lvl="1"/>
            <a:r>
              <a:rPr lang="en-US" sz="1600" dirty="0" smtClean="0"/>
              <a:t>Constants should be in </a:t>
            </a:r>
            <a:r>
              <a:rPr lang="en-US" sz="1600" dirty="0"/>
              <a:t>all </a:t>
            </a:r>
            <a:r>
              <a:rPr lang="en-US" sz="1600" dirty="0" smtClean="0"/>
              <a:t>CAPs</a:t>
            </a:r>
          </a:p>
          <a:p>
            <a:r>
              <a:rPr lang="en-US" sz="2000" dirty="0" smtClean="0"/>
              <a:t>Not using the Example repo (missing sections or details)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github.com/jfalkinburg/ECE_382_Lab_Ex</a:t>
            </a:r>
            <a:endParaRPr lang="en-US" sz="1800" dirty="0"/>
          </a:p>
          <a:p>
            <a:pPr lvl="1"/>
            <a:r>
              <a:rPr lang="en-US" sz="1600" dirty="0" smtClean="0"/>
              <a:t>Don’t copy entire code into readme</a:t>
            </a:r>
          </a:p>
          <a:p>
            <a:r>
              <a:rPr lang="en-US" sz="2000" dirty="0" smtClean="0"/>
              <a:t>Code built in </a:t>
            </a:r>
            <a:r>
              <a:rPr lang="en-US" sz="2000" dirty="0"/>
              <a:t>RAM (i.e. the .data section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Missing 2 Additional Test Cases, didn’t test them, or didn’t account for edge cases, or didn’t explain the results</a:t>
            </a:r>
          </a:p>
          <a:p>
            <a:r>
              <a:rPr lang="en-US" sz="2000" dirty="0" smtClean="0"/>
              <a:t>Effective use of </a:t>
            </a:r>
            <a:r>
              <a:rPr lang="en-US" sz="2000" dirty="0" err="1" smtClean="0"/>
              <a:t>BitBucket</a:t>
            </a:r>
            <a:r>
              <a:rPr lang="en-US" sz="2000" dirty="0" smtClean="0"/>
              <a:t> (need at least 3 commits with detailed comments for code)</a:t>
            </a:r>
          </a:p>
          <a:p>
            <a:r>
              <a:rPr lang="en-US" sz="2000" dirty="0" smtClean="0"/>
              <a:t>Didn’t show me the Multiply algorithm or document the source</a:t>
            </a:r>
          </a:p>
          <a:p>
            <a:r>
              <a:rPr lang="en-US" sz="2000" dirty="0" smtClean="0"/>
              <a:t>Poor Conclusion (i.e. Telling me what you did and what you learned)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6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want to see on the Lab 2 Notebook?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one .</a:t>
            </a:r>
            <a:r>
              <a:rPr lang="en-US" sz="2000" dirty="0" err="1"/>
              <a:t>asm</a:t>
            </a:r>
            <a:r>
              <a:rPr lang="en-US" sz="2000" dirty="0"/>
              <a:t> </a:t>
            </a:r>
            <a:r>
              <a:rPr lang="en-US" sz="2000" dirty="0" smtClean="0"/>
              <a:t>file for all functionalities and commit often </a:t>
            </a:r>
          </a:p>
          <a:p>
            <a:pPr lvl="1"/>
            <a:r>
              <a:rPr lang="en-US" sz="1600" dirty="0" smtClean="0"/>
              <a:t>Each Functionality should have a commit</a:t>
            </a:r>
          </a:p>
          <a:p>
            <a:pPr lvl="1"/>
            <a:r>
              <a:rPr lang="en-US" sz="1600" dirty="0"/>
              <a:t>Effective use of </a:t>
            </a:r>
            <a:r>
              <a:rPr lang="en-US" sz="1600" dirty="0" err="1"/>
              <a:t>BitBucket</a:t>
            </a:r>
            <a:r>
              <a:rPr lang="en-US" sz="1600" dirty="0"/>
              <a:t> </a:t>
            </a:r>
            <a:r>
              <a:rPr lang="en-US" sz="1600" dirty="0" smtClean="0"/>
              <a:t>should be at </a:t>
            </a:r>
            <a:r>
              <a:rPr lang="en-US" sz="1600" dirty="0"/>
              <a:t>least 3 commits with </a:t>
            </a:r>
            <a:r>
              <a:rPr lang="en-US" sz="1600" dirty="0" smtClean="0"/>
              <a:t>detailed comments</a:t>
            </a:r>
          </a:p>
          <a:p>
            <a:pPr lvl="1"/>
            <a:r>
              <a:rPr lang="en-US" sz="1600" dirty="0" smtClean="0"/>
              <a:t>Don’t forget code headers and comments and update subroutine headers</a:t>
            </a:r>
            <a:endParaRPr lang="en-US" sz="1600" dirty="0"/>
          </a:p>
          <a:p>
            <a:r>
              <a:rPr lang="en-US" sz="2000" dirty="0" smtClean="0"/>
              <a:t>Show Proof of Functionality (i.e. “Show me the memory!”)</a:t>
            </a:r>
          </a:p>
          <a:p>
            <a:pPr lvl="1"/>
            <a:r>
              <a:rPr lang="en-US" sz="1600" dirty="0" smtClean="0"/>
              <a:t>Don’t include an image without explaining what it is and how it is important</a:t>
            </a:r>
          </a:p>
          <a:p>
            <a:pPr lvl="1"/>
            <a:r>
              <a:rPr lang="en-US" sz="1600" dirty="0"/>
              <a:t>For </a:t>
            </a:r>
            <a:r>
              <a:rPr lang="en-US" sz="1600" dirty="0" smtClean="0"/>
              <a:t>A-</a:t>
            </a:r>
            <a:r>
              <a:rPr lang="en-US" sz="1600" dirty="0" err="1" smtClean="0"/>
              <a:t>Funct</a:t>
            </a:r>
            <a:r>
              <a:rPr lang="en-US" sz="1600" dirty="0" smtClean="0"/>
              <a:t> you should also tell me what the key in addition to the message</a:t>
            </a:r>
          </a:p>
          <a:p>
            <a:r>
              <a:rPr lang="en-US" sz="2000" dirty="0" smtClean="0"/>
              <a:t>Update your </a:t>
            </a:r>
            <a:r>
              <a:rPr lang="en-US" sz="2000" dirty="0" err="1" smtClean="0"/>
              <a:t>flowgraph</a:t>
            </a:r>
            <a:r>
              <a:rPr lang="en-US" sz="2000" dirty="0" smtClean="0"/>
              <a:t>!  Show me what registers you used to pass data</a:t>
            </a:r>
            <a:endParaRPr lang="en-US" sz="2000" dirty="0"/>
          </a:p>
          <a:p>
            <a:pPr lvl="1"/>
            <a:r>
              <a:rPr lang="en-US" sz="1600" dirty="0" smtClean="0"/>
              <a:t>If you did A or B-</a:t>
            </a:r>
            <a:r>
              <a:rPr lang="en-US" sz="1600" dirty="0" err="1" smtClean="0"/>
              <a:t>Funct</a:t>
            </a:r>
            <a:r>
              <a:rPr lang="en-US" sz="1600" dirty="0" smtClean="0"/>
              <a:t> you need to show me how you did it (i.e. </a:t>
            </a:r>
            <a:r>
              <a:rPr lang="en-US" sz="1600" dirty="0" err="1" smtClean="0"/>
              <a:t>Flowgraph</a:t>
            </a:r>
            <a:r>
              <a:rPr lang="en-US" sz="1600" dirty="0" smtClean="0"/>
              <a:t>)</a:t>
            </a:r>
          </a:p>
          <a:p>
            <a:r>
              <a:rPr lang="en-US" sz="2000" dirty="0" smtClean="0"/>
              <a:t>Discuss any issues had in the debugging section</a:t>
            </a:r>
          </a:p>
          <a:p>
            <a:r>
              <a:rPr lang="en-US" sz="2000" dirty="0" smtClean="0"/>
              <a:t>Conclusion – Paragraph that restates the purpose, discusses whether you achieved that goal, and tell </a:t>
            </a:r>
            <a:r>
              <a:rPr lang="en-US" sz="2000" dirty="0"/>
              <a:t>me what you </a:t>
            </a:r>
            <a:r>
              <a:rPr lang="en-US" sz="2000" dirty="0" smtClean="0"/>
              <a:t>learned and how you can use this in the future.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</a:t>
            </a:r>
            <a:r>
              <a:rPr lang="en-US" sz="1600" dirty="0"/>
              <a:t>SPI and I2C protocols </a:t>
            </a:r>
            <a:endParaRPr lang="en-US" sz="1600" dirty="0" smtClean="0"/>
          </a:p>
          <a:p>
            <a:pPr lvl="2"/>
            <a:r>
              <a:rPr lang="en-US" sz="1600" dirty="0" smtClean="0"/>
              <a:t>We'll </a:t>
            </a:r>
            <a:r>
              <a:rPr lang="en-US" sz="1600" dirty="0"/>
              <a:t>use SPI to interface with the LCD in your black </a:t>
            </a:r>
            <a:r>
              <a:rPr lang="en-US" sz="1600" dirty="0" smtClean="0"/>
              <a:t>box</a:t>
            </a:r>
            <a:endParaRPr lang="en-US" sz="1600" dirty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2"/>
            <a:r>
              <a:rPr lang="en-US" sz="1600" dirty="0"/>
              <a:t>W</a:t>
            </a:r>
            <a:r>
              <a:rPr lang="en-US" sz="1600" dirty="0" smtClean="0"/>
              <a:t>e'll </a:t>
            </a:r>
            <a:r>
              <a:rPr lang="en-US" sz="1600" dirty="0"/>
              <a:t>use this later to drive the robot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Multipliers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   Examples?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        (where are pin 6 and 7?)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" y="2459744"/>
            <a:ext cx="8846808" cy="32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68HC12</a:t>
            </a:r>
          </a:p>
        </p:txBody>
      </p:sp>
      <p:pic>
        <p:nvPicPr>
          <p:cNvPr id="4" name="Picture 1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2981" y="600740"/>
            <a:ext cx="4981354" cy="625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4" y="11969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Two classic methods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Memory-Mapped I/O                        (Motorola)</a:t>
            </a:r>
          </a:p>
          <a:p>
            <a:pPr lvl="1"/>
            <a:r>
              <a:rPr lang="en-US" sz="2000" dirty="0" smtClean="0"/>
              <a:t>Port-Mapped I/O [or Isolated IO]     (Intel)</a:t>
            </a:r>
            <a:endParaRPr lang="en-US" sz="1800" dirty="0" smtClean="0"/>
          </a:p>
          <a:p>
            <a:r>
              <a:rPr lang="en-US" sz="2000" dirty="0">
                <a:solidFill>
                  <a:schemeClr val="accent2"/>
                </a:solidFill>
              </a:rPr>
              <a:t>Memory-Mapped 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I/O and memory SHARE the same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Fewer </a:t>
            </a:r>
            <a:r>
              <a:rPr lang="en-US" sz="1800" dirty="0"/>
              <a:t>instructions</a:t>
            </a:r>
          </a:p>
          <a:p>
            <a:pPr lvl="2"/>
            <a:r>
              <a:rPr lang="en-US" sz="1800" dirty="0" smtClean="0"/>
              <a:t>Can </a:t>
            </a:r>
            <a:r>
              <a:rPr lang="en-US" sz="1800" dirty="0"/>
              <a:t>use </a:t>
            </a:r>
            <a:r>
              <a:rPr lang="en-US" sz="1800" dirty="0" smtClean="0"/>
              <a:t>all addressing modes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Lose </a:t>
            </a:r>
            <a:r>
              <a:rPr lang="en-US" sz="1800" dirty="0"/>
              <a:t>memory to </a:t>
            </a:r>
            <a:r>
              <a:rPr lang="en-US" sz="1800" dirty="0" smtClean="0"/>
              <a:t>IO</a:t>
            </a:r>
          </a:p>
          <a:p>
            <a:pPr lvl="2"/>
            <a:r>
              <a:rPr lang="en-US" sz="1800" dirty="0" smtClean="0"/>
              <a:t>Programmer mistakes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sz="1800" dirty="0" err="1"/>
              <a:t>Mov</a:t>
            </a:r>
            <a:r>
              <a:rPr lang="en-US" sz="1800" dirty="0"/>
              <a:t> #0x55, </a:t>
            </a:r>
            <a:r>
              <a:rPr lang="en-US" sz="1800" dirty="0" smtClean="0"/>
              <a:t>&amp;0x0021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 (BB pp 41)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Watchdog Timer, page 341 (BB pp 42)</a:t>
            </a:r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63" y="2513628"/>
            <a:ext cx="3110914" cy="43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1142</Words>
  <Application>Microsoft Office PowerPoint</Application>
  <PresentationFormat>On-screen Show (4:3)</PresentationFormat>
  <Paragraphs>205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ECE 382  Lesson 13</vt:lpstr>
      <vt:lpstr>Common Mistakes on Lab 1</vt:lpstr>
      <vt:lpstr>What do I want to see on the Lab 2 Notebook?</vt:lpstr>
      <vt:lpstr>Peripherals</vt:lpstr>
      <vt:lpstr>Ports</vt:lpstr>
      <vt:lpstr>68HC12</vt:lpstr>
      <vt:lpstr>Multiplexing</vt:lpstr>
      <vt:lpstr>Pitfall !!!</vt:lpstr>
      <vt:lpstr>How do we talk to Ports? Do I/O?</vt:lpstr>
      <vt:lpstr>How do we talk to Ports? Do I/O?</vt:lpstr>
      <vt:lpstr>General Purpose Input Output (GPIO)</vt:lpstr>
      <vt:lpstr>Example Program</vt:lpstr>
      <vt:lpstr>PowerPoint Presentation</vt:lpstr>
      <vt:lpstr>Pitfall !!!</vt:lpstr>
      <vt:lpstr>Inclass Exercise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311</cp:revision>
  <cp:lastPrinted>2014-09-18T22:39:44Z</cp:lastPrinted>
  <dcterms:created xsi:type="dcterms:W3CDTF">2001-06-27T14:08:57Z</dcterms:created>
  <dcterms:modified xsi:type="dcterms:W3CDTF">2016-09-19T16:26:33Z</dcterms:modified>
</cp:coreProperties>
</file>