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37"/>
  </p:notesMasterIdLst>
  <p:handoutMasterIdLst>
    <p:handoutMasterId r:id="rId38"/>
  </p:handoutMasterIdLst>
  <p:sldIdLst>
    <p:sldId id="282" r:id="rId3"/>
    <p:sldId id="342" r:id="rId4"/>
    <p:sldId id="343" r:id="rId5"/>
    <p:sldId id="346" r:id="rId6"/>
    <p:sldId id="297" r:id="rId7"/>
    <p:sldId id="345" r:id="rId8"/>
    <p:sldId id="347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369" r:id="rId22"/>
    <p:sldId id="370" r:id="rId23"/>
    <p:sldId id="371" r:id="rId24"/>
    <p:sldId id="372" r:id="rId25"/>
    <p:sldId id="373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44" r:id="rId36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33" autoAdjust="0"/>
    <p:restoredTop sz="83432" autoAdjust="0"/>
  </p:normalViewPr>
  <p:slideViewPr>
    <p:cSldViewPr snapToGrid="0">
      <p:cViewPr varScale="1">
        <p:scale>
          <a:sx n="113" d="100"/>
          <a:sy n="113" d="100"/>
        </p:scale>
        <p:origin x="-96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7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300789AD-077F-478F-BA91-4026ECB15B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8BE1B9E-7810-4DC0-98F1-B5E91A5F9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D4956635-316B-48E9-B54E-059C0C92A9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A12BF82E-ADAD-49ED-A77A-ED5DF0B65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F546C83E-D34C-4426-95F6-2654480D3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ABC3-9D3D-47C3-9A65-1D83A2F0E5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19B37-E8A9-40E9-B2E1-25A133C523C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759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ABC3-9D3D-47C3-9A65-1D83A2F0E5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19B37-E8A9-40E9-B2E1-25A133C523C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054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ABC3-9D3D-47C3-9A65-1D83A2F0E5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19B37-E8A9-40E9-B2E1-25A133C523C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577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ABC3-9D3D-47C3-9A65-1D83A2F0E5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19B37-E8A9-40E9-B2E1-25A133C523C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8499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ABC3-9D3D-47C3-9A65-1D83A2F0E5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19B37-E8A9-40E9-B2E1-25A133C523C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2076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ABC3-9D3D-47C3-9A65-1D83A2F0E5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19B37-E8A9-40E9-B2E1-25A133C523C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843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ABC3-9D3D-47C3-9A65-1D83A2F0E5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19B37-E8A9-40E9-B2E1-25A133C523C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6892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ABC3-9D3D-47C3-9A65-1D83A2F0E5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19B37-E8A9-40E9-B2E1-25A133C523C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7288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ABC3-9D3D-47C3-9A65-1D83A2F0E5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19B37-E8A9-40E9-B2E1-25A133C523C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8420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ABC3-9D3D-47C3-9A65-1D83A2F0E5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19B37-E8A9-40E9-B2E1-25A133C523C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6547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ABC3-9D3D-47C3-9A65-1D83A2F0E5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19B37-E8A9-40E9-B2E1-25A133C523C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768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529EA55-24E0-47FE-9525-85722F17A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6409C543-53D8-46CD-B3EE-6497E9571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13F22054-8C62-4088-A050-DEA693430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28889C48-89AD-4887-A779-AFCE75A85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BEF648AD-7E68-4E64-B5E8-4FFE6B57A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4FC795F6-C5F7-438C-85C7-B4E8406E83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5D2A924E-FC12-4018-B09E-073E60386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2338" y="6494463"/>
            <a:ext cx="47640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EB713571-4EB9-41EE-B6BB-443A0F662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88BABC3-9D3D-47C3-9A65-1D83A2F0E50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9/6/2017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8719B37-E8A9-40E9-B2E1-25A133C523C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726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ece.ninja/382/labs/lab2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247" y="738595"/>
            <a:ext cx="7772400" cy="1470025"/>
          </a:xfrm>
        </p:spPr>
        <p:txBody>
          <a:bodyPr/>
          <a:lstStyle/>
          <a:p>
            <a:r>
              <a:rPr lang="en-US" dirty="0" smtClean="0"/>
              <a:t>ECE 382  Lesson 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5320" y="1951263"/>
            <a:ext cx="6660656" cy="4757034"/>
          </a:xfrm>
        </p:spPr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The Stack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Subroutines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Lab 2 Intro</a:t>
            </a:r>
            <a:endParaRPr lang="en-US" sz="2000" dirty="0">
              <a:solidFill>
                <a:srgbClr val="0070C0"/>
              </a:solidFill>
            </a:endParaRPr>
          </a:p>
          <a:p>
            <a:pPr algn="l"/>
            <a:r>
              <a:rPr lang="en-US" sz="2000" b="1" dirty="0" smtClean="0"/>
              <a:t>Admin</a:t>
            </a:r>
            <a:endParaRPr lang="en-US" sz="2000" b="1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Lab 2 prelab due </a:t>
            </a:r>
            <a:r>
              <a:rPr lang="en-US" sz="2000" dirty="0" smtClean="0">
                <a:solidFill>
                  <a:srgbClr val="0070C0"/>
                </a:solidFill>
              </a:rPr>
              <a:t>one duty day before next lesson</a:t>
            </a:r>
            <a:endParaRPr lang="en-US" sz="2000" dirty="0">
              <a:solidFill>
                <a:srgbClr val="0070C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Lab </a:t>
            </a:r>
            <a:r>
              <a:rPr lang="en-US" sz="2000" dirty="0" smtClean="0">
                <a:solidFill>
                  <a:srgbClr val="0070C0"/>
                </a:solidFill>
              </a:rPr>
              <a:t>1 functionality </a:t>
            </a:r>
            <a:r>
              <a:rPr lang="en-US" sz="2000" dirty="0" smtClean="0">
                <a:solidFill>
                  <a:srgbClr val="0070C0"/>
                </a:solidFill>
              </a:rPr>
              <a:t>included with report – No live demo due</a:t>
            </a:r>
            <a:endParaRPr lang="en-US" sz="2000" dirty="0" smtClean="0">
              <a:solidFill>
                <a:srgbClr val="0070C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Assignment 4 </a:t>
            </a:r>
            <a:r>
              <a:rPr lang="en-US" sz="2000" dirty="0" smtClean="0">
                <a:solidFill>
                  <a:srgbClr val="0070C0"/>
                </a:solidFill>
              </a:rPr>
              <a:t>due BOC next Lesson</a:t>
            </a:r>
            <a:endParaRPr lang="en-US" sz="2000" dirty="0">
              <a:solidFill>
                <a:srgbClr val="0070C0"/>
              </a:solidFill>
            </a:endParaRPr>
          </a:p>
          <a:p>
            <a:pPr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3683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</a:t>
            </a:r>
            <a:r>
              <a:rPr lang="en-US" dirty="0" smtClean="0"/>
              <a:t>State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2895600" y="1600200"/>
            <a:ext cx="2819400" cy="35742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867400" y="1600200"/>
            <a:ext cx="2819400" cy="4525963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SP	0x0400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R5	0x0000</a:t>
            </a:r>
          </a:p>
          <a:p>
            <a:pPr marL="0" indent="0">
              <a:buNone/>
            </a:pPr>
            <a:r>
              <a:rPr lang="en-US" dirty="0" smtClean="0"/>
              <a:t>R6	0x0000</a:t>
            </a:r>
          </a:p>
          <a:p>
            <a:pPr marL="0" indent="0">
              <a:buNone/>
            </a:pPr>
            <a:r>
              <a:rPr lang="en-US" dirty="0" smtClean="0"/>
              <a:t>R7	0x0000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R10	0x0000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7" name="Right Arrow 6"/>
          <p:cNvSpPr/>
          <p:nvPr/>
        </p:nvSpPr>
        <p:spPr>
          <a:xfrm>
            <a:off x="0" y="16002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115040" y="914400"/>
            <a:ext cx="2323360" cy="381000"/>
          </a:xfrm>
          <a:prstGeom prst="wedgeRectCallout">
            <a:avLst>
              <a:gd name="adj1" fmla="val -49109"/>
              <a:gd name="adj2" fmla="val 1207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i="1" dirty="0" smtClean="0">
                <a:solidFill>
                  <a:prstClr val="white"/>
                </a:solidFill>
              </a:rPr>
              <a:t>Next</a:t>
            </a:r>
            <a:r>
              <a:rPr lang="en-US" sz="1800" dirty="0" smtClean="0">
                <a:solidFill>
                  <a:prstClr val="white"/>
                </a:solidFill>
              </a:rPr>
              <a:t> instruction to run</a:t>
            </a: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2057400" y="5334000"/>
            <a:ext cx="2323360" cy="381000"/>
          </a:xfrm>
          <a:prstGeom prst="wedgeRectCallout">
            <a:avLst>
              <a:gd name="adj1" fmla="val -2874"/>
              <a:gd name="adj2" fmla="val -1262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/>
                </a:solidFill>
              </a:rPr>
              <a:t>SP location highlighted</a:t>
            </a: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4191000" y="2133600"/>
            <a:ext cx="1161680" cy="381000"/>
          </a:xfrm>
          <a:prstGeom prst="wedgeRectCallout">
            <a:avLst>
              <a:gd name="adj1" fmla="val -84262"/>
              <a:gd name="adj2" fmla="val 997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/>
                </a:solidFill>
              </a:rPr>
              <a:t>Stack</a:t>
            </a: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0" y="2667000"/>
            <a:ext cx="1981200" cy="243120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2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push.w</a:t>
            </a:r>
            <a:r>
              <a:rPr lang="en-US" dirty="0"/>
              <a:t>      #0xdfec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0x03FE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21336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/>
          <p:nvPr/>
        </p:nvPicPr>
        <p:blipFill rotWithShape="1">
          <a:blip r:embed="rId3"/>
          <a:srcRect t="13187"/>
          <a:stretch/>
        </p:blipFill>
        <p:spPr bwMode="auto">
          <a:xfrm>
            <a:off x="2895600" y="1600200"/>
            <a:ext cx="2819400" cy="36513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90744" y="5257800"/>
            <a:ext cx="37478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prstClr val="black"/>
                </a:solidFill>
                <a:latin typeface="Calibri"/>
              </a:rPr>
              <a:t>PUSH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arenR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SP – 2  SP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arenR"/>
            </a:pPr>
            <a:r>
              <a:rPr lang="en-US" sz="2800" dirty="0" err="1" smtClean="0">
                <a:solidFill>
                  <a:prstClr val="black"/>
                </a:solidFill>
                <a:latin typeface="Calibri"/>
              </a:rPr>
              <a:t>src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  @SP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886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pop.w</a:t>
            </a:r>
            <a:r>
              <a:rPr lang="en-US" dirty="0"/>
              <a:t>       r10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0x0400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</a:t>
            </a:r>
            <a:r>
              <a:rPr lang="en-US" dirty="0" smtClean="0">
                <a:solidFill>
                  <a:srgbClr val="FF0000"/>
                </a:solidFill>
              </a:rPr>
              <a:t>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26670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95600" y="1600200"/>
            <a:ext cx="2819400" cy="368871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90744" y="5257800"/>
            <a:ext cx="37478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prstClr val="black"/>
                </a:solidFill>
                <a:latin typeface="Calibri"/>
              </a:rPr>
              <a:t>POP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arenR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@SP  </a:t>
            </a:r>
            <a:r>
              <a:rPr lang="en-US" sz="2800" dirty="0" err="1" smtClean="0">
                <a:solidFill>
                  <a:prstClr val="black"/>
                </a:solidFill>
                <a:latin typeface="Calibri"/>
              </a:rPr>
              <a:t>dest</a:t>
            </a: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arenR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SP + 2  SP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409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    #0xbeef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0x03FE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28194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902998" y="1600200"/>
            <a:ext cx="2812002" cy="363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34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push.b</a:t>
            </a:r>
            <a:r>
              <a:rPr lang="en-US" dirty="0"/>
              <a:t>     #0xcc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0x03FC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29718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86074" y="1600200"/>
            <a:ext cx="2828925" cy="3715961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>
          <a:xfrm>
            <a:off x="4938944" y="4467388"/>
            <a:ext cx="2323360" cy="257012"/>
          </a:xfrm>
          <a:prstGeom prst="wedgeRectCallout">
            <a:avLst>
              <a:gd name="adj1" fmla="val -53311"/>
              <a:gd name="adj2" fmla="val -17114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/>
                </a:solidFill>
              </a:rPr>
              <a:t>This byte left AS IS</a:t>
            </a: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0" y="3871760"/>
            <a:ext cx="1981200" cy="395440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61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    #0xdfec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0x03FA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32766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57500" y="1600200"/>
            <a:ext cx="2857500" cy="383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25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    R5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0x03FC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</a:t>
            </a:r>
            <a:r>
              <a:rPr lang="en-US" dirty="0" smtClean="0">
                <a:solidFill>
                  <a:srgbClr val="FF0000"/>
                </a:solidFill>
              </a:rPr>
              <a:t>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35052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95600" y="1600200"/>
            <a:ext cx="2819400" cy="370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73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pop.b</a:t>
            </a:r>
            <a:r>
              <a:rPr lang="en-US" dirty="0"/>
              <a:t>     R6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0x03FE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</a:t>
            </a:r>
            <a:r>
              <a:rPr lang="en-US" dirty="0" smtClean="0">
                <a:solidFill>
                  <a:srgbClr val="FF0000"/>
                </a:solidFill>
              </a:rPr>
              <a:t>0x00CC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36576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95600" y="1600200"/>
            <a:ext cx="2819400" cy="365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61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    R7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0x0400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0x00CC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</a:t>
            </a:r>
            <a:r>
              <a:rPr lang="en-US" dirty="0" smtClean="0">
                <a:solidFill>
                  <a:srgbClr val="FF0000"/>
                </a:solidFill>
              </a:rPr>
              <a:t>0xBEEF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39624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71787" y="1600199"/>
            <a:ext cx="2843213" cy="372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66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    #0xfade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0x03FE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0x00CC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0xBEEF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 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41910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95600" y="1600199"/>
            <a:ext cx="2819400" cy="359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56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683" y="1428977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What is a Stack?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063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push.b</a:t>
            </a:r>
            <a:r>
              <a:rPr lang="en-US" dirty="0"/>
              <a:t>     #0xaa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0x03FC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0x00CC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0xBEEF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43434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87832" y="1602418"/>
            <a:ext cx="2827168" cy="3698878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>
          <a:xfrm>
            <a:off x="4938944" y="4467388"/>
            <a:ext cx="2323360" cy="257012"/>
          </a:xfrm>
          <a:prstGeom prst="wedgeRectCallout">
            <a:avLst>
              <a:gd name="adj1" fmla="val -53311"/>
              <a:gd name="adj2" fmla="val -17114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/>
                </a:solidFill>
              </a:rPr>
              <a:t>This byte left AS IS</a:t>
            </a: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0" y="3871760"/>
            <a:ext cx="1981200" cy="395440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21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    #0xdeaf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0x03FA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0x00CC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0xBEEF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46482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95600" y="1600200"/>
            <a:ext cx="2819400" cy="378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0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pop.b</a:t>
            </a:r>
            <a:r>
              <a:rPr lang="en-US" dirty="0"/>
              <a:t>     R5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0x03FC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</a:t>
            </a:r>
            <a:r>
              <a:rPr lang="en-US" dirty="0" smtClean="0">
                <a:solidFill>
                  <a:srgbClr val="FF0000"/>
                </a:solidFill>
              </a:rPr>
              <a:t>0x00AF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0x00CC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0xBEEF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48768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 rotWithShape="1">
          <a:blip r:embed="rId3"/>
          <a:srcRect l="2631" r="2376"/>
          <a:stretch/>
        </p:blipFill>
        <p:spPr>
          <a:xfrm>
            <a:off x="2895600" y="1600200"/>
            <a:ext cx="2819400" cy="3680356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>
          <a:xfrm>
            <a:off x="6248400" y="2105188"/>
            <a:ext cx="2323360" cy="485612"/>
          </a:xfrm>
          <a:prstGeom prst="wedgeRectCallout">
            <a:avLst>
              <a:gd name="adj1" fmla="val -3255"/>
              <a:gd name="adj2" fmla="val 10441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/>
                </a:solidFill>
              </a:rPr>
              <a:t>Byte Op cleared UPPER nibble</a:t>
            </a:r>
          </a:p>
        </p:txBody>
      </p:sp>
    </p:spTree>
    <p:extLst>
      <p:ext uri="{BB962C8B-B14F-4D97-AF65-F5344CB8AC3E}">
        <p14:creationId xmlns:p14="http://schemas.microsoft.com/office/powerpoint/2010/main" val="234630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    R6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0x03FE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0x00AF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</a:t>
            </a:r>
            <a:r>
              <a:rPr lang="en-US" dirty="0" smtClean="0">
                <a:solidFill>
                  <a:srgbClr val="FF0000"/>
                </a:solidFill>
              </a:rPr>
              <a:t>0xAAAA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0xBEEF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49530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19400" y="1600200"/>
            <a:ext cx="2819400" cy="3719713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>
          <a:xfrm>
            <a:off x="6363440" y="2618613"/>
            <a:ext cx="2323360" cy="485612"/>
          </a:xfrm>
          <a:prstGeom prst="wedgeRectCallout">
            <a:avLst>
              <a:gd name="adj1" fmla="val -2873"/>
              <a:gd name="adj2" fmla="val 1117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/>
                </a:solidFill>
              </a:rPr>
              <a:t>Mystery byte here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4938944" y="4467388"/>
            <a:ext cx="2323360" cy="561812"/>
          </a:xfrm>
          <a:prstGeom prst="wedgeRectCallout">
            <a:avLst>
              <a:gd name="adj1" fmla="val -55604"/>
              <a:gd name="adj2" fmla="val -11583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/>
                </a:solidFill>
              </a:rPr>
              <a:t>This byte was never changed</a:t>
            </a: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8000" y="3871760"/>
            <a:ext cx="1981200" cy="395440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62304" y="3467741"/>
            <a:ext cx="510096" cy="395440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37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pop.b</a:t>
            </a:r>
            <a:r>
              <a:rPr lang="en-US" dirty="0"/>
              <a:t>     R7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0x0400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0x00AF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0xAAAA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</a:t>
            </a:r>
            <a:r>
              <a:rPr lang="en-US" dirty="0" smtClean="0">
                <a:solidFill>
                  <a:srgbClr val="FF0000"/>
                </a:solidFill>
              </a:rPr>
              <a:t>0x00DE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50292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2819400" y="1600200"/>
            <a:ext cx="2819400" cy="3782695"/>
          </a:xfrm>
          <a:prstGeom prst="rect">
            <a:avLst/>
          </a:prstGeom>
        </p:spPr>
      </p:pic>
      <p:sp>
        <p:nvSpPr>
          <p:cNvPr id="13" name="Rectangular Callout 12"/>
          <p:cNvSpPr/>
          <p:nvPr/>
        </p:nvSpPr>
        <p:spPr>
          <a:xfrm>
            <a:off x="6019800" y="4620968"/>
            <a:ext cx="2323360" cy="485612"/>
          </a:xfrm>
          <a:prstGeom prst="wedgeRectCallout">
            <a:avLst>
              <a:gd name="adj1" fmla="val 12411"/>
              <a:gd name="adj2" fmla="val -1021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/>
                </a:solidFill>
              </a:rPr>
              <a:t>Byte Op cleared UPPER nibble</a:t>
            </a:r>
          </a:p>
        </p:txBody>
      </p:sp>
    </p:spTree>
    <p:extLst>
      <p:ext uri="{BB962C8B-B14F-4D97-AF65-F5344CB8AC3E}">
        <p14:creationId xmlns:p14="http://schemas.microsoft.com/office/powerpoint/2010/main" val="164903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How can I use the Stack to swap the values in two registers (like r10, r11)?</a:t>
            </a:r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What happens if we do not initialize the stack pointer at the beginning of the program?</a:t>
            </a:r>
            <a:endParaRPr lang="en-US" sz="2000" dirty="0">
              <a:solidFill>
                <a:schemeClr val="accent2"/>
              </a:solidFill>
            </a:endParaRPr>
          </a:p>
          <a:p>
            <a:endParaRPr lang="en-US" sz="2200" dirty="0" smtClean="0">
              <a:solidFill>
                <a:schemeClr val="accent2"/>
              </a:solidFill>
            </a:endParaRPr>
          </a:p>
          <a:p>
            <a:endParaRPr lang="en-US" sz="2200" dirty="0" smtClean="0">
              <a:solidFill>
                <a:schemeClr val="accent2"/>
              </a:solidFill>
            </a:endParaRPr>
          </a:p>
          <a:p>
            <a:endParaRPr lang="en-US" sz="2200" dirty="0">
              <a:solidFill>
                <a:schemeClr val="accent2"/>
              </a:solidFill>
            </a:endParaRPr>
          </a:p>
          <a:p>
            <a:r>
              <a:rPr lang="en-US" sz="2200" dirty="0" smtClean="0">
                <a:solidFill>
                  <a:schemeClr val="accent2"/>
                </a:solidFill>
              </a:rPr>
              <a:t>Can we push too many variables on the stack?  </a:t>
            </a:r>
            <a:endParaRPr lang="en-US" sz="2200" dirty="0">
              <a:solidFill>
                <a:schemeClr val="accent2"/>
              </a:solidFill>
            </a:endParaRPr>
          </a:p>
          <a:p>
            <a:r>
              <a:rPr lang="en-US" sz="2200" dirty="0" smtClean="0">
                <a:solidFill>
                  <a:schemeClr val="accent2"/>
                </a:solidFill>
              </a:rPr>
              <a:t>Is the stack limited?</a:t>
            </a:r>
            <a:endParaRPr lang="en-US" sz="2200" dirty="0">
              <a:solidFill>
                <a:schemeClr val="accent2"/>
              </a:solidFill>
            </a:endParaRPr>
          </a:p>
          <a:p>
            <a:pPr lvl="1"/>
            <a:endParaRPr lang="en-US" sz="2000" dirty="0" smtClean="0"/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76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Subroutines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Why Subroutines?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2000" dirty="0" smtClean="0"/>
              <a:t>Supports Modularity; easier to read code; Supports re-use</a:t>
            </a:r>
          </a:p>
          <a:p>
            <a:pPr lv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Call #SQ_ROOT</a:t>
            </a:r>
          </a:p>
          <a:p>
            <a:pPr lvl="1"/>
            <a:endParaRPr lang="en-US" sz="2000" dirty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SQ_ROOT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457200" lvl="1" indent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SQ_ROOT:  …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What happens in you didn’t initialize the Stack Pointer? 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What If Stack Pointer pointed to ROM?</a:t>
            </a:r>
          </a:p>
          <a:p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206854"/>
              </p:ext>
            </p:extLst>
          </p:nvPr>
        </p:nvGraphicFramePr>
        <p:xfrm>
          <a:off x="862641" y="1777042"/>
          <a:ext cx="6763111" cy="783980"/>
        </p:xfrm>
        <a:graphic>
          <a:graphicData uri="http://schemas.openxmlformats.org/drawingml/2006/table">
            <a:tbl>
              <a:tblPr firstRow="1" firstCol="1" bandRow="1"/>
              <a:tblGrid>
                <a:gridCol w="1191889"/>
                <a:gridCol w="5571222"/>
              </a:tblGrid>
              <a:tr h="357942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 dirty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Assembly Instruction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 dirty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93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dirty="0" smtClean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CALL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dirty="0" smtClean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Fetch operand, push PC, then assign operand value to PC.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365562"/>
              </p:ext>
            </p:extLst>
          </p:nvPr>
        </p:nvGraphicFramePr>
        <p:xfrm>
          <a:off x="845327" y="2714566"/>
          <a:ext cx="6797742" cy="419100"/>
        </p:xfrm>
        <a:graphic>
          <a:graphicData uri="http://schemas.openxmlformats.org/drawingml/2006/table">
            <a:tbl>
              <a:tblPr firstRow="1" firstCol="1" bandRow="1"/>
              <a:tblGrid>
                <a:gridCol w="3398871"/>
                <a:gridCol w="3398871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 dirty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Emulated Instruction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Assembly Instruction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dirty="0" smtClean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RET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dirty="0" smtClean="0">
                          <a:latin typeface="Courier New" pitchFamily="49" charset="0"/>
                          <a:cs typeface="Courier New" pitchFamily="49" charset="0"/>
                        </a:rPr>
                        <a:t>MOV @SP+, PC</a:t>
                      </a:r>
                      <a:endParaRPr lang="en-US" sz="1100" dirty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892" y="3499808"/>
            <a:ext cx="6848475" cy="178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3737499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0xC010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-1" y="4873841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0xC020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7974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Subroutine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1110" y="1483743"/>
            <a:ext cx="8621400" cy="477315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main: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#2, r10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#4, r11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call    #addition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nop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nop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nop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nop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addition: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add.w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r10, r11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ret</a:t>
            </a: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3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Arguments are the parameters (or data) passed to and from a subroutine</a:t>
            </a:r>
            <a:endParaRPr lang="en-US" sz="20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;---------------------------------------------------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Subroutine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Name: Addition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Author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C9C John Doe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Function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 Adds two numbers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Inputs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Op1 (r10), Op2 (r11)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Outputs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 result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(r11)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Registers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destroyed: r11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;---------------------------------------------------</a:t>
            </a:r>
          </a:p>
          <a:p>
            <a:pPr marL="457200" lvl="1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addition: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r10, r11 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ret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2000" dirty="0"/>
          </a:p>
          <a:p>
            <a:r>
              <a:rPr lang="en-US" sz="2000" dirty="0" smtClean="0">
                <a:solidFill>
                  <a:schemeClr val="accent2"/>
                </a:solidFill>
              </a:rPr>
              <a:t>How could I avoid destroying registers used in a subroutine?</a:t>
            </a:r>
            <a:endParaRPr lang="en-US" sz="2000" dirty="0" smtClean="0"/>
          </a:p>
          <a:p>
            <a:endParaRPr lang="en-US" sz="20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95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Use a stack to avoid destroying registers</a:t>
            </a:r>
            <a:endParaRPr lang="en-US" sz="20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mySubroutine:</a:t>
            </a: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push.w  r5</a:t>
            </a: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push.w  r6</a:t>
            </a: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push.w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r7</a:t>
            </a:r>
          </a:p>
          <a:p>
            <a:pPr marL="457200" lvl="1" indent="0">
              <a:buNone/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;... Do subroutine work here ....</a:t>
            </a:r>
          </a:p>
          <a:p>
            <a:pPr marL="457200" lvl="1" indent="0">
              <a:buNone/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pop.w   r7</a:t>
            </a: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pop.w   r6</a:t>
            </a: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pop.w   r5</a:t>
            </a: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ret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000" dirty="0" smtClean="0">
                <a:solidFill>
                  <a:schemeClr val="accent2"/>
                </a:solidFill>
              </a:rPr>
              <a:t>What is Pass-by-Value and Pass-by-Reference?</a:t>
            </a:r>
            <a:endParaRPr lang="en-US" sz="2000" dirty="0" smtClean="0"/>
          </a:p>
          <a:p>
            <a:endParaRPr lang="en-US" sz="20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71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What is a Stack?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2000" dirty="0"/>
              <a:t>Last In First Out (LIFO) </a:t>
            </a:r>
            <a:r>
              <a:rPr lang="en-US" sz="2000" dirty="0" smtClean="0"/>
              <a:t>queue</a:t>
            </a:r>
          </a:p>
          <a:p>
            <a:pPr lvl="1"/>
            <a:r>
              <a:rPr lang="en-US" sz="2000" dirty="0"/>
              <a:t>Push and Pop are our two operations for dealing with the </a:t>
            </a:r>
            <a:r>
              <a:rPr lang="en-US" sz="2000" dirty="0" smtClean="0"/>
              <a:t>stack</a:t>
            </a:r>
          </a:p>
          <a:p>
            <a:pPr lvl="1"/>
            <a:r>
              <a:rPr lang="en-US" sz="1800" dirty="0"/>
              <a:t>The last item you </a:t>
            </a:r>
            <a:r>
              <a:rPr lang="en-US" sz="1800" b="1" dirty="0"/>
              <a:t>pushed</a:t>
            </a:r>
            <a:r>
              <a:rPr lang="en-US" sz="1800" dirty="0"/>
              <a:t> onto the stack is the first item you'll </a:t>
            </a:r>
            <a:r>
              <a:rPr lang="en-US" sz="1800" b="1" dirty="0"/>
              <a:t>pop</a:t>
            </a:r>
            <a:r>
              <a:rPr lang="en-US" sz="1800" dirty="0"/>
              <a:t> off of it.</a:t>
            </a:r>
            <a:endParaRPr lang="en-US" sz="1800" dirty="0" smtClean="0"/>
          </a:p>
          <a:p>
            <a:r>
              <a:rPr lang="en-US" sz="2000" dirty="0" smtClean="0">
                <a:solidFill>
                  <a:schemeClr val="accent2"/>
                </a:solidFill>
              </a:rPr>
              <a:t>Why use a Stack?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2000" dirty="0" smtClean="0"/>
              <a:t>Temporary Storage</a:t>
            </a:r>
          </a:p>
          <a:p>
            <a:pPr lvl="1"/>
            <a:r>
              <a:rPr lang="en-US" sz="2000" dirty="0" smtClean="0"/>
              <a:t>Subroutine calls/returns use the Stack</a:t>
            </a:r>
            <a:endParaRPr lang="en-US" sz="2200" dirty="0" smtClean="0"/>
          </a:p>
          <a:p>
            <a:r>
              <a:rPr lang="en-US" sz="2200" dirty="0" smtClean="0">
                <a:solidFill>
                  <a:schemeClr val="accent2"/>
                </a:solidFill>
              </a:rPr>
              <a:t>Stack Pointer</a:t>
            </a:r>
            <a:endParaRPr lang="en-US" sz="2200" dirty="0">
              <a:solidFill>
                <a:schemeClr val="accent2"/>
              </a:solidFill>
            </a:endParaRPr>
          </a:p>
          <a:p>
            <a:pPr lvl="1"/>
            <a:r>
              <a:rPr lang="en-US" sz="1800" dirty="0" smtClean="0">
                <a:latin typeface="+mj-lt"/>
                <a:cs typeface="Courier New" pitchFamily="49" charset="0"/>
              </a:rPr>
              <a:t>Holds the address of the top of the stack</a:t>
            </a:r>
          </a:p>
          <a:p>
            <a:pPr lvl="2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Stack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Pointer (SP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), also known as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r1</a:t>
            </a:r>
          </a:p>
          <a:p>
            <a:pPr lvl="1"/>
            <a:endParaRPr lang="en-US" sz="2000" dirty="0" smtClean="0"/>
          </a:p>
          <a:p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20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Pass-by-Value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2000" dirty="0"/>
              <a:t>pass the actual values of the arguments to a </a:t>
            </a:r>
            <a:r>
              <a:rPr lang="en-US" sz="2000" dirty="0" smtClean="0"/>
              <a:t>subroutine</a:t>
            </a: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Pass-by-Reference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2000" dirty="0" smtClean="0"/>
              <a:t>Pass the address of the argument to a subroutine</a:t>
            </a:r>
          </a:p>
          <a:p>
            <a:endParaRPr lang="en-US" sz="2200" dirty="0" smtClean="0">
              <a:solidFill>
                <a:schemeClr val="accent2"/>
              </a:solidFill>
            </a:endParaRPr>
          </a:p>
          <a:p>
            <a:r>
              <a:rPr lang="en-US" sz="2200" dirty="0" smtClean="0">
                <a:solidFill>
                  <a:schemeClr val="accent2"/>
                </a:solidFill>
              </a:rPr>
              <a:t>Which </a:t>
            </a:r>
            <a:r>
              <a:rPr lang="en-US" sz="2200" dirty="0" smtClean="0">
                <a:solidFill>
                  <a:schemeClr val="accent2"/>
                </a:solidFill>
              </a:rPr>
              <a:t>did we do in the Addition subroutine?</a:t>
            </a:r>
          </a:p>
          <a:p>
            <a:r>
              <a:rPr lang="en-US" sz="2200" dirty="0" smtClean="0">
                <a:solidFill>
                  <a:schemeClr val="accent2"/>
                </a:solidFill>
              </a:rPr>
              <a:t>Which method can modify the original source data, and which can only modify a copy of the source data?</a:t>
            </a:r>
          </a:p>
          <a:p>
            <a:r>
              <a:rPr lang="en-US" sz="2200" dirty="0" smtClean="0">
                <a:solidFill>
                  <a:schemeClr val="accent2"/>
                </a:solidFill>
              </a:rPr>
              <a:t>Which is best if you are passing an array of 1000 values?</a:t>
            </a:r>
            <a:endParaRPr lang="en-US" sz="2200" dirty="0">
              <a:solidFill>
                <a:schemeClr val="accent2"/>
              </a:solidFill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814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6687"/>
            <a:ext cx="7772400" cy="457200"/>
          </a:xfrm>
        </p:spPr>
        <p:txBody>
          <a:bodyPr/>
          <a:lstStyle/>
          <a:p>
            <a:r>
              <a:rPr lang="en-US" b="1" dirty="0" smtClean="0"/>
              <a:t>Example Subroutine</a:t>
            </a:r>
            <a:br>
              <a:rPr lang="en-US" b="1" dirty="0" smtClean="0"/>
            </a:br>
            <a:r>
              <a:rPr lang="en-US" b="1" dirty="0" smtClean="0"/>
              <a:t>with pass-by-reference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3444" y="1323945"/>
            <a:ext cx="7768156" cy="4773150"/>
          </a:xfrm>
        </p:spPr>
        <p:txBody>
          <a:bodyPr/>
          <a:lstStyle/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;---------------------------------------------------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Subroutine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Name: Addition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Author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C9C John Doe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Function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Adds two numbers, returns the result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Inputs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address of 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Op1 (r10),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address of 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Op2 (r11)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Outputs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result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r11)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Registers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destroyed: r11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;---------------------------------------------------</a:t>
            </a: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addition: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push.w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r12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@r11, r12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add.w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@r10, r12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r12, r11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pop     r12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89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Subroutine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>
                <a:solidFill>
                  <a:schemeClr val="accent2"/>
                </a:solidFill>
              </a:rPr>
              <a:t>Always return from a subroutine</a:t>
            </a:r>
            <a:r>
              <a:rPr lang="en-US" sz="2000" dirty="0" smtClean="0">
                <a:solidFill>
                  <a:schemeClr val="accent2"/>
                </a:solidFill>
              </a:rPr>
              <a:t>!</a:t>
            </a:r>
          </a:p>
          <a:p>
            <a:pPr lvl="1"/>
            <a:r>
              <a:rPr lang="en-US" sz="1600" dirty="0"/>
              <a:t>should only return from one place in your subroutine</a:t>
            </a:r>
            <a:r>
              <a:rPr lang="en-US" sz="1600" dirty="0" smtClean="0"/>
              <a:t>.</a:t>
            </a: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Subroutines </a:t>
            </a:r>
            <a:r>
              <a:rPr lang="en-US" sz="2000" dirty="0">
                <a:solidFill>
                  <a:schemeClr val="accent2"/>
                </a:solidFill>
              </a:rPr>
              <a:t>only receive information via registers</a:t>
            </a:r>
            <a:r>
              <a:rPr lang="en-US" sz="2000" dirty="0" smtClean="0">
                <a:solidFill>
                  <a:schemeClr val="accent2"/>
                </a:solidFill>
              </a:rPr>
              <a:t>!</a:t>
            </a:r>
          </a:p>
          <a:p>
            <a:pPr lvl="1"/>
            <a:r>
              <a:rPr lang="en-US" sz="1600" dirty="0"/>
              <a:t>reusable </a:t>
            </a:r>
            <a:r>
              <a:rPr lang="en-US" sz="1600" dirty="0" smtClean="0"/>
              <a:t>for many </a:t>
            </a:r>
            <a:r>
              <a:rPr lang="en-US" sz="1600" dirty="0"/>
              <a:t>different </a:t>
            </a:r>
            <a:r>
              <a:rPr lang="en-US" sz="1600" dirty="0" smtClean="0"/>
              <a:t>programs</a:t>
            </a:r>
          </a:p>
          <a:p>
            <a:pPr lvl="1"/>
            <a:r>
              <a:rPr lang="en-US" sz="1600" dirty="0"/>
              <a:t>should not rely on specific label </a:t>
            </a:r>
            <a:r>
              <a:rPr lang="en-US" sz="1600" dirty="0" smtClean="0"/>
              <a:t>names for arguments (what about ports?)</a:t>
            </a:r>
          </a:p>
          <a:p>
            <a:pPr lvl="1"/>
            <a:r>
              <a:rPr lang="en-US" sz="1600" dirty="0" smtClean="0"/>
              <a:t>Can we use the Stack to pass arguments?</a:t>
            </a:r>
            <a:endParaRPr lang="en-US" sz="1600" dirty="0"/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r>
              <a:rPr lang="en-US" sz="2400" dirty="0" smtClean="0">
                <a:solidFill>
                  <a:schemeClr val="accent2"/>
                </a:solidFill>
              </a:rPr>
              <a:t>Subroutines </a:t>
            </a:r>
            <a:r>
              <a:rPr lang="en-US" sz="2400" dirty="0">
                <a:solidFill>
                  <a:schemeClr val="accent2"/>
                </a:solidFill>
              </a:rPr>
              <a:t>should be reusable</a:t>
            </a:r>
            <a:r>
              <a:rPr lang="en-US" sz="2400" dirty="0" smtClean="0">
                <a:solidFill>
                  <a:schemeClr val="accent2"/>
                </a:solidFill>
              </a:rPr>
              <a:t>!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784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 Binary Interface (ABI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Convention </a:t>
            </a:r>
            <a:r>
              <a:rPr lang="en-US" dirty="0"/>
              <a:t>of specifying which registers are used for arguments passed in to a subroutine and which are used to pass back results. </a:t>
            </a:r>
            <a:endParaRPr lang="en-US" dirty="0" smtClean="0"/>
          </a:p>
          <a:p>
            <a:r>
              <a:rPr lang="en-US" dirty="0" smtClean="0"/>
              <a:t>For subroutines in the MSP430 use </a:t>
            </a:r>
            <a:r>
              <a:rPr lang="en-US" dirty="0"/>
              <a:t>r12, r13, r14, and r15 to pass arguments to your subroutine. </a:t>
            </a:r>
            <a:endParaRPr lang="en-US" dirty="0" smtClean="0"/>
          </a:p>
          <a:p>
            <a:r>
              <a:rPr lang="en-US" dirty="0" smtClean="0"/>
              <a:t>Use the stack if you have more than </a:t>
            </a:r>
            <a:r>
              <a:rPr lang="en-US" smtClean="0"/>
              <a:t>four arguments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60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Lab </a:t>
            </a:r>
            <a:r>
              <a:rPr lang="en-US" b="1" dirty="0" smtClean="0"/>
              <a:t>2 </a:t>
            </a:r>
            <a:r>
              <a:rPr lang="en-US" b="1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2763"/>
            <a:ext cx="8493642" cy="4724400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The </a:t>
            </a:r>
            <a:r>
              <a:rPr lang="en-US" sz="2000" dirty="0"/>
              <a:t>goal of this lab is to subroutines to decrypt some encrypted messages with keys of different lengths.</a:t>
            </a:r>
          </a:p>
          <a:p>
            <a:r>
              <a:rPr lang="en-US" sz="2000" dirty="0">
                <a:hlinkClick r:id="rId2"/>
              </a:rPr>
              <a:t>Lab </a:t>
            </a:r>
            <a:r>
              <a:rPr lang="en-US" sz="2000" dirty="0" smtClean="0">
                <a:hlinkClick r:id="rId2"/>
              </a:rPr>
              <a:t>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4102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Stack Instructions</a:t>
            </a: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pPr lvl="1"/>
            <a:endParaRPr lang="en-US" sz="1800" dirty="0" smtClean="0"/>
          </a:p>
          <a:p>
            <a:r>
              <a:rPr lang="en-US" sz="2000" dirty="0" smtClean="0">
                <a:solidFill>
                  <a:schemeClr val="accent2"/>
                </a:solidFill>
              </a:rPr>
              <a:t>Where is the Stack located in memory?</a:t>
            </a:r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189589"/>
              </p:ext>
            </p:extLst>
          </p:nvPr>
        </p:nvGraphicFramePr>
        <p:xfrm>
          <a:off x="871267" y="1068286"/>
          <a:ext cx="6763111" cy="814705"/>
        </p:xfrm>
        <a:graphic>
          <a:graphicData uri="http://schemas.openxmlformats.org/drawingml/2006/table">
            <a:tbl>
              <a:tblPr firstRow="1" firstCol="1" bandRow="1"/>
              <a:tblGrid>
                <a:gridCol w="1191889"/>
                <a:gridCol w="5571222"/>
              </a:tblGrid>
              <a:tr h="31998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Assembly Instruction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65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PUSH(.B)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dirty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Push operand on stack. Push byte decrements SP by 2.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534464"/>
              </p:ext>
            </p:extLst>
          </p:nvPr>
        </p:nvGraphicFramePr>
        <p:xfrm>
          <a:off x="879831" y="1980121"/>
          <a:ext cx="6797742" cy="419100"/>
        </p:xfrm>
        <a:graphic>
          <a:graphicData uri="http://schemas.openxmlformats.org/drawingml/2006/table">
            <a:tbl>
              <a:tblPr firstRow="1" firstCol="1" bandRow="1"/>
              <a:tblGrid>
                <a:gridCol w="3398871"/>
                <a:gridCol w="3398871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 dirty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Emulated Instruction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Assembly Instruction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POP dst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dirty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MOV @SP+, </a:t>
                      </a:r>
                      <a:r>
                        <a:rPr lang="en-US" sz="1050" dirty="0" err="1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dst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294" y="2578882"/>
            <a:ext cx="6848475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395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5375" y="829434"/>
            <a:ext cx="4760140" cy="4724400"/>
          </a:xfrm>
        </p:spPr>
        <p:txBody>
          <a:bodyPr/>
          <a:lstStyle/>
          <a:p>
            <a:endParaRPr lang="en-US" sz="2000" dirty="0" smtClean="0"/>
          </a:p>
          <a:p>
            <a:r>
              <a:rPr lang="en-US" sz="2000" dirty="0">
                <a:solidFill>
                  <a:srgbClr val="0070C0"/>
                </a:solidFill>
              </a:rPr>
              <a:t>Where is the Stack located in memory</a:t>
            </a:r>
            <a:r>
              <a:rPr lang="en-US" sz="2000" dirty="0" smtClean="0">
                <a:solidFill>
                  <a:srgbClr val="0070C0"/>
                </a:solidFill>
              </a:rPr>
              <a:t>?</a:t>
            </a:r>
            <a:endParaRPr lang="en-US" sz="2000" dirty="0" smtClean="0"/>
          </a:p>
          <a:p>
            <a:r>
              <a:rPr lang="en-US" sz="2000" dirty="0" smtClean="0"/>
              <a:t>In RAM  </a:t>
            </a:r>
          </a:p>
          <a:p>
            <a:r>
              <a:rPr lang="en-US" sz="2000" dirty="0" smtClean="0"/>
              <a:t>- need to read and write to it</a:t>
            </a:r>
          </a:p>
          <a:p>
            <a:r>
              <a:rPr lang="en-US" sz="2000" dirty="0" smtClean="0"/>
              <a:t>RAM is from 0x200 to 0x400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smtClean="0">
                <a:solidFill>
                  <a:srgbClr val="0070C0"/>
                </a:solidFill>
              </a:rPr>
              <a:t>Where in RAM should you initialize the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    Stack </a:t>
            </a:r>
            <a:r>
              <a:rPr lang="en-US" sz="2000" dirty="0" smtClean="0">
                <a:solidFill>
                  <a:srgbClr val="0070C0"/>
                </a:solidFill>
              </a:rPr>
              <a:t>Pointer to point to?</a:t>
            </a:r>
            <a:endParaRPr lang="en-US" sz="20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00" y="733425"/>
            <a:ext cx="3943350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26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5375" y="829434"/>
            <a:ext cx="4760140" cy="4724400"/>
          </a:xfrm>
        </p:spPr>
        <p:txBody>
          <a:bodyPr/>
          <a:lstStyle/>
          <a:p>
            <a:endParaRPr lang="en-US" sz="2000" dirty="0" smtClean="0"/>
          </a:p>
          <a:p>
            <a:r>
              <a:rPr lang="en-US" sz="2000" dirty="0" smtClean="0">
                <a:solidFill>
                  <a:srgbClr val="0070C0"/>
                </a:solidFill>
              </a:rPr>
              <a:t>Where in RAM should you initialize the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    Stack Point too?</a:t>
            </a:r>
            <a:endParaRPr lang="en-US" sz="2000" dirty="0"/>
          </a:p>
          <a:p>
            <a:pPr marL="0" indent="0">
              <a:buNone/>
            </a:pPr>
            <a:r>
              <a:rPr lang="en-US" dirty="0" smtClean="0"/>
              <a:t>    0x400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0x200 would be bad!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00" y="733425"/>
            <a:ext cx="3943350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12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419" y="621102"/>
            <a:ext cx="8621400" cy="477315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#0x0400, r1         ;initialize stack pointer</a:t>
            </a: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push.w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#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0xdfec ;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the value 0xdfec onto the stack. </a:t>
            </a:r>
            <a:endParaRPr lang="en-US" sz="14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;This decrements 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the SP by two to 0x03fe and </a:t>
            </a:r>
            <a:endParaRPr lang="en-US" sz="14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; stores 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EC at 0x03fe and DF at 0x03ff </a:t>
            </a:r>
            <a:endParaRPr lang="en-US" sz="14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pop.w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r10     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pop the value we just pushed off of the stack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and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; 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into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r10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; this 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decrements the SP by two, back to 0x0400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.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push        #0xbeef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push.b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#0xcc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push        #0xdfec</a:t>
            </a: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pop         r5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pop.b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r6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pop         r7</a:t>
            </a: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push        #0xfade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push.b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#0xaa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push        #0xdeaf</a:t>
            </a: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pop.b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r5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pop         r6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pop.b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r7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902405"/>
              </p:ext>
            </p:extLst>
          </p:nvPr>
        </p:nvGraphicFramePr>
        <p:xfrm>
          <a:off x="6443608" y="3656252"/>
          <a:ext cx="1725930" cy="1542288"/>
        </p:xfrm>
        <a:graphic>
          <a:graphicData uri="http://schemas.openxmlformats.org/drawingml/2006/table">
            <a:tbl>
              <a:tblPr firstRow="1" firstCol="1" bandRow="1"/>
              <a:tblGrid>
                <a:gridCol w="640080"/>
                <a:gridCol w="108585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Address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Value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0x3FA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0x3FB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0x3FC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0x3FD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0x3FE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0x3FF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0x400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693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 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Stack Example in CCS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84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example code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7010400" cy="4772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216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5350</TotalTime>
  <Words>1040</Words>
  <Application>Microsoft Office PowerPoint</Application>
  <PresentationFormat>On-screen Show (4:3)</PresentationFormat>
  <Paragraphs>384</Paragraphs>
  <Slides>34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Default Design</vt:lpstr>
      <vt:lpstr>Office Theme</vt:lpstr>
      <vt:lpstr>ECE 382  Lesson 10</vt:lpstr>
      <vt:lpstr>Stack</vt:lpstr>
      <vt:lpstr>Stack</vt:lpstr>
      <vt:lpstr>Stack</vt:lpstr>
      <vt:lpstr>Stack</vt:lpstr>
      <vt:lpstr>Stack</vt:lpstr>
      <vt:lpstr>Stack</vt:lpstr>
      <vt:lpstr>Lesson 10</vt:lpstr>
      <vt:lpstr>The example code</vt:lpstr>
      <vt:lpstr>Initial State</vt:lpstr>
      <vt:lpstr>push.w      #0xdfec</vt:lpstr>
      <vt:lpstr>pop.w       r10</vt:lpstr>
      <vt:lpstr>push     #0xbeef</vt:lpstr>
      <vt:lpstr>push.b     #0xcc</vt:lpstr>
      <vt:lpstr>push     #0xdfec</vt:lpstr>
      <vt:lpstr>pop     R5</vt:lpstr>
      <vt:lpstr>pop.b     R6</vt:lpstr>
      <vt:lpstr>pop     R7</vt:lpstr>
      <vt:lpstr>push     #0xfade</vt:lpstr>
      <vt:lpstr>push.b     #0xaa</vt:lpstr>
      <vt:lpstr>push     #0xdeaf</vt:lpstr>
      <vt:lpstr>pop.b     R5</vt:lpstr>
      <vt:lpstr>pop     R6</vt:lpstr>
      <vt:lpstr>pop.b     R7</vt:lpstr>
      <vt:lpstr>Stack</vt:lpstr>
      <vt:lpstr>Subroutines</vt:lpstr>
      <vt:lpstr>Example Subroutine</vt:lpstr>
      <vt:lpstr>Arguments</vt:lpstr>
      <vt:lpstr>Arguments</vt:lpstr>
      <vt:lpstr>Arguments</vt:lpstr>
      <vt:lpstr>Example Subroutine with pass-by-reference</vt:lpstr>
      <vt:lpstr>Key Subroutine Rules</vt:lpstr>
      <vt:lpstr>Application Binary Interface (ABI)</vt:lpstr>
      <vt:lpstr>Lab 2 Introduction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Test</cp:lastModifiedBy>
  <cp:revision>293</cp:revision>
  <cp:lastPrinted>2014-08-20T22:08:11Z</cp:lastPrinted>
  <dcterms:created xsi:type="dcterms:W3CDTF">2001-06-27T14:08:57Z</dcterms:created>
  <dcterms:modified xsi:type="dcterms:W3CDTF">2017-09-07T05:13:57Z</dcterms:modified>
</cp:coreProperties>
</file>