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2" r:id="rId2"/>
    <p:sldId id="305" r:id="rId3"/>
    <p:sldId id="306" r:id="rId4"/>
    <p:sldId id="307" r:id="rId5"/>
    <p:sldId id="321" r:id="rId6"/>
    <p:sldId id="308" r:id="rId7"/>
    <p:sldId id="309" r:id="rId8"/>
    <p:sldId id="310" r:id="rId9"/>
    <p:sldId id="311" r:id="rId10"/>
    <p:sldId id="312" r:id="rId11"/>
    <p:sldId id="313" r:id="rId12"/>
    <p:sldId id="301" r:id="rId13"/>
    <p:sldId id="303" r:id="rId14"/>
    <p:sldId id="314" r:id="rId15"/>
    <p:sldId id="315" r:id="rId16"/>
    <p:sldId id="329" r:id="rId17"/>
    <p:sldId id="322" r:id="rId18"/>
    <p:sldId id="330" r:id="rId19"/>
    <p:sldId id="333" r:id="rId20"/>
    <p:sldId id="331" r:id="rId21"/>
    <p:sldId id="324" r:id="rId22"/>
    <p:sldId id="326" r:id="rId23"/>
    <p:sldId id="328" r:id="rId24"/>
    <p:sldId id="334" r:id="rId25"/>
    <p:sldId id="316" r:id="rId26"/>
    <p:sldId id="297" r:id="rId2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source and destination of an instruction are defined by the following fields: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source operand defined by As and 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destination operand defined by Ad and 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As 	The addressing bits responsible for the addressing mode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Ad 	The addressing bits responsible for the addressing mode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B/W 	Byte or word operation: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0: word operation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1: byte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bugger" TargetMode="External"/><Relationship Id="rId2" Type="http://schemas.openxmlformats.org/officeDocument/2006/relationships/hyperlink" Target="http://ece.ninja/382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e.ninja/382/notes/L2/ucorrupt1.html" TargetMode="External"/><Relationship Id="rId5" Type="http://schemas.openxmlformats.org/officeDocument/2006/relationships/hyperlink" Target="http://ece.ninja/382/notes/L3/L3_execution.html" TargetMode="External"/><Relationship Id="rId4" Type="http://schemas.openxmlformats.org/officeDocument/2006/relationships/hyperlink" Target="http://mspgcc.sourceforge.net/manual/x223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1752600"/>
          </a:xfrm>
        </p:spPr>
        <p:txBody>
          <a:bodyPr/>
          <a:lstStyle/>
          <a:p>
            <a:pPr algn="l"/>
            <a:r>
              <a:rPr lang="en-US" sz="2400" b="1" dirty="0" smtClean="0"/>
              <a:t>ECE 382Website:</a:t>
            </a:r>
          </a:p>
          <a:p>
            <a:pPr algn="l"/>
            <a:r>
              <a:rPr lang="en-US" sz="2400" b="1" dirty="0"/>
              <a:t>	</a:t>
            </a:r>
            <a:r>
              <a:rPr lang="en-US" sz="2000" dirty="0" smtClean="0">
                <a:hlinkClick r:id="rId2"/>
              </a:rPr>
              <a:t>http://ece.ninja/382/index.html</a:t>
            </a:r>
            <a:endParaRPr lang="en-US" sz="2000" dirty="0" smtClean="0"/>
          </a:p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>
                <a:hlinkClick r:id="rId3"/>
              </a:rPr>
              <a:t>Debuggers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4"/>
              </a:rPr>
              <a:t>MSP430 Instruction Set</a:t>
            </a:r>
            <a:endParaRPr lang="en-US" sz="2000" b="1" dirty="0" smtClean="0"/>
          </a:p>
          <a:p>
            <a:pPr algn="l"/>
            <a:r>
              <a:rPr lang="en-US" sz="2400" b="1" dirty="0" smtClean="0"/>
              <a:t>Lesson Outline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Execution Model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Instruction Set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Converting Assembly to Machine </a:t>
            </a:r>
            <a:r>
              <a:rPr lang="en-US" sz="2000" dirty="0" smtClean="0">
                <a:solidFill>
                  <a:srgbClr val="0070C0"/>
                </a:solidFill>
              </a:rPr>
              <a:t>Code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Skills </a:t>
            </a:r>
            <a:r>
              <a:rPr lang="en-US" sz="2000" dirty="0">
                <a:solidFill>
                  <a:srgbClr val="0070C0"/>
                </a:solidFill>
              </a:rPr>
              <a:t>Review due </a:t>
            </a:r>
            <a:r>
              <a:rPr lang="en-US" sz="2000" dirty="0" smtClean="0">
                <a:solidFill>
                  <a:srgbClr val="0070C0"/>
                </a:solidFill>
              </a:rPr>
              <a:t>today!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5"/>
              </a:rPr>
              <a:t>Assignment 1 due next lesson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6"/>
              </a:rPr>
              <a:t>uCorrupt1 due next lesson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289322"/>
              </p:ext>
            </p:extLst>
          </p:nvPr>
        </p:nvGraphicFramePr>
        <p:xfrm>
          <a:off x="356047" y="655454"/>
          <a:ext cx="7772400" cy="5639874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Any register from r3 to r15 would do the same thing.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MOV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r>
                        <a:rPr lang="en-US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46014"/>
              </p:ext>
            </p:extLst>
          </p:nvPr>
        </p:nvGraphicFramePr>
        <p:xfrm>
          <a:off x="564419" y="806508"/>
          <a:ext cx="7772400" cy="539603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INV(.B)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TST(.B)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CMP(.B)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INCD(.B)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ADD(.B) #2,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027" y="724237"/>
            <a:ext cx="8174978" cy="2811982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c028: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0xc010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51706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331788" y="444499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21" name="TextBox 20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2061273" y="2411896"/>
            <a:ext cx="3637162" cy="2033103"/>
            <a:chOff x="2061273" y="2411896"/>
            <a:chExt cx="3637162" cy="2033103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  <a:endCxn id="10" idx="0"/>
            </p:cNvCxnSpPr>
            <p:nvPr/>
          </p:nvCxnSpPr>
          <p:spPr bwMode="auto">
            <a:xfrm flipH="1">
              <a:off x="2061273" y="2796485"/>
              <a:ext cx="2129410" cy="164851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16" y="1082931"/>
            <a:ext cx="6324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Types of Instructions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</a:t>
            </a:r>
            <a:r>
              <a:rPr lang="en-US" dirty="0"/>
              <a:t>r12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Conditional jump</a:t>
            </a:r>
          </a:p>
          <a:p>
            <a:pPr lvl="3"/>
            <a:r>
              <a:rPr lang="en-US" dirty="0" smtClean="0"/>
              <a:t>JMP loop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Two-operand </a:t>
            </a:r>
          </a:p>
          <a:p>
            <a:pPr lvl="3"/>
            <a:r>
              <a:rPr lang="en-US" dirty="0"/>
              <a:t>add 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dst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+= 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Three-operand?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/>
              <a:t>add r5, </a:t>
            </a:r>
            <a:r>
              <a:rPr lang="en-US" dirty="0" smtClean="0"/>
              <a:t>r6, r7</a:t>
            </a: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559058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42267" y="1044760"/>
            <a:ext cx="4474081" cy="4918718"/>
            <a:chOff x="3742267" y="1044760"/>
            <a:chExt cx="4474081" cy="4918718"/>
          </a:xfrm>
        </p:grpSpPr>
        <p:sp>
          <p:nvSpPr>
            <p:cNvPr id="12" name="TextBox 11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1381538" y="1836069"/>
            <a:ext cx="6517862" cy="4168745"/>
            <a:chOff x="1381538" y="1836069"/>
            <a:chExt cx="6517862" cy="4168745"/>
          </a:xfrm>
        </p:grpSpPr>
        <p:sp>
          <p:nvSpPr>
            <p:cNvPr id="26" name="TextBox 25"/>
            <p:cNvSpPr txBox="1"/>
            <p:nvPr/>
          </p:nvSpPr>
          <p:spPr>
            <a:xfrm>
              <a:off x="1381538" y="3727563"/>
              <a:ext cx="6517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Immediate mode so Source is the PC (i.e. 0000)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3"/>
              <a:endCxn id="26" idx="0"/>
            </p:cNvCxnSpPr>
            <p:nvPr/>
          </p:nvCxnSpPr>
          <p:spPr bwMode="auto">
            <a:xfrm flipH="1">
              <a:off x="4640469" y="2710155"/>
              <a:ext cx="1519262" cy="101740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381538" y="712328"/>
            <a:ext cx="5297557" cy="5251150"/>
            <a:chOff x="1381538" y="712328"/>
            <a:chExt cx="5297557" cy="5251150"/>
          </a:xfrm>
        </p:grpSpPr>
        <p:sp>
          <p:nvSpPr>
            <p:cNvPr id="32" name="TextBox 31"/>
            <p:cNvSpPr txBox="1"/>
            <p:nvPr/>
          </p:nvSpPr>
          <p:spPr>
            <a:xfrm>
              <a:off x="1381538" y="7123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15674"/>
              </p:ext>
            </p:extLst>
          </p:nvPr>
        </p:nvGraphicFramePr>
        <p:xfrm>
          <a:off x="590716" y="783848"/>
          <a:ext cx="7833092" cy="320040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2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Lesson: addressing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671185"/>
          <a:ext cx="7772400" cy="212523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Addressing Mode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offset(Rn)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indexed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@Rn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indirect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@Rn+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indirect with post-increment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Specifying values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3"/>
            <a:r>
              <a:rPr lang="en-US" dirty="0"/>
              <a:t>What's the # mean?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What is </a:t>
            </a:r>
            <a:r>
              <a:rPr lang="en-US" dirty="0"/>
              <a:t>the process is to convert an assembly language program to an executable that we can load onto our chip?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22199"/>
              </p:ext>
            </p:extLst>
          </p:nvPr>
        </p:nvGraphicFramePr>
        <p:xfrm>
          <a:off x="337000" y="748514"/>
          <a:ext cx="8297202" cy="5263900"/>
        </p:xfrm>
        <a:graphic>
          <a:graphicData uri="http://schemas.openxmlformats.org/drawingml/2006/table">
            <a:tbl>
              <a:tblPr/>
              <a:tblGrid>
                <a:gridCol w="634044"/>
                <a:gridCol w="1140977"/>
                <a:gridCol w="6522181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dirty="0">
                          <a:effectLst/>
                        </a:rPr>
                        <a:t>Opcode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Assembly Instruction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Description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RRC(.B)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SWPB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Swap 8-bit register halves.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RRA(.B)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SXT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Sign extend 8 bits to 16.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 operand on stack. Push byte decrements SP by 2. Most significant byte not overwritten. CPU BUG: PUSH #4 and PUSH #8 do not work when the short encoding using @r2 and @r2+ is used. The workaround, to use a 16-bit immediate, is trivial, so TI do not plan to fix this bug.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CALL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RETI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Pop SP, 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Unused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1496" marR="31496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66204"/>
              </p:ext>
            </p:extLst>
          </p:nvPr>
        </p:nvGraphicFramePr>
        <p:xfrm>
          <a:off x="499683" y="777652"/>
          <a:ext cx="7772400" cy="363034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C==0 (if unsigned &lt;)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C==1 (if unsigned &gt;)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N==V (if signed &gt;=)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N!=V (if signed &lt;)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0554" y="4592900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394" y="6056247"/>
            <a:ext cx="7359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These are generally of the form OP </a:t>
            </a:r>
            <a:r>
              <a:rPr lang="en-US" sz="1600" dirty="0" err="1">
                <a:solidFill>
                  <a:srgbClr val="0070C0"/>
                </a:solidFill>
              </a:rPr>
              <a:t>src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dst</a:t>
            </a:r>
            <a:r>
              <a:rPr lang="en-US" sz="1600" dirty="0">
                <a:solidFill>
                  <a:srgbClr val="0070C0"/>
                </a:solidFill>
              </a:rPr>
              <a:t> which 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005971"/>
              </p:ext>
            </p:extLst>
          </p:nvPr>
        </p:nvGraphicFramePr>
        <p:xfrm>
          <a:off x="705324" y="654577"/>
          <a:ext cx="7953156" cy="5288227"/>
        </p:xfrm>
        <a:graphic>
          <a:graphicData uri="http://schemas.openxmlformats.org/drawingml/2006/table">
            <a:tbl>
              <a:tblPr/>
              <a:tblGrid>
                <a:gridCol w="589402"/>
                <a:gridCol w="1416106"/>
                <a:gridCol w="3034513"/>
                <a:gridCol w="2913135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>
                          <a:effectLst/>
                        </a:rPr>
                        <a:t>Opcode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Assembly Instruction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Description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Notes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~src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Implemented as dest += ~src + 1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CMP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C, BCD (Binary Coded Decimal)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BIT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~src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BIS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|=src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^=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0438" marR="50438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2260</Words>
  <Application>Microsoft Office PowerPoint</Application>
  <PresentationFormat>On-screen Show (4:3)</PresentationFormat>
  <Paragraphs>638</Paragraphs>
  <Slides>26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ECE 382  Lesson 3</vt:lpstr>
      <vt:lpstr>MSP430’s ISA</vt:lpstr>
      <vt:lpstr>MSP430’s ISA</vt:lpstr>
      <vt:lpstr>Assembly and Machine Languages</vt:lpstr>
      <vt:lpstr>MSP430’s ISA</vt:lpstr>
      <vt:lpstr>MSP430 Instruction Set</vt:lpstr>
      <vt:lpstr>One Operand Instructions</vt:lpstr>
      <vt:lpstr>Relative Jumps</vt:lpstr>
      <vt:lpstr>Two Operand Instructions</vt:lpstr>
      <vt:lpstr>Emulated Instructions</vt:lpstr>
      <vt:lpstr>More Emulated Instructions</vt:lpstr>
      <vt:lpstr>Let's write a MSP430 program</vt:lpstr>
      <vt:lpstr>Debugging Example Using breakpoints</vt:lpstr>
      <vt:lpstr>Sample Program</vt:lpstr>
      <vt:lpstr>Sample Program</vt:lpstr>
      <vt:lpstr>MSP430 Instruction Set</vt:lpstr>
      <vt:lpstr>Single-Operand Instruction</vt:lpstr>
      <vt:lpstr>Single-Operand Instruction</vt:lpstr>
      <vt:lpstr>Core Instruction Map</vt:lpstr>
      <vt:lpstr>Sample Program</vt:lpstr>
      <vt:lpstr>Relative Jump Instruction</vt:lpstr>
      <vt:lpstr>Two-Operand Instruction</vt:lpstr>
      <vt:lpstr>Two-Operand Instruction</vt:lpstr>
      <vt:lpstr>MSP430 addressing modes</vt:lpstr>
      <vt:lpstr>Next Lesson: addressing modes</vt:lpstr>
      <vt:lpstr>MSP430’s ISA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237</cp:revision>
  <cp:lastPrinted>2014-08-18T18:59:21Z</cp:lastPrinted>
  <dcterms:created xsi:type="dcterms:W3CDTF">2001-06-27T14:08:57Z</dcterms:created>
  <dcterms:modified xsi:type="dcterms:W3CDTF">2016-08-17T22:25:26Z</dcterms:modified>
</cp:coreProperties>
</file>