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  <p:sldMasterId id="2147483778" r:id="rId6"/>
    <p:sldMasterId id="2147483792" r:id="rId7"/>
    <p:sldMasterId id="2147483805" r:id="rId8"/>
  </p:sldMasterIdLst>
  <p:notesMasterIdLst>
    <p:notesMasterId r:id="rId44"/>
  </p:notesMasterIdLst>
  <p:handoutMasterIdLst>
    <p:handoutMasterId r:id="rId45"/>
  </p:handoutMasterIdLst>
  <p:sldIdLst>
    <p:sldId id="286" r:id="rId9"/>
    <p:sldId id="290" r:id="rId10"/>
    <p:sldId id="291" r:id="rId11"/>
    <p:sldId id="292" r:id="rId12"/>
    <p:sldId id="293" r:id="rId13"/>
    <p:sldId id="294" r:id="rId14"/>
    <p:sldId id="295" r:id="rId15"/>
    <p:sldId id="311" r:id="rId16"/>
    <p:sldId id="312" r:id="rId17"/>
    <p:sldId id="310" r:id="rId18"/>
    <p:sldId id="321" r:id="rId19"/>
    <p:sldId id="322" r:id="rId20"/>
    <p:sldId id="296" r:id="rId21"/>
    <p:sldId id="299" r:id="rId22"/>
    <p:sldId id="308" r:id="rId23"/>
    <p:sldId id="325" r:id="rId24"/>
    <p:sldId id="320" r:id="rId25"/>
    <p:sldId id="313" r:id="rId26"/>
    <p:sldId id="314" r:id="rId27"/>
    <p:sldId id="316" r:id="rId28"/>
    <p:sldId id="317" r:id="rId29"/>
    <p:sldId id="323" r:id="rId30"/>
    <p:sldId id="315" r:id="rId31"/>
    <p:sldId id="309" r:id="rId32"/>
    <p:sldId id="318" r:id="rId33"/>
    <p:sldId id="319" r:id="rId34"/>
    <p:sldId id="324" r:id="rId35"/>
    <p:sldId id="302" r:id="rId36"/>
    <p:sldId id="303" r:id="rId37"/>
    <p:sldId id="305" r:id="rId38"/>
    <p:sldId id="306" r:id="rId39"/>
    <p:sldId id="307" r:id="rId40"/>
    <p:sldId id="304" r:id="rId41"/>
    <p:sldId id="280" r:id="rId42"/>
    <p:sldId id="288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3020" autoAdjust="0"/>
  </p:normalViewPr>
  <p:slideViewPr>
    <p:cSldViewPr snapToGrid="0">
      <p:cViewPr varScale="1">
        <p:scale>
          <a:sx n="105" d="100"/>
          <a:sy n="10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48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of an architecture</a:t>
            </a:r>
            <a:r>
              <a:rPr lang="en-US" baseline="0" dirty="0" smtClean="0"/>
              <a:t> and microarchitecture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3BBD8DF-5A19-4603-9831-1078DBE4EAF8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you know a little about the course, let’s get to know you a little</a:t>
            </a:r>
          </a:p>
          <a:p>
            <a:endParaRPr lang="en-US" dirty="0" smtClean="0"/>
          </a:p>
          <a:p>
            <a:r>
              <a:rPr lang="en-US" dirty="0" smtClean="0"/>
              <a:t>[Fill out seating chart]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5ACF02B-5972-4F53-9E29-5D543256118E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926462A-B0AC-49C1-A8C4-61641AB79B59}" type="slidenum">
              <a:rPr lang="en-US" sz="1200" smtClean="0"/>
              <a:pPr/>
              <a:t>19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1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5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6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4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3929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6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1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1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2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4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9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3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1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9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4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2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6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13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CB5FB044-E105-4F2D-9D76-CB16125D2A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4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5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7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0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8dCIdXB4lg&amp;feature=youtu.b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ce.ninja/382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4rn3r/ECE_382_Lab_Ex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AFAEDUFILESHARE\Media\DF\DFEC\2015\2015%20Fall%20382%20Robot%20Maze%20Competition" TargetMode="External"/><Relationship Id="rId2" Type="http://schemas.openxmlformats.org/officeDocument/2006/relationships/hyperlink" Target="http://www.youtube.com/watch?v=YQIMGV5vtd4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truction_se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en.wikipedia.org/wiki/Microarchitectur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architecture" TargetMode="External"/><Relationship Id="rId2" Type="http://schemas.openxmlformats.org/officeDocument/2006/relationships/hyperlink" Target="https://en.wikipedia.org/wiki/Instruction_set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datasheets/msp430g2x53_2x13_mixed_sig_mcu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Capt Phillip Warner</a:t>
            </a:r>
          </a:p>
          <a:p>
            <a:r>
              <a:rPr lang="en-US" dirty="0" smtClean="0"/>
              <a:t>Office 2F46C</a:t>
            </a:r>
          </a:p>
          <a:p>
            <a:r>
              <a:rPr lang="en-US" dirty="0" smtClean="0"/>
              <a:t>333-6556</a:t>
            </a:r>
            <a:endParaRPr lang="en-US" dirty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Embedded Computer </a:t>
            </a:r>
            <a:r>
              <a:rPr lang="en-US" b="0" dirty="0"/>
              <a:t>Systems I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Labs Overview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452674" y="1536700"/>
            <a:ext cx="5866646" cy="4324350"/>
          </a:xfrm>
        </p:spPr>
        <p:txBody>
          <a:bodyPr/>
          <a:lstStyle/>
          <a:p>
            <a:r>
              <a:rPr lang="en-US" dirty="0" smtClean="0"/>
              <a:t>Assembly</a:t>
            </a:r>
          </a:p>
          <a:p>
            <a:pPr lvl="1"/>
            <a:r>
              <a:rPr lang="en-US" b="0" dirty="0" smtClean="0"/>
              <a:t>Simple calculator</a:t>
            </a:r>
          </a:p>
          <a:p>
            <a:pPr lvl="1"/>
            <a:r>
              <a:rPr lang="en-US" b="0" dirty="0" smtClean="0"/>
              <a:t>Decrypt secret messages</a:t>
            </a:r>
          </a:p>
          <a:p>
            <a:pPr lvl="1"/>
            <a:r>
              <a:rPr lang="en-US" b="0" dirty="0" smtClean="0"/>
              <a:t>Etch-a-sketch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</a:p>
          <a:p>
            <a:pPr lvl="1"/>
            <a:r>
              <a:rPr lang="en-US" b="0" dirty="0" smtClean="0"/>
              <a:t>Create interactive handheld games</a:t>
            </a:r>
          </a:p>
          <a:p>
            <a:pPr lvl="1"/>
            <a:r>
              <a:rPr lang="en-US" b="0" dirty="0" smtClean="0"/>
              <a:t>Reverse engineer TV remote for wireless control</a:t>
            </a:r>
          </a:p>
          <a:p>
            <a:pPr lvl="1"/>
            <a:r>
              <a:rPr lang="en-US" b="0" dirty="0" smtClean="0"/>
              <a:t>Create a robot and be the fastest to navigate a maze with sensors!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91D76733-642C-4EF9-8293-ACD68B4AC162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A48F3256-34BF-47D8-BD02-3776A024088A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026" name="Picture 2" descr="Image result for msp430 launchp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r="14521"/>
          <a:stretch/>
        </p:blipFill>
        <p:spPr bwMode="auto">
          <a:xfrm>
            <a:off x="6292158" y="2190780"/>
            <a:ext cx="23539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2958" y="5964911"/>
            <a:ext cx="696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www.youtube.com/watch?v=58dCIdXB4lg&amp;feature=youtu.be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b="1" i="1" dirty="0" smtClean="0">
                <a:cs typeface="Times New Roman" pitchFamily="18" charset="0"/>
              </a:rPr>
              <a:t>Labs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843669"/>
              </p:ext>
            </p:extLst>
          </p:nvPr>
        </p:nvGraphicFramePr>
        <p:xfrm>
          <a:off x="418358" y="1456801"/>
          <a:ext cx="8388289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1 –</a:t>
                      </a:r>
                      <a:r>
                        <a:rPr lang="en-US" baseline="0" dirty="0" smtClean="0"/>
                        <a:t> "A Simple Calculator"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interprets a series of operands and operations and stores the results - an assembly language calculator!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Subroutines - "Cryptography"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decrypts an encrypted message using a simple encryption technique (with and without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3 –</a:t>
                      </a:r>
                      <a:r>
                        <a:rPr lang="en-US" baseline="0" dirty="0" smtClean="0"/>
                        <a:t> SPI - "I/O"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Assembly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subroutines to interface with an LCD </a:t>
                      </a:r>
                      <a:r>
                        <a:rPr lang="en-US" sz="1600" dirty="0" err="1" smtClean="0"/>
                        <a:t>BoosterPack</a:t>
                      </a:r>
                      <a:r>
                        <a:rPr lang="en-US" sz="1600" baseline="0" dirty="0" smtClean="0"/>
                        <a:t> using the SPI subsystem.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4 – "An LCD Device Driver"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 / ASM mix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creates an etch-a-sketch program that utilizes Lab 3 subroutines.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6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i="1" dirty="0">
                <a:cs typeface="Times New Roman" pitchFamily="18" charset="0"/>
              </a:rPr>
              <a:t>Labs Continued</a:t>
            </a:r>
            <a:endParaRPr lang="en-US" sz="3200" b="1" i="1" dirty="0" smtClean="0"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868224"/>
              </p:ext>
            </p:extLst>
          </p:nvPr>
        </p:nvGraphicFramePr>
        <p:xfrm>
          <a:off x="418358" y="1456801"/>
          <a:ext cx="8388289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5 – Interrupts - "A Simple Game“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uses interrupts and the </a:t>
                      </a:r>
                      <a:r>
                        <a:rPr lang="en-US" sz="1600" baseline="0" dirty="0" err="1" smtClean="0"/>
                        <a:t>Timer_A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subsytem</a:t>
                      </a:r>
                      <a:r>
                        <a:rPr lang="en-US" sz="1600" baseline="0" dirty="0" smtClean="0"/>
                        <a:t> to reverse engineer a remote control as a game controller.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6 </a:t>
                      </a:r>
                      <a:r>
                        <a:rPr lang="en-US" baseline="0" dirty="0" smtClean="0"/>
                        <a:t>– PWM - "Robot Motion"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Write</a:t>
                      </a:r>
                      <a:r>
                        <a:rPr lang="en-US" sz="1600" baseline="0" dirty="0" smtClean="0"/>
                        <a:t> program </a:t>
                      </a:r>
                      <a:r>
                        <a:rPr lang="en-US" sz="1600" dirty="0" smtClean="0"/>
                        <a:t>using the pulse-width </a:t>
                      </a:r>
                      <a:r>
                        <a:rPr lang="en-US" sz="1600" dirty="0" err="1" smtClean="0"/>
                        <a:t>modulationed</a:t>
                      </a:r>
                      <a:r>
                        <a:rPr lang="en-US" sz="1600" dirty="0" smtClean="0"/>
                        <a:t> waveforms to control the speed / direction of your robot's motors.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7 – A/D Conversion - "Robot Sensing"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a program to interface</a:t>
                      </a:r>
                      <a:r>
                        <a:rPr lang="en-US" sz="1600" baseline="0" dirty="0" smtClean="0"/>
                        <a:t> with an ultrasonic rangefinder on a servo to determine if the robot is approaching a wall on 3 sides.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8 – Robot Maze 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Combine</a:t>
                      </a:r>
                      <a:r>
                        <a:rPr lang="en-US" sz="1600" baseline="0" dirty="0" smtClean="0"/>
                        <a:t> what was learned in previous labs to program the robot to autonomously navigate through a maze.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4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“Go-by” name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fills your time (outside of academics)</a:t>
            </a:r>
          </a:p>
          <a:p>
            <a:pPr marL="0" indent="0">
              <a:buNone/>
            </a:pPr>
            <a:r>
              <a:rPr lang="en-US" dirty="0" smtClean="0"/>
              <a:t>- OR -</a:t>
            </a:r>
          </a:p>
          <a:p>
            <a:r>
              <a:rPr lang="en-US" dirty="0" smtClean="0"/>
              <a:t>Random interesting fact about yourself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fld id="{62D6D4B2-7611-498F-8780-1EDC26277454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400" b="1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West (Terrazzo) Side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001346" y="315991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2378" y="1450903"/>
            <a:ext cx="715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Lab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341" y="3168533"/>
            <a:ext cx="886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Class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514976" y="2534611"/>
            <a:ext cx="831504" cy="525459"/>
          </a:xfrm>
          <a:prstGeom prst="wedgeRectCallout">
            <a:avLst>
              <a:gd name="adj1" fmla="val -82642"/>
              <a:gd name="adj2" fmla="val 59423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Dr. York</a:t>
            </a: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44040" y="1681735"/>
            <a:ext cx="2295525" cy="270906"/>
          </a:xfrm>
          <a:prstGeom prst="wedgeRectCallout">
            <a:avLst>
              <a:gd name="adj1" fmla="val 12237"/>
              <a:gd name="adj2" fmla="val 38778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Maj Walchko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44041" y="2268063"/>
            <a:ext cx="2295525" cy="270906"/>
          </a:xfrm>
          <a:prstGeom prst="wedgeRectCallout">
            <a:avLst>
              <a:gd name="adj1" fmla="val 33534"/>
              <a:gd name="adj2" fmla="val 170562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Capt Warner</a:t>
            </a:r>
          </a:p>
        </p:txBody>
      </p:sp>
    </p:spTree>
    <p:extLst>
      <p:ext uri="{BB962C8B-B14F-4D97-AF65-F5344CB8AC3E}">
        <p14:creationId xmlns:p14="http://schemas.microsoft.com/office/powerpoint/2010/main" val="20337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Fall 2017 General Availability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Sometimes Available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Available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Always Unavailable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1556772"/>
            <a:ext cx="495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Capt Phillip Warner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2F46C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Ph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: 333-6556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Phillip.Warner@USAFA.edu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Appointment via Outlook preferred</a:t>
            </a:r>
          </a:p>
        </p:txBody>
      </p:sp>
    </p:spTree>
    <p:extLst>
      <p:ext uri="{BB962C8B-B14F-4D97-AF65-F5344CB8AC3E}">
        <p14:creationId xmlns:p14="http://schemas.microsoft.com/office/powerpoint/2010/main" val="3917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Admin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 and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039" y="1584874"/>
            <a:ext cx="623331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Textbook </a:t>
            </a:r>
            <a:r>
              <a:rPr lang="en-US" sz="2400" b="1" dirty="0"/>
              <a:t>(</a:t>
            </a:r>
            <a:r>
              <a:rPr lang="en-US" sz="2400" b="1" i="1" dirty="0" smtClean="0"/>
              <a:t>Optional</a:t>
            </a:r>
            <a:r>
              <a:rPr lang="en-US" sz="2400" b="1" dirty="0" smtClean="0"/>
              <a:t>):</a:t>
            </a:r>
          </a:p>
          <a:p>
            <a:pPr lvl="1"/>
            <a:r>
              <a:rPr lang="en-US" sz="2400" dirty="0" smtClean="0"/>
              <a:t>Microcontroller </a:t>
            </a:r>
            <a:r>
              <a:rPr lang="en-US" sz="2400" dirty="0"/>
              <a:t>Programming and Interfacing: Texas Instruments MSP430 - Steven Barrett and Daniel </a:t>
            </a:r>
            <a:r>
              <a:rPr lang="en-US" sz="2400" dirty="0" smtClean="0"/>
              <a:t>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itchFamily="18" charset="0"/>
              </a:rPr>
              <a:t>Required </a:t>
            </a:r>
            <a:r>
              <a:rPr lang="en-US" sz="2400" b="1" dirty="0">
                <a:cs typeface="Times New Roman" pitchFamily="18" charset="0"/>
              </a:rPr>
              <a:t>References: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MSP430x2xx Family Users Guide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MSP430G2x53 MSP430G2x13 Mixed Signal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Course </a:t>
            </a:r>
            <a:r>
              <a:rPr lang="en-US" sz="2400" b="1" dirty="0"/>
              <a:t>URL</a:t>
            </a:r>
            <a:r>
              <a:rPr lang="en-US" sz="2400" dirty="0"/>
              <a:t> - </a:t>
            </a:r>
            <a:r>
              <a:rPr lang="en-US" sz="2400" dirty="0">
                <a:hlinkClick r:id="rId2"/>
              </a:rPr>
              <a:t>http://ece.ninja/382</a:t>
            </a:r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70" y="1584875"/>
            <a:ext cx="1808264" cy="224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ece.ninja/ece.ninja_files/ece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70" y="3914777"/>
            <a:ext cx="1689768" cy="243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10C261AF-0633-4B59-B1E7-8EF36C968C27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499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5F1BF93D-7965-4DD0-B887-2385E00C26DC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Grade Distribution</a:t>
            </a:r>
          </a:p>
        </p:txBody>
      </p:sp>
      <p:graphicFrame>
        <p:nvGraphicFramePr>
          <p:cNvPr id="320776" name="Group 26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53645"/>
              </p:ext>
            </p:extLst>
          </p:nvPr>
        </p:nvGraphicFramePr>
        <p:xfrm>
          <a:off x="800100" y="1536700"/>
          <a:ext cx="7797799" cy="4267199"/>
        </p:xfrm>
        <a:graphic>
          <a:graphicData uri="http://schemas.openxmlformats.org/drawingml/2006/table">
            <a:tbl>
              <a:tblPr/>
              <a:tblGrid>
                <a:gridCol w="2338426"/>
                <a:gridCol w="1173781"/>
                <a:gridCol w="899745"/>
                <a:gridCol w="380604"/>
                <a:gridCol w="1548294"/>
                <a:gridCol w="1456949"/>
              </a:tblGrid>
              <a:tr h="4944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78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78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ms Rmn" charset="0"/>
                          <a:cs typeface="Times New Roman" pitchFamily="18" charset="0"/>
                        </a:rPr>
                        <a:t>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40 % (1)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30 % (2)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35 % (2)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35 % (8)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  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C+ &lt; 77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HW/Quizzes/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CompEx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A- &lt; 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   &lt; 74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Exam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B+ &lt; 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C-  &lt; 70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   &lt; 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   &lt; 67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B-  &lt;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&lt; 60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3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EEAE98C-C699-421E-A7A2-DBC12284BDAE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85EA4A4-7E26-4B9B-A771-C21977FCA319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Policy</a:t>
            </a:r>
          </a:p>
        </p:txBody>
      </p:sp>
      <p:graphicFrame>
        <p:nvGraphicFramePr>
          <p:cNvPr id="328775" name="Group 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37550"/>
              </p:ext>
            </p:extLst>
          </p:nvPr>
        </p:nvGraphicFramePr>
        <p:xfrm>
          <a:off x="522288" y="1357313"/>
          <a:ext cx="8131175" cy="5160961"/>
        </p:xfrm>
        <a:graphic>
          <a:graphicData uri="http://schemas.openxmlformats.org/drawingml/2006/table">
            <a:tbl>
              <a:tblPr/>
              <a:tblGrid>
                <a:gridCol w="2424112"/>
                <a:gridCol w="2043113"/>
                <a:gridCol w="1665287"/>
                <a:gridCol w="1998663"/>
              </a:tblGrid>
              <a:tr h="57792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 Late?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Penalty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 Grade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508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calendar day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24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73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days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to 48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75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days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 to 72 hrs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70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days or more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 +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314">
                <a:tc gridSpan="4"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Note: Late time includes weekends and holidays.  Make prior arrangements for weekend or holiday turn-in.  </a:t>
                      </a: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 assigned labs must be turned in to pass the course—even if it’s too late to receive any credit.</a:t>
                      </a: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assignment…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200" dirty="0" smtClean="0"/>
              <a:t>Name				Major	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Hometown				Desired AFSC/ Job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Interests 				Clubs/IC Sports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What you want me to do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What you want from this class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What you have heard about this class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Instruction</a:t>
            </a:r>
          </a:p>
          <a:p>
            <a:pPr lvl="1"/>
            <a:r>
              <a:rPr lang="en-US" b="0" dirty="0" smtClean="0"/>
              <a:t>Seek EI from me or another instructor</a:t>
            </a:r>
          </a:p>
          <a:p>
            <a:pPr lvl="1"/>
            <a:r>
              <a:rPr lang="en-US" b="0" dirty="0" smtClean="0"/>
              <a:t>Send a meeting request to set up a time; be sure to let me know if you cancel</a:t>
            </a:r>
          </a:p>
          <a:p>
            <a:pPr lvl="1"/>
            <a:r>
              <a:rPr lang="en-US" b="0" dirty="0" smtClean="0"/>
              <a:t>Attempt the work before you come</a:t>
            </a:r>
          </a:p>
          <a:p>
            <a:endParaRPr lang="en-US" dirty="0" smtClean="0"/>
          </a:p>
          <a:p>
            <a:r>
              <a:rPr lang="en-US" dirty="0" smtClean="0"/>
              <a:t>CAS</a:t>
            </a:r>
          </a:p>
          <a:p>
            <a:pPr lvl="1"/>
            <a:r>
              <a:rPr lang="en-US" b="0" dirty="0" smtClean="0"/>
              <a:t>Pre-coordinate absences if at all possible</a:t>
            </a:r>
          </a:p>
          <a:p>
            <a:pPr lvl="1"/>
            <a:r>
              <a:rPr lang="en-US" b="0" dirty="0" smtClean="0"/>
              <a:t>A CAS code doesn’t necessarily mean you’re excused from class (instructor “notification” </a:t>
            </a:r>
            <a:r>
              <a:rPr lang="en-US" b="0" dirty="0" err="1" smtClean="0"/>
              <a:t>vs</a:t>
            </a:r>
            <a:r>
              <a:rPr lang="en-US" b="0" dirty="0" smtClean="0"/>
              <a:t> “permission”)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175914B1-689E-4A43-8E72-80190B2E2ABC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FFD2D3E-FA03-4E5B-B04A-300F1BA73A04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Collaboration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sz="2400" dirty="0" smtClean="0"/>
              <a:t>Only instructors and </a:t>
            </a:r>
            <a:r>
              <a:rPr lang="en-US" sz="2400" u="sng" dirty="0" smtClean="0"/>
              <a:t>current</a:t>
            </a:r>
            <a:r>
              <a:rPr lang="en-US" sz="2400" dirty="0" smtClean="0"/>
              <a:t> ECE 382 students</a:t>
            </a:r>
          </a:p>
          <a:p>
            <a:pPr lvl="2"/>
            <a:r>
              <a:rPr lang="en-US" sz="2600" b="0" dirty="0" smtClean="0"/>
              <a:t>No using work from previous semesters</a:t>
            </a:r>
          </a:p>
          <a:p>
            <a:pPr lvl="1"/>
            <a:r>
              <a:rPr lang="en-US" sz="2400" b="0" dirty="0" smtClean="0"/>
              <a:t>All graded work must be your own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Document any help/collaboration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</a:t>
            </a:r>
            <a:r>
              <a:rPr lang="en-US" dirty="0"/>
              <a:t>–Readings </a:t>
            </a:r>
            <a:r>
              <a:rPr lang="en-US" dirty="0" smtClean="0"/>
              <a:t>and Homework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Readings specified on each lesson page</a:t>
            </a:r>
          </a:p>
          <a:p>
            <a:pPr lvl="1"/>
            <a:r>
              <a:rPr lang="en-US" sz="2200" dirty="0" smtClean="0"/>
              <a:t>Lesson notes</a:t>
            </a:r>
            <a:endParaRPr lang="en-US" dirty="0" smtClean="0"/>
          </a:p>
          <a:p>
            <a:pPr lvl="1"/>
            <a:r>
              <a:rPr lang="en-US" sz="2200" dirty="0" smtClean="0"/>
              <a:t>Datasheet pages</a:t>
            </a:r>
          </a:p>
          <a:p>
            <a:pPr lvl="1"/>
            <a:r>
              <a:rPr lang="en-US" dirty="0"/>
              <a:t>Provided </a:t>
            </a:r>
            <a:r>
              <a:rPr lang="en-US" dirty="0" smtClean="0"/>
              <a:t>links</a:t>
            </a:r>
          </a:p>
          <a:p>
            <a:pPr lvl="1"/>
            <a:r>
              <a:rPr lang="en-US" sz="2200" dirty="0" smtClean="0"/>
              <a:t>Barrett and Pack readings optional</a:t>
            </a:r>
          </a:p>
          <a:p>
            <a:pPr lvl="1"/>
            <a:endParaRPr lang="en-US" dirty="0"/>
          </a:p>
          <a:p>
            <a:r>
              <a:rPr lang="en-US" sz="2400" dirty="0" smtClean="0"/>
              <a:t>Homework due BOC next lesson unless otherwise stated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Skills Review Due Lesson 3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Labs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r>
              <a:rPr lang="en-US" dirty="0" smtClean="0"/>
              <a:t> to turn in lab materials bitbucket.org</a:t>
            </a:r>
          </a:p>
          <a:p>
            <a:endParaRPr lang="en-US" dirty="0" smtClean="0"/>
          </a:p>
          <a:p>
            <a:r>
              <a:rPr lang="en-US" dirty="0" smtClean="0"/>
              <a:t>Class time is provided, but come prepared!</a:t>
            </a:r>
          </a:p>
          <a:p>
            <a:pPr lvl="1"/>
            <a:r>
              <a:rPr lang="en-US" dirty="0" smtClean="0"/>
              <a:t>The labs will require debugging—53 minutes goes by quickly</a:t>
            </a:r>
          </a:p>
          <a:p>
            <a:pPr lvl="1"/>
            <a:endParaRPr lang="en-US" dirty="0"/>
          </a:p>
          <a:p>
            <a:r>
              <a:rPr lang="en-US" dirty="0" err="1" smtClean="0"/>
              <a:t>Prelabs</a:t>
            </a:r>
            <a:r>
              <a:rPr lang="en-US" dirty="0"/>
              <a:t> </a:t>
            </a:r>
            <a:r>
              <a:rPr lang="en-US" dirty="0" smtClean="0"/>
              <a:t>due NLT one full duty day prior to lab lesson (unless otherwise stated)</a:t>
            </a:r>
          </a:p>
          <a:p>
            <a:pPr lvl="1"/>
            <a:r>
              <a:rPr lang="en-US" dirty="0" smtClean="0"/>
              <a:t>Early feedback critical</a:t>
            </a:r>
          </a:p>
          <a:p>
            <a:pPr lvl="1"/>
            <a:r>
              <a:rPr lang="en-US" dirty="0" smtClean="0"/>
              <a:t>Bad plan </a:t>
            </a:r>
            <a:r>
              <a:rPr lang="en-US" dirty="0" smtClean="0">
                <a:sym typeface="Wingdings" panose="05000000000000000000" pitchFamily="2" charset="2"/>
              </a:rPr>
              <a:t> bad implementation</a:t>
            </a:r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BD9A8295-ABF9-4F85-A210-0EEB5FA70FF0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21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AF6D125-7F1F-415C-9C1F-4109F9BD73DA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9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Private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https://bitbucket.org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Name repo something like “ECE382_LastName_FirstName”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Give your instructor access to the repo</a:t>
            </a:r>
            <a:endParaRPr lang="en-US" dirty="0" smtClean="0"/>
          </a:p>
          <a:p>
            <a:pPr lvl="2"/>
            <a:r>
              <a:rPr lang="en-US" b="0" dirty="0" smtClean="0"/>
              <a:t>Usernames:</a:t>
            </a:r>
          </a:p>
          <a:p>
            <a:pPr lvl="3"/>
            <a:r>
              <a:rPr lang="en-US" dirty="0" err="1" smtClean="0"/>
              <a:t>pwarner</a:t>
            </a:r>
            <a:endParaRPr lang="en-US" dirty="0" smtClean="0"/>
          </a:p>
          <a:p>
            <a:pPr lvl="3"/>
            <a:r>
              <a:rPr lang="en-US" dirty="0" err="1" smtClean="0"/>
              <a:t>walchko</a:t>
            </a:r>
            <a:endParaRPr lang="en-US" dirty="0" smtClean="0"/>
          </a:p>
          <a:p>
            <a:r>
              <a:rPr lang="en-US" dirty="0" smtClean="0"/>
              <a:t>Example/Template Lab Notebook: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github.com/pw4rn3r/ECE_382_Lab_Ex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Quizzes, GRs, and Final</a:t>
            </a:r>
          </a:p>
          <a:p>
            <a:pPr lvl="1"/>
            <a:r>
              <a:rPr lang="en-US" sz="2000" b="0" dirty="0" smtClean="0"/>
              <a:t>Let me know at least one lesson ahead of time if you’re going to miss a graded evaluation</a:t>
            </a:r>
          </a:p>
          <a:p>
            <a:endParaRPr lang="en-US" sz="2000" dirty="0" smtClean="0"/>
          </a:p>
          <a:p>
            <a:r>
              <a:rPr lang="en-US" dirty="0" smtClean="0"/>
              <a:t>Food / Drink</a:t>
            </a:r>
          </a:p>
          <a:p>
            <a:pPr lvl="1"/>
            <a:r>
              <a:rPr lang="en-US" sz="2000" b="0" dirty="0" smtClean="0"/>
              <a:t>No Food in classroom (Hallway OK)</a:t>
            </a:r>
          </a:p>
          <a:p>
            <a:pPr lvl="1"/>
            <a:r>
              <a:rPr lang="en-US" sz="2000" b="0" dirty="0" smtClean="0"/>
              <a:t>Water in approved containers OK</a:t>
            </a:r>
          </a:p>
          <a:p>
            <a:pPr lvl="1"/>
            <a:endParaRPr lang="en-US" sz="2000" b="0" dirty="0"/>
          </a:p>
          <a:p>
            <a:r>
              <a:rPr lang="en-US" dirty="0" smtClean="0"/>
              <a:t>Bring your laptop and board every lesson</a:t>
            </a:r>
          </a:p>
          <a:p>
            <a:endParaRPr lang="en-US" dirty="0"/>
          </a:p>
          <a:p>
            <a:r>
              <a:rPr lang="en-US" dirty="0" smtClean="0"/>
              <a:t>Have fun!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?’s   ||   /* */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Review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26736"/>
          </a:xfrm>
        </p:spPr>
        <p:txBody>
          <a:bodyPr/>
          <a:lstStyle/>
          <a:p>
            <a:r>
              <a:rPr lang="en-US" dirty="0" smtClean="0"/>
              <a:t>What are the main components of a computer?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800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4597" y="1871004"/>
            <a:ext cx="3179298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CPU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9886" y="2706697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Control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29010" y="2706695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Datapath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2408" y="3478075"/>
            <a:ext cx="848752" cy="82882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ALU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0700" y="1871004"/>
            <a:ext cx="1464754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Memory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58387" y="1871004"/>
            <a:ext cx="1421296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Input/</a:t>
            </a:r>
          </a:p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Output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4597" y="4529798"/>
            <a:ext cx="8208553" cy="553944"/>
            <a:chOff x="484597" y="4529798"/>
            <a:chExt cx="8208553" cy="553944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484597" y="5058490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214649" y="4529798"/>
              <a:ext cx="0" cy="52869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673755" y="459208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Control Bus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4355909" y="4529798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066090" y="4533873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484597" y="4529798"/>
            <a:ext cx="8208553" cy="967699"/>
            <a:chOff x="484597" y="4529798"/>
            <a:chExt cx="8208553" cy="967699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484597" y="5488117"/>
              <a:ext cx="8208553" cy="937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673755" y="502645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Data Bus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2008200" y="4529798"/>
              <a:ext cx="0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4726721" y="4529798"/>
              <a:ext cx="2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6436903" y="4533873"/>
              <a:ext cx="1" cy="963624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84597" y="4529798"/>
            <a:ext cx="8208553" cy="1418306"/>
            <a:chOff x="484597" y="4529798"/>
            <a:chExt cx="8208553" cy="1418306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484597" y="5922852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673755" y="5461187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Address Bus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788410" y="4533873"/>
              <a:ext cx="0" cy="138897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110795" y="4529798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6820976" y="4533873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7179683" y="2358103"/>
            <a:ext cx="1745953" cy="828821"/>
            <a:chOff x="7179683" y="2358103"/>
            <a:chExt cx="1745953" cy="82882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179683" y="2715501"/>
              <a:ext cx="511310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7179683" y="2867901"/>
              <a:ext cx="503769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7683452" y="2358103"/>
              <a:ext cx="1242184" cy="82882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  <a:sym typeface="Wingdings" pitchFamily="2" charset="2"/>
                </a:rPr>
                <a:t>Outside</a:t>
              </a:r>
            </a:p>
            <a:p>
              <a:pPr algn="ctr" eaLnBrk="0" hangingPunct="0"/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  <a:sym typeface="Wingdings" pitchFamily="2" charset="2"/>
                </a:rPr>
                <a:t>World</a:t>
              </a:r>
              <a:endParaRPr lang="en-US" sz="20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endParaRPr>
            </a:p>
          </p:txBody>
        </p:sp>
      </p:grpSp>
      <p:sp>
        <p:nvSpPr>
          <p:cNvPr id="32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components of a PC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7035" y="873940"/>
            <a:ext cx="3384494" cy="24397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Motherboard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CPU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RAM/ROM</a:t>
            </a:r>
          </a:p>
          <a:p>
            <a:r>
              <a:rPr lang="en-US" sz="2400" dirty="0" err="1" smtClean="0">
                <a:solidFill>
                  <a:srgbClr val="000000"/>
                </a:solidFill>
                <a:sym typeface="Wingdings" pitchFamily="2" charset="2"/>
              </a:rPr>
              <a:t>Harddisk</a:t>
            </a:r>
            <a:endParaRPr lang="en-US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Power Supply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I/O:  </a:t>
            </a:r>
            <a:r>
              <a:rPr lang="en-US" sz="2400" dirty="0" err="1" smtClean="0">
                <a:solidFill>
                  <a:srgbClr val="000000"/>
                </a:solidFill>
                <a:sym typeface="Wingdings" pitchFamily="2" charset="2"/>
              </a:rPr>
              <a:t>ethernet</a:t>
            </a:r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, USB, …</a:t>
            </a:r>
          </a:p>
          <a:p>
            <a:endParaRPr lang="en-US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endParaRPr lang="en-US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1553" y="3869342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PC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44153" y="3869342"/>
            <a:ext cx="15240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Single Board</a:t>
            </a:r>
          </a:p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Computer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96753" y="3869342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System on </a:t>
            </a:r>
          </a:p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 Chip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639353" y="444084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468153" y="444084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297" y="5186995"/>
            <a:ext cx="3334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Microcontroller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Small, 100kB of RAM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Low power, Low cost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4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Welcome to ECE 382</a:t>
            </a:r>
            <a:br>
              <a:rPr lang="en-US" dirty="0" smtClean="0"/>
            </a:br>
            <a:r>
              <a:rPr lang="en-US" dirty="0" smtClean="0"/>
              <a:t>Embedded Computer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16" y="3352126"/>
            <a:ext cx="6400800" cy="1752600"/>
          </a:xfrm>
        </p:spPr>
        <p:txBody>
          <a:bodyPr/>
          <a:lstStyle/>
          <a:p>
            <a:r>
              <a:rPr lang="en-US" sz="2400" dirty="0" smtClean="0"/>
              <a:t>What have you heard about this course?</a:t>
            </a:r>
          </a:p>
          <a:p>
            <a:endParaRPr lang="en-US" sz="2400" dirty="0"/>
          </a:p>
          <a:p>
            <a:r>
              <a:rPr lang="en-US" sz="2400" dirty="0" smtClean="0"/>
              <a:t>What are Embedded Computer Systems?</a:t>
            </a:r>
            <a:endParaRPr lang="en-US" sz="2400" dirty="0" smtClean="0">
              <a:hlinkClick r:id="" action="ppaction://hlinkfile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hlinkClick r:id="" action="ppaction://hlinkfile"/>
              </a:rPr>
              <a:t>freescale_MCU_Video-Fullscreen.wmv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Swarm of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Quadrotors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hlinkClick r:id="rId3" action="ppaction://hlinkfile"/>
              </a:rPr>
              <a:t>2015 Fall 382 Robot Maze Competition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ierarchy </a:t>
            </a:r>
            <a:r>
              <a:rPr lang="en-US" dirty="0"/>
              <a:t>of ECE</a:t>
            </a:r>
          </a:p>
        </p:txBody>
      </p:sp>
      <p:pic>
        <p:nvPicPr>
          <p:cNvPr id="1026" name="Picture 2" descr="E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" y="591962"/>
            <a:ext cx="2540899" cy="58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60178" y="2049099"/>
            <a:ext cx="4497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3"/>
              </a:rPr>
              <a:t>Instruction Set Architecture (ISA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3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?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0178" y="2657817"/>
            <a:ext cx="252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4"/>
              </a:rPr>
              <a:t>Microarchitecture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?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</a:t>
            </a:r>
            <a:r>
              <a:rPr lang="en-US" dirty="0" err="1" smtClean="0"/>
              <a:t>vs</a:t>
            </a:r>
            <a:r>
              <a:rPr lang="en-US" dirty="0" smtClean="0"/>
              <a:t> Microarchitecture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945" y="856357"/>
            <a:ext cx="86261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2"/>
              </a:rPr>
              <a:t>Instruction Set Architecture (ISA)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The ISA is the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programmer's view of the processor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. 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Processors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with the same ISA share the same data types, assembly language instructions, registers, addressing modes, memory architecture, interrupts, IO, etc. 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Are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all processors that implement an ISA the same? Are the Intel and AMD chips that implement x86 the same (Pentium, Athlon)? 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sym typeface="Wingdings" pitchFamily="2" charset="2"/>
              <a:hlinkClick r:id="rId3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3"/>
              </a:rPr>
              <a:t>Microarchitecture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The microarchitecture is the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hardware implementation of a given ISA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. An ISA can be implemented with different microarchitectures. This allows programmers to write software that functions on chips made by different manufacturers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What ISA is your laptop?    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Name some ISAs?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</a:t>
            </a:r>
            <a:r>
              <a:rPr lang="en-US" dirty="0" err="1" smtClean="0"/>
              <a:t>vs</a:t>
            </a:r>
            <a:r>
              <a:rPr lang="en-US" dirty="0" smtClean="0"/>
              <a:t> CISC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2655" y="1299442"/>
            <a:ext cx="60407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Reduced Instruction Set Computer (RISC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Complex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Instruction Set Computer (CISC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Tradeoffs RISC vs CISC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more instructions == more complex hardware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7267575" y="2609850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endParaRPr lang="en-US" kern="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 rot="10800000">
            <a:off x="7267574" y="1514475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endParaRPr lang="en-US" kern="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7575" y="147637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Complex</a:t>
            </a:r>
          </a:p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SW</a:t>
            </a:r>
            <a:endParaRPr lang="en-US" dirty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7575" y="322010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Complex</a:t>
            </a:r>
          </a:p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HW</a:t>
            </a:r>
            <a:endParaRPr lang="en-US" dirty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68HC12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MSP430G2553</a:t>
            </a:r>
            <a:endParaRPr lang="en-US" dirty="0"/>
          </a:p>
        </p:txBody>
      </p:sp>
      <p:pic>
        <p:nvPicPr>
          <p:cNvPr id="4" name="Picture 1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610" y="804483"/>
            <a:ext cx="4013990" cy="503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99727" y="2731732"/>
            <a:ext cx="38963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3"/>
              </a:rPr>
              <a:t>http://ece.ninja/382/datasheets/msp430g2x53_2x13_mixed_sig_mcu.pdf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423" y="6065456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200 to 300 instructions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9659" y="3984454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27 instructions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5" y="1466310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Bullets</a:t>
            </a:r>
            <a:endParaRPr lang="en-US" sz="2000" dirty="0" smtClean="0"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7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64" y="1395876"/>
            <a:ext cx="7772400" cy="4724400"/>
          </a:xfrm>
        </p:spPr>
        <p:txBody>
          <a:bodyPr/>
          <a:lstStyle/>
          <a:p>
            <a:r>
              <a:rPr lang="en-US" dirty="0" smtClean="0"/>
              <a:t>Is a smart-phone an embedded system?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Embedded </a:t>
            </a:r>
            <a:r>
              <a:rPr lang="en-US" dirty="0" smtClean="0"/>
              <a:t>Systems  </a:t>
            </a:r>
          </a:p>
          <a:p>
            <a:pPr lvl="1"/>
            <a:r>
              <a:rPr lang="en-US" dirty="0" smtClean="0"/>
              <a:t>they're </a:t>
            </a:r>
            <a:r>
              <a:rPr lang="en-US" dirty="0"/>
              <a:t>built to </a:t>
            </a:r>
            <a:r>
              <a:rPr lang="en-US" b="1" dirty="0"/>
              <a:t>interact</a:t>
            </a:r>
            <a:r>
              <a:rPr lang="en-US" dirty="0"/>
              <a:t> with the real-world and perform very specific functions, often with difficult constraints (timing, power,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Processors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Every PC, iMac, engineering workstation, Cray supercomputer and all other general-purpose computers put together account for less than 1% of all microprocessors sold every year.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Your average car has about 15 microprocessors. (1999 BMW 7-series has 65)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There's one micro in each headlight of a new Lexus, BMW or Mercedes.  Plus one in each rear-view mirror.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The average middle-class household has about 40 to 50 microprocessors in it (55 if you own a PC).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Where are they?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Arial" charset="0"/>
              </a:rPr>
              <a:t>digital cellular telephone, pager, microwave oven, washer, dryer, dishwasher, coffee maker, refrigerator, VCR, television, video-game console, stereo receiver, CD player, DVD player, portable Discman, remote control for the TV, remote for the VCR, remote for the stereo, garage-door opener, automatic sprinkler timer, fax machine, PDA, answering machine,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250 million 32-bit embedded microprocessors sold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16-bit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8-bit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4-bitters.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Arial" charset="0"/>
              </a:rPr>
              <a:t>Source: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</a:rPr>
              <a:t>May 1999 </a:t>
            </a:r>
            <a:r>
              <a:rPr lang="en-US" sz="1400" dirty="0" smtClean="0">
                <a:latin typeface="Arial" charset="0"/>
              </a:rPr>
              <a:t>Embedded Systems Programming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Arial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Systems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281: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Digital Design &amp; </a:t>
            </a: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Comp Arch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382:</a:t>
            </a:r>
          </a:p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Embedded Comp</a:t>
            </a:r>
          </a:p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Systems I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383: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Embedded Comp</a:t>
            </a: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Systems II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484: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Adv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Digital</a:t>
            </a: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System Design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485: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err="1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Adv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Computer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Architecture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387:</a:t>
            </a:r>
            <a:endParaRPr lang="en-US" sz="2400" b="1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Introduction to</a:t>
            </a:r>
          </a:p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Robotics</a:t>
            </a:r>
            <a:endParaRPr lang="en-US" sz="2400" b="1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4907146" y="4957046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SE 460: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UAV Systems</a:t>
            </a: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95" y="1120747"/>
            <a:ext cx="7772400" cy="4724400"/>
          </a:xfrm>
        </p:spPr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</a:t>
            </a:r>
            <a:r>
              <a:rPr lang="en-US" sz="2400" dirty="0" smtClean="0"/>
              <a:t>devices</a:t>
            </a:r>
          </a:p>
          <a:p>
            <a:r>
              <a:rPr lang="en-US" dirty="0" smtClean="0"/>
              <a:t>In short – we want you to know how to use a microcontroller for your own purposes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B531BE4-DB60-4836-A221-CAFE24BA278F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9F7FD29-E665-463E-BFAA-3F5452225AF8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Goals</a:t>
            </a:r>
          </a:p>
        </p:txBody>
      </p:sp>
      <p:sp>
        <p:nvSpPr>
          <p:cNvPr id="1034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Cadets </a:t>
            </a:r>
            <a:r>
              <a:rPr lang="en-US" b="0" dirty="0"/>
              <a:t>shall develop the skills to </a:t>
            </a:r>
            <a:r>
              <a:rPr lang="en-US" b="0" dirty="0">
                <a:solidFill>
                  <a:schemeClr val="accent2"/>
                </a:solidFill>
              </a:rPr>
              <a:t>design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2"/>
                </a:solidFill>
              </a:rPr>
              <a:t>implement</a:t>
            </a:r>
            <a:r>
              <a:rPr lang="en-US" b="0" dirty="0"/>
              <a:t>, </a:t>
            </a:r>
            <a:r>
              <a:rPr lang="en-US" b="0" dirty="0" smtClean="0">
                <a:solidFill>
                  <a:schemeClr val="accent2"/>
                </a:solidFill>
              </a:rPr>
              <a:t>test</a:t>
            </a:r>
            <a:r>
              <a:rPr lang="en-US" b="0" dirty="0" smtClean="0"/>
              <a:t>, and </a:t>
            </a:r>
            <a:r>
              <a:rPr lang="en-US" b="0" dirty="0">
                <a:solidFill>
                  <a:schemeClr val="accent2"/>
                </a:solidFill>
              </a:rPr>
              <a:t>debug</a:t>
            </a:r>
            <a:r>
              <a:rPr lang="en-US" b="0" dirty="0"/>
              <a:t> microcontroller-based systems by developing operational </a:t>
            </a:r>
            <a:r>
              <a:rPr lang="en-US" b="0" dirty="0">
                <a:solidFill>
                  <a:schemeClr val="accent2"/>
                </a:solidFill>
              </a:rPr>
              <a:t>assembly</a:t>
            </a:r>
            <a:r>
              <a:rPr lang="en-US" b="0" dirty="0"/>
              <a:t> and </a:t>
            </a:r>
            <a:r>
              <a:rPr lang="en-US" b="0" dirty="0">
                <a:solidFill>
                  <a:schemeClr val="accent2"/>
                </a:solidFill>
              </a:rPr>
              <a:t>C language</a:t>
            </a:r>
            <a:r>
              <a:rPr lang="en-US" b="0" dirty="0"/>
              <a:t> programs that incorporate the built-in microcontroller functions, and by successfully </a:t>
            </a:r>
            <a:r>
              <a:rPr lang="en-US" b="0" dirty="0">
                <a:solidFill>
                  <a:schemeClr val="accent2"/>
                </a:solidFill>
              </a:rPr>
              <a:t>interfacing the microcontroller</a:t>
            </a:r>
            <a:r>
              <a:rPr lang="en-US" b="0" dirty="0"/>
              <a:t> to the external world.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7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25514" y="1536700"/>
            <a:ext cx="8505762" cy="432435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/>
              <a:t>By the end of this course, cadets shall be able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Utilize the built-in functional units of a specified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assemble, link, and run microcontroller code in assembly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compile, assemble, link, and run microcontroller code in the C programming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Interpret and explain orally and in writing the functions of a given assembly language or C program as well as laboratory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Evaluate, analyze, debug, and modify a given program to improve its execution of a specified task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a working knowledge of the on-board hardware components of a microcontroller and implement an interface between a specified microcontroller and other hardware.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the ability to solve well and ill-defined </a:t>
            </a:r>
            <a:r>
              <a:rPr lang="en-US" sz="2000" b="0" dirty="0" smtClean="0"/>
              <a:t>problems</a:t>
            </a:r>
            <a:endParaRPr lang="en-US" sz="2000" b="0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15AD355-B678-4234-977D-56DCE36CE4F3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D8D6D40-E254-4C2C-855F-701558C132AE}" type="datetime3">
              <a:rPr lang="en-US" smtClean="0">
                <a:latin typeface="Times New Roman" pitchFamily="18" charset="0"/>
              </a:rPr>
              <a:pPr/>
              <a:t>9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68148</TotalTime>
  <Words>1654</Words>
  <Application>Microsoft Office PowerPoint</Application>
  <PresentationFormat>On-screen Show (4:3)</PresentationFormat>
  <Paragraphs>442</Paragraphs>
  <Slides>35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4_USAFA Standard</vt:lpstr>
      <vt:lpstr>5_USAFA Standard</vt:lpstr>
      <vt:lpstr>Default Design</vt:lpstr>
      <vt:lpstr>Blank Presentation</vt:lpstr>
      <vt:lpstr>1_Blank Presentation</vt:lpstr>
      <vt:lpstr>PowerPoint Presentation</vt:lpstr>
      <vt:lpstr>Your first assignment…</vt:lpstr>
      <vt:lpstr>Welcome to ECE 382 Embedded Computer Systems I</vt:lpstr>
      <vt:lpstr>Embedded Systems</vt:lpstr>
      <vt:lpstr>Embedded Processors</vt:lpstr>
      <vt:lpstr>Computer Systems Courses</vt:lpstr>
      <vt:lpstr>ECE 382</vt:lpstr>
      <vt:lpstr>Course Goals</vt:lpstr>
      <vt:lpstr>Course Objectives</vt:lpstr>
      <vt:lpstr>Course Labs Overview</vt:lpstr>
      <vt:lpstr>ECE 382 – Labs</vt:lpstr>
      <vt:lpstr>ECE 382 – Labs Continued</vt:lpstr>
      <vt:lpstr>Roll call &amp; Who are you?</vt:lpstr>
      <vt:lpstr>PowerPoint Presentation</vt:lpstr>
      <vt:lpstr>Fall 2017 General Availability</vt:lpstr>
      <vt:lpstr>Admin</vt:lpstr>
      <vt:lpstr>Course Text and Website</vt:lpstr>
      <vt:lpstr>Grade Distribution</vt:lpstr>
      <vt:lpstr>Late Policy</vt:lpstr>
      <vt:lpstr>Other Course Policies</vt:lpstr>
      <vt:lpstr>Other Course Policies - Collaboration</vt:lpstr>
      <vt:lpstr>Other Course Policies –Readings and Homework</vt:lpstr>
      <vt:lpstr>Other Course Policies - Labs</vt:lpstr>
      <vt:lpstr>Bitbucket</vt:lpstr>
      <vt:lpstr>Other Course Policies</vt:lpstr>
      <vt:lpstr>?’s   ||   /* */</vt:lpstr>
      <vt:lpstr>Review</vt:lpstr>
      <vt:lpstr>What are the main components of a computer?</vt:lpstr>
      <vt:lpstr>What are the main components of a PC?</vt:lpstr>
      <vt:lpstr>Hierarchy of ECE</vt:lpstr>
      <vt:lpstr>ISA vs Microarchitecture</vt:lpstr>
      <vt:lpstr>RISC vs CISC ?</vt:lpstr>
      <vt:lpstr>68HC12 vs MSP430G2553</vt:lpstr>
      <vt:lpstr>PowerPoint Presentation</vt:lpstr>
      <vt:lpstr>Backups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Test</cp:lastModifiedBy>
  <cp:revision>4257</cp:revision>
  <cp:lastPrinted>2015-06-02T19:35:14Z</cp:lastPrinted>
  <dcterms:created xsi:type="dcterms:W3CDTF">2005-08-12T19:45:51Z</dcterms:created>
  <dcterms:modified xsi:type="dcterms:W3CDTF">2017-08-10T04:59:18Z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