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0"/>
  </p:notesMasterIdLst>
  <p:handoutMasterIdLst>
    <p:handoutMasterId r:id="rId21"/>
  </p:handoutMasterIdLst>
  <p:sldIdLst>
    <p:sldId id="282" r:id="rId3"/>
    <p:sldId id="256" r:id="rId4"/>
    <p:sldId id="280" r:id="rId5"/>
    <p:sldId id="285" r:id="rId6"/>
    <p:sldId id="283" r:id="rId7"/>
    <p:sldId id="295" r:id="rId8"/>
    <p:sldId id="296" r:id="rId9"/>
    <p:sldId id="297" r:id="rId10"/>
    <p:sldId id="298" r:id="rId11"/>
    <p:sldId id="286" r:id="rId12"/>
    <p:sldId id="287" r:id="rId13"/>
    <p:sldId id="289" r:id="rId14"/>
    <p:sldId id="291" r:id="rId15"/>
    <p:sldId id="290" r:id="rId16"/>
    <p:sldId id="292" r:id="rId17"/>
    <p:sldId id="293" r:id="rId18"/>
    <p:sldId id="294" r:id="rId1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8416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2E6BC4E5-C517-43F2-870E-64EFEEF1198A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3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C7A53D6-9E1F-476B-811C-8B0D7D6C129D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48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620B285-4050-43FA-AADB-0920DF539A7F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68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EA175A4-5690-4F6B-983E-B173AF56C5D4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CB5FB044-E105-4F2D-9D76-CB16125D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B5E55D-52CC-4139-85F7-657F2B75D194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13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5EA206-6CCF-4F3A-B44D-6D7AD10113F2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98E6776-D5C5-46E4-88B5-BCF57C743C82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7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44E03DF-8FF9-4CC1-81A9-7D65C03EA82B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94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0DCB877-6D3E-4BCA-8EC7-D4670F81984A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5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43D8F38-5EEC-4D31-B27F-2563D8A07911}" type="datetime3">
              <a:rPr lang="en-US">
                <a:solidFill>
                  <a:srgbClr val="000000"/>
                </a:solidFill>
              </a:rPr>
              <a:pPr>
                <a:defRPr/>
              </a:pPr>
              <a:t>1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I n t e g r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t y  -  S e r v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F5F3C23-87B4-4153-89EB-3EAE9EF5085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August 2016</a:t>
            </a:fld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3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QIMGV5vtd4" TargetMode="External"/><Relationship Id="rId2" Type="http://schemas.openxmlformats.org/officeDocument/2006/relationships/hyperlink" Target="freescale_MCU_Video-Fullscreen.wm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datasheets/msp430g2x53_2x13_mixed_sig_mcu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truction_se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Microarchitectu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architecture" TargetMode="External"/><Relationship Id="rId2" Type="http://schemas.openxmlformats.org/officeDocument/2006/relationships/hyperlink" Target="https://en.wikipedia.org/wiki/Instruction_se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Welcome to ECE 382</a:t>
            </a:r>
            <a:br>
              <a:rPr lang="en-US" dirty="0" smtClean="0"/>
            </a:br>
            <a:r>
              <a:rPr lang="en-US" dirty="0" smtClean="0"/>
              <a:t>Embedded Computer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16" y="3352126"/>
            <a:ext cx="6400800" cy="1752600"/>
          </a:xfrm>
        </p:spPr>
        <p:txBody>
          <a:bodyPr/>
          <a:lstStyle/>
          <a:p>
            <a:r>
              <a:rPr lang="en-US" sz="2400" dirty="0" smtClean="0"/>
              <a:t>What have you heard about this course?</a:t>
            </a:r>
          </a:p>
          <a:p>
            <a:endParaRPr lang="en-US" sz="2400" dirty="0"/>
          </a:p>
          <a:p>
            <a:r>
              <a:rPr lang="en-US" sz="2400" dirty="0" smtClean="0"/>
              <a:t>What are Embedded Computer Systems?</a:t>
            </a:r>
            <a:endParaRPr lang="en-US" sz="2400" dirty="0" smtClean="0">
              <a:hlinkClick r:id="rId2" action="ppaction://hlinkfile"/>
            </a:endParaRPr>
          </a:p>
          <a:p>
            <a:r>
              <a:rPr lang="en-US" sz="2400" dirty="0" smtClean="0">
                <a:hlinkClick r:id="rId2" action="ppaction://hlinkfile"/>
              </a:rPr>
              <a:t>freescale_MCU_Video-Fullscreen.wmv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Swarm of </a:t>
            </a:r>
            <a:r>
              <a:rPr lang="en-US" sz="2400" dirty="0" err="1" smtClean="0">
                <a:hlinkClick r:id="rId3"/>
              </a:rPr>
              <a:t>Quadrotors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84" y="918446"/>
            <a:ext cx="7772400" cy="4724400"/>
          </a:xfrm>
        </p:spPr>
        <p:txBody>
          <a:bodyPr/>
          <a:lstStyle/>
          <a:p>
            <a:r>
              <a:rPr lang="en-US" dirty="0" smtClean="0"/>
              <a:t>Course Website:  </a:t>
            </a:r>
            <a:r>
              <a:rPr lang="en-US" dirty="0" smtClean="0">
                <a:hlinkClick r:id="rId2"/>
              </a:rPr>
              <a:t>http://ece.ninja/382/</a:t>
            </a:r>
            <a:endParaRPr lang="en-US" dirty="0" smtClean="0"/>
          </a:p>
          <a:p>
            <a:pPr lvl="1"/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Lesson Notes &amp; Reading (</a:t>
            </a:r>
            <a:r>
              <a:rPr lang="en-US" dirty="0" smtClean="0">
                <a:solidFill>
                  <a:srgbClr val="FF0000"/>
                </a:solidFill>
              </a:rPr>
              <a:t>do before class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Admin </a:t>
            </a:r>
            <a:r>
              <a:rPr lang="en-US" dirty="0" smtClean="0">
                <a:sym typeface="Wingdings" pitchFamily="2" charset="2"/>
              </a:rPr>
              <a:t> Course Letter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What are the 2 ways to fail ece382?</a:t>
            </a:r>
          </a:p>
          <a:p>
            <a:pPr lvl="1"/>
            <a:r>
              <a:rPr lang="en-US" dirty="0" smtClean="0"/>
              <a:t>Bring laptop to class</a:t>
            </a:r>
          </a:p>
          <a:p>
            <a:pPr lvl="1"/>
            <a:r>
              <a:rPr lang="en-US" dirty="0" smtClean="0"/>
              <a:t>Skills Review </a:t>
            </a:r>
            <a:r>
              <a:rPr lang="en-US" dirty="0" smtClean="0">
                <a:sym typeface="Wingdings" pitchFamily="2" charset="2"/>
              </a:rPr>
              <a:t> due BOC lesson 3</a:t>
            </a:r>
          </a:p>
          <a:p>
            <a:pPr lvl="1"/>
            <a:r>
              <a:rPr lang="en-US" dirty="0"/>
              <a:t>Lab Notebooks?</a:t>
            </a:r>
          </a:p>
          <a:p>
            <a:pPr lvl="2"/>
            <a:r>
              <a:rPr lang="en-US" dirty="0"/>
              <a:t>Using </a:t>
            </a:r>
            <a:r>
              <a:rPr lang="en-US" dirty="0" smtClean="0"/>
              <a:t>Bitbucket.org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26736"/>
          </a:xfrm>
        </p:spPr>
        <p:txBody>
          <a:bodyPr/>
          <a:lstStyle/>
          <a:p>
            <a:r>
              <a:rPr lang="en-US" dirty="0" smtClean="0"/>
              <a:t>What are the main components of a computer?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4597" y="1871004"/>
            <a:ext cx="3179298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CPU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9886" y="2706697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Control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29010" y="2706695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Datapath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2408" y="3478075"/>
            <a:ext cx="848752" cy="82882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0700" y="1871004"/>
            <a:ext cx="1464754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Memory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58387" y="1871004"/>
            <a:ext cx="1421296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Input/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4597" y="4529798"/>
            <a:ext cx="8208553" cy="553944"/>
            <a:chOff x="484597" y="4529798"/>
            <a:chExt cx="8208553" cy="553944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484597" y="5058490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214649" y="4529798"/>
              <a:ext cx="0" cy="52869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673755" y="459208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Control Bus</a:t>
              </a:r>
              <a:endParaRPr lang="en-US" sz="2400" dirty="0"/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4355909" y="4529798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066090" y="4533873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484597" y="4529798"/>
            <a:ext cx="8208553" cy="967699"/>
            <a:chOff x="484597" y="4529798"/>
            <a:chExt cx="8208553" cy="967699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484597" y="5488117"/>
              <a:ext cx="8208553" cy="937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673755" y="502645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Data Bus</a:t>
              </a:r>
              <a:endParaRPr lang="en-US" sz="24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2008200" y="4529798"/>
              <a:ext cx="0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4726721" y="4529798"/>
              <a:ext cx="2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>
              <a:off x="6436903" y="4533873"/>
              <a:ext cx="1" cy="963624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84597" y="4529798"/>
            <a:ext cx="8208553" cy="1418306"/>
            <a:chOff x="484597" y="4529798"/>
            <a:chExt cx="8208553" cy="1418306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484597" y="5922852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673755" y="5461187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Address Bus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788410" y="4533873"/>
              <a:ext cx="0" cy="138897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110795" y="4529798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6820976" y="4533873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7179683" y="2358103"/>
            <a:ext cx="1745953" cy="828821"/>
            <a:chOff x="7179683" y="2358103"/>
            <a:chExt cx="1745953" cy="82882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179683" y="2715501"/>
              <a:ext cx="511310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7179683" y="2867901"/>
              <a:ext cx="503769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>
              <a:off x="7683452" y="2358103"/>
              <a:ext cx="1242184" cy="82882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Outside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47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components of a PC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7035" y="873940"/>
            <a:ext cx="3384494" cy="24397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Motherboard</a:t>
            </a:r>
          </a:p>
          <a:p>
            <a:r>
              <a:rPr lang="en-US" sz="2400" dirty="0" smtClean="0"/>
              <a:t>CPU</a:t>
            </a:r>
          </a:p>
          <a:p>
            <a:r>
              <a:rPr lang="en-US" sz="2400" dirty="0" smtClean="0"/>
              <a:t>RAM/ROM</a:t>
            </a:r>
          </a:p>
          <a:p>
            <a:r>
              <a:rPr lang="en-US" sz="2400" dirty="0" err="1" smtClean="0"/>
              <a:t>Harddisk</a:t>
            </a:r>
            <a:endParaRPr lang="en-US" sz="2400" dirty="0" smtClean="0"/>
          </a:p>
          <a:p>
            <a:r>
              <a:rPr lang="en-US" sz="2400" dirty="0" smtClean="0"/>
              <a:t>Power Supply</a:t>
            </a:r>
          </a:p>
          <a:p>
            <a:r>
              <a:rPr lang="en-US" sz="2400" dirty="0" smtClean="0"/>
              <a:t>I/O:  </a:t>
            </a:r>
            <a:r>
              <a:rPr lang="en-US" sz="2400" dirty="0" err="1" smtClean="0"/>
              <a:t>ethernet</a:t>
            </a:r>
            <a:r>
              <a:rPr lang="en-US" sz="2400" dirty="0" smtClean="0"/>
              <a:t>, USB, …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1553" y="3869342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PC</a:t>
            </a: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44153" y="3869342"/>
            <a:ext cx="15240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Single Board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Computer</a:t>
            </a:r>
            <a:endParaRPr lang="en-US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96753" y="3869342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System on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 Chip</a:t>
            </a:r>
            <a:endParaRPr lang="en-US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639353" y="444084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468153" y="444084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55297" y="5186995"/>
            <a:ext cx="3334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Microcontroller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dirty="0" smtClean="0"/>
              <a:t>Small, 100kB of RAM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dirty="0" smtClean="0"/>
              <a:t>Low power, Low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68HC12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MSP430G2553</a:t>
            </a:r>
            <a:endParaRPr lang="en-US" dirty="0"/>
          </a:p>
        </p:txBody>
      </p:sp>
      <p:pic>
        <p:nvPicPr>
          <p:cNvPr id="4" name="Picture 1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610" y="804483"/>
            <a:ext cx="4013990" cy="503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99727" y="2731732"/>
            <a:ext cx="389631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3"/>
              </a:rPr>
              <a:t>http://ece.ninja/382/datasheets/msp430g2x53_2x13_mixed_sig_mcu.pdf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3423" y="6065456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200 to 300 instructions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9659" y="3984454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 instructions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ierarchy </a:t>
            </a:r>
            <a:r>
              <a:rPr lang="en-US" dirty="0"/>
              <a:t>of ECE</a:t>
            </a:r>
          </a:p>
        </p:txBody>
      </p:sp>
      <p:pic>
        <p:nvPicPr>
          <p:cNvPr id="1026" name="Picture 2" descr="E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" y="591962"/>
            <a:ext cx="2540899" cy="58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60178" y="2049099"/>
            <a:ext cx="4497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Instruction Set Architecture (ISA</a:t>
            </a:r>
            <a:r>
              <a:rPr lang="en-US" dirty="0" smtClean="0">
                <a:hlinkClick r:id="rId3"/>
              </a:rPr>
              <a:t>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60178" y="2657817"/>
            <a:ext cx="252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Microarchitecture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</a:t>
            </a:r>
            <a:r>
              <a:rPr lang="en-US" dirty="0" err="1" smtClean="0"/>
              <a:t>vs</a:t>
            </a:r>
            <a:r>
              <a:rPr lang="en-US" dirty="0" smtClean="0"/>
              <a:t> Microarchitecture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945" y="856357"/>
            <a:ext cx="86261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Instruction Set Architecture (ISA)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The ISA is the programmer's view of the processor. </a:t>
            </a:r>
            <a:endParaRPr lang="en-US" sz="2000" dirty="0" smtClean="0"/>
          </a:p>
          <a:p>
            <a:r>
              <a:rPr lang="en-US" sz="2000" dirty="0" smtClean="0"/>
              <a:t>Processors </a:t>
            </a:r>
            <a:r>
              <a:rPr lang="en-US" sz="2000" dirty="0"/>
              <a:t>with the same ISA share the same data types, assembly language instructions, registers, addressing modes, memory architecture, interrupts, IO, etc. </a:t>
            </a:r>
            <a:endParaRPr lang="en-US" sz="2000" dirty="0" smtClean="0"/>
          </a:p>
          <a:p>
            <a:r>
              <a:rPr lang="en-US" sz="2000" dirty="0" smtClean="0"/>
              <a:t>Are </a:t>
            </a:r>
            <a:r>
              <a:rPr lang="en-US" sz="2000" dirty="0"/>
              <a:t>all processors that implement an ISA the same? Are the Intel and AMD chips that implement x86 the same (Pentium, Athlon)? </a:t>
            </a:r>
            <a:endParaRPr lang="en-US" sz="2000" dirty="0" smtClean="0"/>
          </a:p>
          <a:p>
            <a:endParaRPr lang="en-US" sz="2000" dirty="0">
              <a:hlinkClick r:id="rId3"/>
            </a:endParaRPr>
          </a:p>
          <a:p>
            <a:r>
              <a:rPr lang="en-US" dirty="0" smtClean="0">
                <a:hlinkClick r:id="rId3"/>
              </a:rPr>
              <a:t>Microarchitecture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The microarchitecture is the hardware implementation of a given ISA. An ISA can be implemented with different microarchitectures. This allows programmers to write software that functions on chips made by different manufacturers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What ISA is your laptop?    </a:t>
            </a:r>
            <a:endParaRPr lang="en-US" sz="2000" dirty="0"/>
          </a:p>
          <a:p>
            <a:r>
              <a:rPr lang="en-US" sz="2000" dirty="0" smtClean="0"/>
              <a:t>Name some ISAs?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73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</a:t>
            </a:r>
            <a:r>
              <a:rPr lang="en-US" dirty="0" err="1" smtClean="0"/>
              <a:t>vs</a:t>
            </a:r>
            <a:r>
              <a:rPr lang="en-US" dirty="0" smtClean="0"/>
              <a:t> CISC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2655" y="1299442"/>
            <a:ext cx="60407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Reduced Instruction Set Computer (RISC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Complex </a:t>
            </a:r>
            <a:r>
              <a:rPr lang="en-US" dirty="0"/>
              <a:t>Instruction Set Computer (CISC</a:t>
            </a:r>
            <a:r>
              <a:rPr lang="en-US" dirty="0" smtClean="0"/>
              <a:t>)</a:t>
            </a:r>
          </a:p>
          <a:p>
            <a:r>
              <a:rPr lang="en-US" dirty="0"/>
              <a:t>Tradeoffs RISC vs CISC</a:t>
            </a:r>
          </a:p>
          <a:p>
            <a:pPr lvl="1"/>
            <a:r>
              <a:rPr lang="en-US" dirty="0"/>
              <a:t>more instructions == more complex hardware</a:t>
            </a:r>
          </a:p>
          <a:p>
            <a:endParaRPr lang="en-US" dirty="0"/>
          </a:p>
        </p:txBody>
      </p:sp>
      <p:sp>
        <p:nvSpPr>
          <p:cNvPr id="9" name="Isosceles Triangle 8"/>
          <p:cNvSpPr/>
          <p:nvPr/>
        </p:nvSpPr>
        <p:spPr bwMode="auto">
          <a:xfrm>
            <a:off x="7267575" y="2609850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 rot="10800000">
            <a:off x="7267574" y="1514475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7575" y="147637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Complex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SW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7575" y="322010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Complex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</a:rPr>
              <a:t>HW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1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Hometown</a:t>
            </a:r>
          </a:p>
          <a:p>
            <a:r>
              <a:rPr lang="en-US" dirty="0"/>
              <a:t>Hobbies / Interests</a:t>
            </a:r>
          </a:p>
          <a:p>
            <a:r>
              <a:rPr lang="en-US" dirty="0"/>
              <a:t>Course Goals?</a:t>
            </a:r>
          </a:p>
          <a:p>
            <a:r>
              <a:rPr lang="en-US" dirty="0"/>
              <a:t>Issues / Concerns about this course?</a:t>
            </a:r>
          </a:p>
          <a:p>
            <a:r>
              <a:rPr lang="en-US" dirty="0"/>
              <a:t>Anything else I should know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Systems Courses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9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281: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Digital Design &amp;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Comp Arch</a:t>
            </a:r>
            <a:endParaRPr lang="en-US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54546" y="1676400"/>
            <a:ext cx="1524000" cy="1143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382: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Systems I</a:t>
            </a:r>
            <a:endParaRPr lang="en-US" b="1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07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383: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Systems II</a:t>
            </a:r>
            <a:endParaRPr lang="en-US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12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484: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>
                <a:cs typeface="Times New Roman" pitchFamily="18" charset="0"/>
              </a:rPr>
              <a:t>Adv</a:t>
            </a:r>
            <a:r>
              <a:rPr lang="en-US" sz="1600" dirty="0" smtClean="0">
                <a:cs typeface="Times New Roman" pitchFamily="18" charset="0"/>
              </a:rPr>
              <a:t> Digital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cs typeface="Times New Roman" pitchFamily="18" charset="0"/>
              </a:rPr>
              <a:t>System Design</a:t>
            </a:r>
            <a:endParaRPr lang="en-US" sz="1600" dirty="0">
              <a:cs typeface="Times New Roman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12146" y="3048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485: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/>
              <a:t>Adv</a:t>
            </a:r>
            <a:r>
              <a:rPr lang="en-US" sz="1600" dirty="0" smtClean="0"/>
              <a:t> Computer</a:t>
            </a:r>
            <a:endParaRPr lang="en-US" sz="1600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Architecture</a:t>
            </a:r>
            <a:endParaRPr lang="en-US" b="1" dirty="0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49746" y="224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78546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354946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507346" y="361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4907146" y="3429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/>
              <a:t>EE 387:</a:t>
            </a:r>
            <a:endParaRPr lang="en-US" b="1"/>
          </a:p>
          <a:p>
            <a:pPr algn="ctr" eaLnBrk="0" hangingPunct="0">
              <a:spcBef>
                <a:spcPct val="0"/>
              </a:spcBef>
            </a:pPr>
            <a:r>
              <a:rPr lang="en-US" sz="1600"/>
              <a:t>Introduction to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/>
              <a:t>Robotics</a:t>
            </a:r>
            <a:endParaRPr lang="en-US" b="1"/>
          </a:p>
        </p:txBody>
      </p:sp>
      <p:grpSp>
        <p:nvGrpSpPr>
          <p:cNvPr id="26639" name="Group 18"/>
          <p:cNvGrpSpPr>
            <a:grpSpLocks/>
          </p:cNvGrpSpPr>
          <p:nvPr/>
        </p:nvGrpSpPr>
        <p:grpSpPr bwMode="auto">
          <a:xfrm>
            <a:off x="3916546" y="2819400"/>
            <a:ext cx="990600" cy="1219200"/>
            <a:chOff x="1776" y="1392"/>
            <a:chExt cx="624" cy="1104"/>
          </a:xfrm>
        </p:grpSpPr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>
              <a:off x="1776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V="1">
            <a:off x="6507346" y="22479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4907146" y="4957046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SE 460: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UAV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Processors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Every PC, iMac, engineering workstation, Cray supercomputer and all other general-purpose computers put together account for less than 1% of all microprocessors sold every year.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Your average car has about 15 microprocessors. (1999 BMW 7-series has 65)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There's one micro in each headlight of a new Lexus, BMW or Mercedes.  Plus one in each rear-view mirror.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The average middle-class household has about 40 to 50 microprocessors in it (55 if you own a PC).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Where are they?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Arial" charset="0"/>
              </a:rPr>
              <a:t>digital cellular telephone, pager, microwave oven, washer, dryer, dishwasher, coffee maker, refrigerator, VCR, television, video-game console, stereo receiver, CD player, DVD player, portable Discman, remote control for the TV, remote for the VCR, remote for the stereo, garage-door opener, automatic sprinkler timer, fax machine, PDA, answering machine,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250 million 32-bit embedded microprocessors sold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16-bit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8-bit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4-bitters.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Arial" charset="0"/>
              </a:rPr>
              <a:t>Source: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</a:rPr>
              <a:t>May 1999 </a:t>
            </a:r>
            <a:r>
              <a:rPr lang="en-US" sz="1400" dirty="0" smtClean="0">
                <a:latin typeface="Arial" charset="0"/>
              </a:rPr>
              <a:t>Embedded Systems Programming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382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95" y="1120747"/>
            <a:ext cx="7772400" cy="4724400"/>
          </a:xfrm>
        </p:spPr>
        <p:txBody>
          <a:bodyPr/>
          <a:lstStyle/>
          <a:p>
            <a:r>
              <a:rPr lang="en-US" dirty="0"/>
              <a:t>In this class, we'll be:</a:t>
            </a:r>
          </a:p>
          <a:p>
            <a:pPr lvl="1"/>
            <a:r>
              <a:rPr lang="en-US" sz="2400" dirty="0"/>
              <a:t>Writing programs in Assembly Language, then C</a:t>
            </a:r>
          </a:p>
          <a:p>
            <a:pPr lvl="1"/>
            <a:r>
              <a:rPr lang="en-US" sz="2400" dirty="0"/>
              <a:t>Learning about and using the functional units of a microcontroller</a:t>
            </a:r>
          </a:p>
          <a:p>
            <a:pPr lvl="1"/>
            <a:r>
              <a:rPr lang="en-US" sz="2400" dirty="0"/>
              <a:t>Using the microcontroller to interface with peripheral </a:t>
            </a:r>
            <a:r>
              <a:rPr lang="en-US" sz="2400" dirty="0" smtClean="0"/>
              <a:t>devices</a:t>
            </a:r>
          </a:p>
          <a:p>
            <a:r>
              <a:rPr lang="en-US" dirty="0" smtClean="0"/>
              <a:t>In short – we want you to know how to use a microcontroller for your own purposes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64" y="1395876"/>
            <a:ext cx="7772400" cy="4724400"/>
          </a:xfrm>
        </p:spPr>
        <p:txBody>
          <a:bodyPr/>
          <a:lstStyle/>
          <a:p>
            <a:r>
              <a:rPr lang="en-US" dirty="0" smtClean="0"/>
              <a:t>Is a smart-phone an embedded system?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Embedded </a:t>
            </a:r>
            <a:r>
              <a:rPr lang="en-US" dirty="0" smtClean="0"/>
              <a:t>Systems  </a:t>
            </a:r>
          </a:p>
          <a:p>
            <a:pPr lvl="1"/>
            <a:r>
              <a:rPr lang="en-US" dirty="0" smtClean="0"/>
              <a:t>they're </a:t>
            </a:r>
            <a:r>
              <a:rPr lang="en-US" dirty="0"/>
              <a:t>built to </a:t>
            </a:r>
            <a:r>
              <a:rPr lang="en-US" b="1" dirty="0"/>
              <a:t>interact</a:t>
            </a:r>
            <a:r>
              <a:rPr lang="en-US" dirty="0"/>
              <a:t> with the real-world and perform very specific functions, often with difficult constraints (timing, power,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855075" cy="4324350"/>
          </a:xfrm>
        </p:spPr>
        <p:txBody>
          <a:bodyPr/>
          <a:lstStyle/>
          <a:p>
            <a:r>
              <a:rPr lang="en-US" sz="1800" dirty="0"/>
              <a:t>Education</a:t>
            </a:r>
          </a:p>
          <a:p>
            <a:pPr lvl="1"/>
            <a:r>
              <a:rPr lang="en-US" sz="1800" dirty="0" smtClean="0"/>
              <a:t>BSCE</a:t>
            </a:r>
            <a:r>
              <a:rPr lang="en-US" sz="1800" dirty="0"/>
              <a:t>, </a:t>
            </a:r>
            <a:r>
              <a:rPr lang="en-US" sz="1800" dirty="0" smtClean="0"/>
              <a:t>University of Nebraska Lincoln – Omaha Campus</a:t>
            </a:r>
            <a:endParaRPr lang="en-US" sz="1800" dirty="0"/>
          </a:p>
          <a:p>
            <a:pPr lvl="1"/>
            <a:r>
              <a:rPr lang="en-US" sz="1800" dirty="0" smtClean="0"/>
              <a:t>MSCE</a:t>
            </a:r>
            <a:r>
              <a:rPr lang="en-US" sz="1800" dirty="0"/>
              <a:t>, Air Force Institute of </a:t>
            </a:r>
            <a:r>
              <a:rPr lang="en-US" sz="1800" dirty="0" smtClean="0"/>
              <a:t>Technology (AFIT)</a:t>
            </a:r>
            <a:endParaRPr lang="en-US" sz="1800" dirty="0"/>
          </a:p>
          <a:p>
            <a:r>
              <a:rPr lang="en-US" sz="1800" dirty="0" smtClean="0"/>
              <a:t>USAF Career (62E3C, T62E3E, 62E3A, </a:t>
            </a:r>
            <a:r>
              <a:rPr lang="en-US" sz="1800" dirty="0"/>
              <a:t>3CO31, 2E231</a:t>
            </a:r>
            <a:r>
              <a:rPr lang="en-US" sz="1800" dirty="0" smtClean="0"/>
              <a:t>) </a:t>
            </a:r>
            <a:endParaRPr lang="en-US" sz="1800" dirty="0"/>
          </a:p>
          <a:p>
            <a:pPr lvl="1"/>
            <a:r>
              <a:rPr lang="en-US" sz="1800" dirty="0" smtClean="0"/>
              <a:t>Prior Enlisted 9.5 </a:t>
            </a:r>
            <a:r>
              <a:rPr lang="en-US" sz="1800" dirty="0" err="1" smtClean="0"/>
              <a:t>yrs</a:t>
            </a:r>
            <a:endParaRPr lang="en-US" sz="1800" dirty="0" smtClean="0"/>
          </a:p>
          <a:p>
            <a:pPr lvl="2"/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Combat Communication Group – Tinker AFB, OK</a:t>
            </a:r>
          </a:p>
          <a:p>
            <a:pPr lvl="3"/>
            <a:r>
              <a:rPr lang="en-US" sz="1200" b="1" dirty="0" smtClean="0"/>
              <a:t>Operation Southern Watch – </a:t>
            </a:r>
            <a:r>
              <a:rPr lang="en-US" sz="1200" b="1" dirty="0" err="1" smtClean="0"/>
              <a:t>Eskan</a:t>
            </a:r>
            <a:r>
              <a:rPr lang="en-US" sz="1200" b="1" dirty="0" smtClean="0"/>
              <a:t> Village, Saudi Arabia</a:t>
            </a:r>
          </a:p>
          <a:p>
            <a:pPr lvl="2"/>
            <a:r>
              <a:rPr lang="en-US" sz="1600" dirty="0" smtClean="0"/>
              <a:t>55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Communications Group – Offutt AFB, NE</a:t>
            </a:r>
          </a:p>
          <a:p>
            <a:pPr lvl="2"/>
            <a:r>
              <a:rPr lang="en-US" sz="1600" dirty="0" smtClean="0"/>
              <a:t>School/AFROTC/AECP – University of Nebraska </a:t>
            </a:r>
          </a:p>
          <a:p>
            <a:pPr lvl="1"/>
            <a:r>
              <a:rPr lang="en-US" sz="1800" dirty="0" smtClean="0"/>
              <a:t>Air Force Research Labs (AFRL) – Munitions Directorate – Eglin AFB, FL</a:t>
            </a:r>
          </a:p>
          <a:p>
            <a:pPr lvl="2"/>
            <a:r>
              <a:rPr lang="en-US" sz="1600" dirty="0" smtClean="0"/>
              <a:t>Operation Iraqi Freedom – Al </a:t>
            </a:r>
            <a:r>
              <a:rPr lang="en-US" sz="1600" dirty="0" err="1" smtClean="0"/>
              <a:t>Asad</a:t>
            </a:r>
            <a:r>
              <a:rPr lang="en-US" sz="1600" dirty="0" smtClean="0"/>
              <a:t>, Iraq</a:t>
            </a:r>
            <a:endParaRPr lang="en-US" sz="1600" dirty="0"/>
          </a:p>
          <a:p>
            <a:pPr lvl="1"/>
            <a:r>
              <a:rPr lang="en-US" sz="1800" dirty="0" smtClean="0"/>
              <a:t>School – AFIT </a:t>
            </a:r>
          </a:p>
          <a:p>
            <a:pPr lvl="1"/>
            <a:r>
              <a:rPr lang="en-US" sz="1800" dirty="0" smtClean="0"/>
              <a:t>711 Human Performance Wing (HPW) – Wright Patterson AFB, OH</a:t>
            </a:r>
          </a:p>
          <a:p>
            <a:r>
              <a:rPr lang="en-US" sz="1800" dirty="0" smtClean="0"/>
              <a:t>Interests</a:t>
            </a:r>
            <a:endParaRPr lang="en-US" sz="1800" dirty="0"/>
          </a:p>
          <a:p>
            <a:pPr lvl="1"/>
            <a:r>
              <a:rPr lang="en-US" sz="1800" dirty="0" smtClean="0"/>
              <a:t>Spending time with my Family, computers, watching movies, woodworking, getting outside</a:t>
            </a:r>
          </a:p>
        </p:txBody>
      </p:sp>
    </p:spTree>
    <p:extLst>
      <p:ext uri="{BB962C8B-B14F-4D97-AF65-F5344CB8AC3E}">
        <p14:creationId xmlns:p14="http://schemas.microsoft.com/office/powerpoint/2010/main" val="41411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bg1"/>
                </a:solidFill>
              </a:rPr>
              <a:t>Why I do what I do</a:t>
            </a:r>
            <a:endParaRPr 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West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(Terrazzo)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 bwMode="auto">
          <a:xfrm>
            <a:off x="2001346" y="315991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Multiply 9"/>
          <p:cNvSpPr/>
          <p:nvPr/>
        </p:nvSpPr>
        <p:spPr bwMode="auto">
          <a:xfrm>
            <a:off x="4724400" y="2482516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2378" y="1450903"/>
            <a:ext cx="7152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Lab</a:t>
            </a:r>
            <a:endParaRPr lang="en-US" b="1" cap="none" spc="0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341" y="3168533"/>
            <a:ext cx="886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Class</a:t>
            </a:r>
            <a:endParaRPr lang="en-US" b="1" cap="none" spc="0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18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382 </a:t>
            </a:r>
            <a:r>
              <a:rPr lang="en-US" sz="1200" b="1" dirty="0">
                <a:solidFill>
                  <a:prstClr val="white"/>
                </a:solidFill>
              </a:rPr>
              <a:t>– </a:t>
            </a:r>
            <a:r>
              <a:rPr lang="en-US" sz="1200" b="1" dirty="0" smtClean="0">
                <a:solidFill>
                  <a:prstClr val="white"/>
                </a:solidFill>
              </a:rPr>
              <a:t>2F44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382 – 2F44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gradFill flip="none" rotWithShape="1">
            <a:gsLst>
              <a:gs pos="51000">
                <a:srgbClr val="C00000"/>
              </a:gs>
              <a:gs pos="50000">
                <a:srgbClr val="002060"/>
              </a:gs>
              <a:gs pos="0">
                <a:srgbClr val="002060"/>
              </a:gs>
              <a:gs pos="100000">
                <a:srgbClr val="FF0000"/>
              </a:gs>
            </a:gsLst>
            <a:lin ang="270000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210 – 2E6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Capt Jeffrey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Falkinburg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Office: 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333-9193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6941</TotalTime>
  <Words>745</Words>
  <Application>Microsoft Office PowerPoint</Application>
  <PresentationFormat>On-screen Show (4:3)</PresentationFormat>
  <Paragraphs>176</Paragraphs>
  <Slides>17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Blank Presentation</vt:lpstr>
      <vt:lpstr>Welcome to ECE 382 Embedded Computer Systems I</vt:lpstr>
      <vt:lpstr>Computer Systems Courses</vt:lpstr>
      <vt:lpstr>Embedded Processors</vt:lpstr>
      <vt:lpstr>ECE 382</vt:lpstr>
      <vt:lpstr>Embedded Systems</vt:lpstr>
      <vt:lpstr>Who am I?</vt:lpstr>
      <vt:lpstr>PowerPoint Presentation</vt:lpstr>
      <vt:lpstr>PowerPoint Presentation</vt:lpstr>
      <vt:lpstr>Extra Instruction (EI)</vt:lpstr>
      <vt:lpstr>Admin</vt:lpstr>
      <vt:lpstr>What are the main components of a computer?</vt:lpstr>
      <vt:lpstr>What are the main components of a PC?</vt:lpstr>
      <vt:lpstr>68HC12 vs MSP430G2553</vt:lpstr>
      <vt:lpstr>Hierarchy of ECE</vt:lpstr>
      <vt:lpstr>ISA vs Microarchitecture</vt:lpstr>
      <vt:lpstr>RISC vs CISC ?</vt:lpstr>
      <vt:lpstr>Notecards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204</cp:revision>
  <cp:lastPrinted>2014-08-12T17:37:01Z</cp:lastPrinted>
  <dcterms:created xsi:type="dcterms:W3CDTF">2001-06-27T14:08:57Z</dcterms:created>
  <dcterms:modified xsi:type="dcterms:W3CDTF">2016-08-01T20:33:07Z</dcterms:modified>
</cp:coreProperties>
</file>