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9"/>
  </p:notesMasterIdLst>
  <p:handoutMasterIdLst>
    <p:handoutMasterId r:id="rId20"/>
  </p:handoutMasterIdLst>
  <p:sldIdLst>
    <p:sldId id="352" r:id="rId4"/>
    <p:sldId id="354" r:id="rId5"/>
    <p:sldId id="355" r:id="rId6"/>
    <p:sldId id="356" r:id="rId7"/>
    <p:sldId id="365" r:id="rId8"/>
    <p:sldId id="366" r:id="rId9"/>
    <p:sldId id="358" r:id="rId10"/>
    <p:sldId id="362" r:id="rId11"/>
    <p:sldId id="359" r:id="rId12"/>
    <p:sldId id="369" r:id="rId13"/>
    <p:sldId id="364" r:id="rId14"/>
    <p:sldId id="363" r:id="rId15"/>
    <p:sldId id="367" r:id="rId16"/>
    <p:sldId id="353" r:id="rId17"/>
    <p:sldId id="370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192338" y="6494463"/>
            <a:ext cx="476408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 382 Microcontroller Programming – Fall 2007 – Slide #</a:t>
            </a:r>
            <a:fld id="{BEF648AD-7E68-4E64-B5E8-4FFE6B57A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I_MSP43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ce382.com/datasheets/msp430g2x53_2x13_mixed_sig_mcu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Floating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Pull-up and pull-down resistors</a:t>
            </a:r>
          </a:p>
          <a:p>
            <a:pPr lvl="1"/>
            <a:r>
              <a:rPr lang="en-US" dirty="0" smtClean="0"/>
              <a:t>You should know this from ECE231/ECE315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a system starts up, there is a period where inputs could have random states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floating</a:t>
            </a:r>
            <a:r>
              <a:rPr lang="en-US" dirty="0" smtClean="0">
                <a:sym typeface="Wingdings" panose="05000000000000000000" pitchFamily="2" charset="2"/>
              </a:rPr>
              <a:t>) because external HW hasn’t initialized things yet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You may not want to your </a:t>
            </a:r>
            <a:r>
              <a:rPr lang="en-US" dirty="0" err="1" smtClean="0">
                <a:sym typeface="Wingdings" panose="05000000000000000000" pitchFamily="2" charset="2"/>
              </a:rPr>
              <a:t>uC</a:t>
            </a:r>
            <a:r>
              <a:rPr lang="en-US" dirty="0" smtClean="0">
                <a:sym typeface="Wingdings" panose="05000000000000000000" pitchFamily="2" charset="2"/>
              </a:rPr>
              <a:t> to act on that random input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Pull-up/down always keep your inputs in a known state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8" y="4246999"/>
            <a:ext cx="5661206" cy="2153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2799" y="4064119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Pull-up</a:t>
            </a:r>
          </a:p>
          <a:p>
            <a:r>
              <a:rPr lang="en-US" dirty="0" smtClean="0"/>
              <a:t>Input is always HIGH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385137"/>
            <a:ext cx="2824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Pull-down</a:t>
            </a:r>
          </a:p>
          <a:p>
            <a:r>
              <a:rPr lang="en-US" dirty="0" smtClean="0"/>
              <a:t>Input is always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409" y="2463919"/>
            <a:ext cx="64865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9181" y="296917"/>
            <a:ext cx="8447617" cy="948559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Floating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2394943" y="1780123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/>
              <a:t>Voltage Levels and Noise Margins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9206" y="5925552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Remember this from ECE281?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27" y="1543385"/>
            <a:ext cx="8083562" cy="4384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 pin </a:t>
            </a:r>
            <a:r>
              <a:rPr lang="en-US" sz="1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(see next slide)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;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what is on pin 3? Input or output?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P1REN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enable pin 3’s resistor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P1OUT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pull-up or pull-down?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      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08" y="1482963"/>
            <a:ext cx="4350651" cy="165520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 bwMode="auto">
          <a:xfrm>
            <a:off x="4603808" y="4318093"/>
            <a:ext cx="512379" cy="134795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6187" y="4761236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going on here?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22421" y="5927559"/>
            <a:ext cx="7230175" cy="433136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Time permitting, let’s run this on your processor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</a:t>
            </a:r>
            <a:r>
              <a:rPr lang="en-US" sz="1800" dirty="0" smtClean="0"/>
              <a:t>2 onboard </a:t>
            </a:r>
            <a:r>
              <a:rPr lang="en-US" sz="1800" dirty="0"/>
              <a:t>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; ???? See next slide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2" descr="Image result for minimal msp430 desig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0220" r="4837" b="9367"/>
          <a:stretch/>
        </p:blipFill>
        <p:spPr bwMode="auto">
          <a:xfrm>
            <a:off x="433551" y="1458311"/>
            <a:ext cx="8182304" cy="494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48653" y="4146884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708525" y="4900863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76611" y="5181600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bit6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6739" y="368521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bit0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 bwMode="auto">
          <a:xfrm>
            <a:off x="1079100" y="3916052"/>
            <a:ext cx="1070542" cy="28698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6" idx="2"/>
          </p:cNvCxnSpPr>
          <p:nvPr/>
        </p:nvCxnSpPr>
        <p:spPr bwMode="auto">
          <a:xfrm flipH="1" flipV="1">
            <a:off x="6537158" y="5041231"/>
            <a:ext cx="1171367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220848" y="4592975"/>
            <a:ext cx="1034715" cy="280737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038" y="4808233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bit3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6"/>
          </p:cNvCxnSpPr>
          <p:nvPr/>
        </p:nvCxnSpPr>
        <p:spPr bwMode="auto">
          <a:xfrm flipV="1">
            <a:off x="1255563" y="4733343"/>
            <a:ext cx="781784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835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Toggle 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23665"/>
            <a:ext cx="8493642" cy="4724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</a:t>
            </a:r>
            <a:r>
              <a:rPr lang="en-US" sz="1800" dirty="0"/>
              <a:t>write a program that controls the </a:t>
            </a:r>
            <a:r>
              <a:rPr lang="en-US" sz="1800" dirty="0" smtClean="0"/>
              <a:t>2 onboard </a:t>
            </a:r>
            <a:r>
              <a:rPr lang="en-US" sz="1800" dirty="0"/>
              <a:t>LEDs with the onboard push button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P1DIR  ; ???? See next slide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&amp;P1DIR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push button is LOW on push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set_lights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#BIT0|BIT6, &amp;P1OUT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406400" lvl="1" indent="0">
              <a:buNone/>
            </a:pPr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8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Peripherals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Memory-Mapped 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Ports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GPIO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Multiplexing</a:t>
            </a:r>
          </a:p>
          <a:p>
            <a:pPr algn="l"/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910" y="1579437"/>
            <a:ext cx="3974966" cy="26451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6910" y="4340993"/>
            <a:ext cx="4521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order to be useful, micro controllers need to be able to talk with sensors and other </a:t>
            </a:r>
            <a:r>
              <a:rPr lang="en-US" dirty="0" smtClean="0"/>
              <a:t>processors/hardware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52721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Peripherals?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MSP430G2xx Peripherals?</a:t>
            </a:r>
          </a:p>
          <a:p>
            <a:pPr lvl="1"/>
            <a:r>
              <a:rPr lang="en-US" sz="2000" dirty="0" smtClean="0">
                <a:hlinkClick r:id="rId2"/>
              </a:rPr>
              <a:t>MSP430 </a:t>
            </a:r>
            <a:r>
              <a:rPr lang="en-US" sz="2000" dirty="0" err="1">
                <a:hlinkClick r:id="rId2"/>
              </a:rPr>
              <a:t>wikipedia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Watchdog </a:t>
            </a:r>
            <a:r>
              <a:rPr lang="en-US" sz="2000" dirty="0"/>
              <a:t>Timer</a:t>
            </a:r>
          </a:p>
          <a:p>
            <a:pPr lvl="1"/>
            <a:r>
              <a:rPr lang="en-US" sz="2000" dirty="0" smtClean="0"/>
              <a:t>Universal </a:t>
            </a:r>
            <a:r>
              <a:rPr lang="en-US" sz="2000" dirty="0"/>
              <a:t>Serial Communication Interface (USCI) </a:t>
            </a:r>
            <a:endParaRPr lang="en-US" sz="2000" dirty="0" smtClean="0"/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mplements UART, SPI, </a:t>
            </a:r>
            <a:r>
              <a:rPr lang="en-US" sz="1600" dirty="0"/>
              <a:t>and I2C protocols </a:t>
            </a:r>
            <a:endParaRPr lang="en-US" sz="1600" dirty="0" smtClean="0"/>
          </a:p>
          <a:p>
            <a:pPr lvl="1"/>
            <a:r>
              <a:rPr lang="en-US" sz="2000" dirty="0" smtClean="0"/>
              <a:t>Pulse </a:t>
            </a:r>
            <a:r>
              <a:rPr lang="en-US" sz="2000" dirty="0"/>
              <a:t>Width Modulation (PWM) </a:t>
            </a:r>
          </a:p>
          <a:p>
            <a:pPr lvl="1"/>
            <a:r>
              <a:rPr lang="en-US" sz="2000" dirty="0" smtClean="0"/>
              <a:t>Temperature </a:t>
            </a:r>
            <a:r>
              <a:rPr lang="en-US" sz="2000" dirty="0"/>
              <a:t>Sensor</a:t>
            </a:r>
          </a:p>
          <a:p>
            <a:pPr lvl="1"/>
            <a:r>
              <a:rPr lang="en-US" sz="2000" dirty="0" smtClean="0"/>
              <a:t>Multiplexers</a:t>
            </a:r>
          </a:p>
          <a:p>
            <a:pPr lvl="2"/>
            <a:r>
              <a:rPr lang="en-US" dirty="0"/>
              <a:t>T</a:t>
            </a:r>
            <a:r>
              <a:rPr lang="en-US" sz="1800" dirty="0" smtClean="0"/>
              <a:t>oo many capabilities, not enough pings</a:t>
            </a:r>
          </a:p>
          <a:p>
            <a:pPr lvl="1"/>
            <a:r>
              <a:rPr lang="en-US" sz="2000" dirty="0" smtClean="0"/>
              <a:t>Capacitive </a:t>
            </a:r>
            <a:r>
              <a:rPr lang="en-US" sz="2000" dirty="0"/>
              <a:t>Touch I/O </a:t>
            </a:r>
            <a:endParaRPr lang="en-US" sz="2000" dirty="0" smtClean="0"/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working with touch screens, </a:t>
            </a:r>
            <a:r>
              <a:rPr lang="en-US" sz="1600" dirty="0" err="1" smtClean="0"/>
              <a:t>etc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3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29" r="13983" b="15625"/>
          <a:stretch/>
        </p:blipFill>
        <p:spPr>
          <a:xfrm>
            <a:off x="5681493" y="1584434"/>
            <a:ext cx="3092017" cy="38940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Ports (like with ships)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0542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are Ports?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Your </a:t>
            </a:r>
            <a:r>
              <a:rPr lang="en-US" sz="2000" dirty="0" err="1" smtClean="0">
                <a:solidFill>
                  <a:schemeClr val="accent2"/>
                </a:solidFill>
              </a:rPr>
              <a:t>LaunchPad</a:t>
            </a:r>
            <a:r>
              <a:rPr lang="en-US" sz="2000" dirty="0" smtClean="0">
                <a:solidFill>
                  <a:schemeClr val="accent2"/>
                </a:solidFill>
              </a:rPr>
              <a:t> Board has…</a:t>
            </a:r>
          </a:p>
          <a:p>
            <a:pPr lvl="1"/>
            <a:r>
              <a:rPr lang="en-US" sz="2000" dirty="0" smtClean="0"/>
              <a:t>Port 1, Pin 0 to Pin 7</a:t>
            </a:r>
          </a:p>
          <a:p>
            <a:pPr lvl="1"/>
            <a:r>
              <a:rPr lang="en-US" sz="2000" dirty="0"/>
              <a:t>Port </a:t>
            </a:r>
            <a:r>
              <a:rPr lang="en-US" sz="2000" dirty="0" smtClean="0"/>
              <a:t>2, </a:t>
            </a:r>
            <a:r>
              <a:rPr lang="en-US" sz="2000" dirty="0"/>
              <a:t>Pin 0 to Pin </a:t>
            </a:r>
            <a:r>
              <a:rPr lang="en-US" sz="2000" dirty="0" smtClean="0"/>
              <a:t>5       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171277" y="1582974"/>
            <a:ext cx="874986" cy="6506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Ship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(</a:t>
            </a:r>
            <a:r>
              <a:rPr lang="en-US" sz="1600" dirty="0" err="1" smtClean="0">
                <a:latin typeface="Arial" charset="0"/>
              </a:rPr>
              <a:t>uC</a:t>
            </a:r>
            <a:r>
              <a:rPr lang="en-US" sz="1600" dirty="0" smtClean="0">
                <a:latin typeface="Arial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419685" y="1570641"/>
            <a:ext cx="1305910" cy="65061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External</a:t>
            </a:r>
            <a:endParaRPr lang="en-US" sz="1600" dirty="0"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World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flipH="1">
            <a:off x="5694305" y="2260755"/>
            <a:ext cx="2361874" cy="3288707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6" y="3401357"/>
            <a:ext cx="5547505" cy="282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-Right Arrow 8"/>
          <p:cNvSpPr/>
          <p:nvPr/>
        </p:nvSpPr>
        <p:spPr bwMode="auto">
          <a:xfrm>
            <a:off x="5317709" y="4778174"/>
            <a:ext cx="2096814" cy="1111469"/>
          </a:xfrm>
          <a:prstGeom prst="leftRightArrow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Goods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600">
                <a:latin typeface="Arial" charset="0"/>
              </a:rPr>
              <a:t>(Data)</a:t>
            </a: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460" y="4411190"/>
            <a:ext cx="3961874" cy="198960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</a:p>
          <a:p>
            <a:pPr lvl="1"/>
            <a:r>
              <a:rPr lang="en-US" dirty="0" smtClean="0"/>
              <a:t>Advantage</a:t>
            </a:r>
            <a:endParaRPr lang="en-US" dirty="0"/>
          </a:p>
          <a:p>
            <a:pPr lvl="2"/>
            <a:r>
              <a:rPr lang="en-US" dirty="0"/>
              <a:t>Fewer instructions</a:t>
            </a:r>
          </a:p>
          <a:p>
            <a:pPr lvl="2"/>
            <a:r>
              <a:rPr lang="en-US" dirty="0"/>
              <a:t>Can use all addressing modes</a:t>
            </a:r>
          </a:p>
          <a:p>
            <a:pPr lvl="1"/>
            <a:r>
              <a:rPr lang="en-US" sz="2200" dirty="0"/>
              <a:t>Disadvantage</a:t>
            </a:r>
          </a:p>
          <a:p>
            <a:pPr lvl="2"/>
            <a:r>
              <a:rPr lang="en-US" dirty="0"/>
              <a:t>Lose memory to IO</a:t>
            </a:r>
          </a:p>
          <a:p>
            <a:pPr lvl="2"/>
            <a:r>
              <a:rPr lang="en-US" dirty="0"/>
              <a:t>Programmer mistakes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18" t="23220" b="12162"/>
          <a:stretch/>
        </p:blipFill>
        <p:spPr>
          <a:xfrm>
            <a:off x="1828800" y="1463039"/>
            <a:ext cx="5765909" cy="2948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8226" y="1536873"/>
            <a:ext cx="1779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</a:t>
            </a:r>
          </a:p>
          <a:p>
            <a:r>
              <a:rPr lang="en-US" sz="2000" dirty="0" smtClean="0"/>
              <a:t>I/O and memory have separate space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460" y="1536873"/>
            <a:ext cx="154349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Motorola</a:t>
            </a:r>
          </a:p>
          <a:p>
            <a:r>
              <a:rPr lang="en-US" sz="1800" dirty="0" smtClean="0"/>
              <a:t>I/O and memory share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36934" y="4410801"/>
            <a:ext cx="4593195" cy="1989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2857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accent2"/>
                </a:solidFill>
                <a:latin typeface="Trebuchet MS" panose="020B0603020202020204" pitchFamily="34" charset="0"/>
              </a:defRPr>
            </a:lvl1pPr>
            <a:lvl2pPr marL="688975" lvl="1"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latin typeface="Trebuchet MS" panose="020B0603020202020204" pitchFamily="34" charset="0"/>
              </a:defRPr>
            </a:lvl2pPr>
            <a:lvl3pPr marL="1027113" lvl="2"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latin typeface="Trebuchet MS" panose="020B0603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1600" b="1">
                <a:latin typeface="Trebuchet MS" panose="020B0603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9pPr>
          </a:lstStyle>
          <a:p>
            <a:r>
              <a:rPr lang="en-US" dirty="0"/>
              <a:t>Port-Mapped I/O</a:t>
            </a:r>
          </a:p>
          <a:p>
            <a:pPr lvl="1"/>
            <a:r>
              <a:rPr lang="en-US" dirty="0"/>
              <a:t>Advantage</a:t>
            </a:r>
          </a:p>
          <a:p>
            <a:pPr lvl="2"/>
            <a:r>
              <a:rPr lang="en-US" dirty="0"/>
              <a:t>Don't lose memory for IO.</a:t>
            </a:r>
          </a:p>
          <a:p>
            <a:pPr lvl="2"/>
            <a:r>
              <a:rPr lang="en-US" dirty="0"/>
              <a:t>Protects coder from mistakes.</a:t>
            </a:r>
          </a:p>
          <a:p>
            <a:pPr lvl="1"/>
            <a:r>
              <a:rPr lang="en-US" dirty="0"/>
              <a:t>Disadvantage</a:t>
            </a:r>
          </a:p>
          <a:p>
            <a:pPr lvl="2"/>
            <a:r>
              <a:rPr lang="en-US" dirty="0"/>
              <a:t>Need More Instructions (like In/Out)</a:t>
            </a:r>
          </a:p>
          <a:p>
            <a:pPr lvl="2"/>
            <a:r>
              <a:rPr lang="en-US" dirty="0"/>
              <a:t>More restrictive 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2364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39431"/>
            <a:ext cx="8493642" cy="4724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 has Memory-Mapped </a:t>
            </a:r>
            <a:r>
              <a:rPr lang="en-US" sz="2000" dirty="0">
                <a:solidFill>
                  <a:schemeClr val="accent2"/>
                </a:solidFill>
              </a:rPr>
              <a:t>I/O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200" dirty="0" smtClean="0"/>
              <a:t>How to use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#0x55, &amp;P1OUT</a:t>
            </a:r>
          </a:p>
          <a:p>
            <a:pPr lvl="2"/>
            <a:r>
              <a:rPr lang="en-US" dirty="0" err="1"/>
              <a:t>m</a:t>
            </a:r>
            <a:r>
              <a:rPr lang="en-US" sz="1800" dirty="0" err="1" smtClean="0"/>
              <a:t>ov</a:t>
            </a:r>
            <a:r>
              <a:rPr lang="en-US" sz="1800" dirty="0" smtClean="0"/>
              <a:t> </a:t>
            </a:r>
            <a:r>
              <a:rPr lang="en-US" sz="1800" dirty="0"/>
              <a:t>#0x55, </a:t>
            </a:r>
            <a:r>
              <a:rPr lang="en-US" sz="1800" dirty="0" smtClean="0"/>
              <a:t>&amp;0x0021</a:t>
            </a:r>
          </a:p>
          <a:p>
            <a:pPr lvl="2"/>
            <a:r>
              <a:rPr lang="en-US" dirty="0" smtClean="0"/>
              <a:t>Why does the address have &amp;?</a:t>
            </a:r>
            <a:endParaRPr lang="en-US" sz="1800" dirty="0" smtClean="0"/>
          </a:p>
          <a:p>
            <a:pPr lvl="1"/>
            <a:r>
              <a:rPr lang="en-US" sz="2200" dirty="0" smtClean="0">
                <a:solidFill>
                  <a:schemeClr val="accent2"/>
                </a:solidFill>
              </a:rPr>
              <a:t>User’s Guide p 333, Table 8-2</a:t>
            </a:r>
          </a:p>
        </p:txBody>
      </p:sp>
      <p:pic>
        <p:nvPicPr>
          <p:cNvPr id="2050" name="Picture 2" descr="MSP430 Memory 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29" y="1506276"/>
            <a:ext cx="3478914" cy="485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678845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Only 20 Pins !!! But want access to many more signals</a:t>
            </a:r>
          </a:p>
          <a:p>
            <a:pPr lvl="1"/>
            <a:r>
              <a:rPr lang="en-US" sz="1600" dirty="0" smtClean="0"/>
              <a:t>Therefore, each pin shares </a:t>
            </a:r>
            <a:r>
              <a:rPr lang="en-US" sz="1600" dirty="0" smtClean="0">
                <a:solidFill>
                  <a:srgbClr val="FF0000"/>
                </a:solidFill>
              </a:rPr>
              <a:t>several</a:t>
            </a:r>
            <a:r>
              <a:rPr lang="en-US" sz="1600" dirty="0" smtClean="0"/>
              <a:t> signals </a:t>
            </a:r>
            <a:r>
              <a:rPr lang="en-US" sz="1600" dirty="0" smtClean="0">
                <a:sym typeface="Wingdings" pitchFamily="2" charset="2"/>
              </a:rPr>
              <a:t> multiplexing</a:t>
            </a:r>
            <a:endParaRPr lang="en-US" sz="16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You learned about multiplexers in ECE281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Use PxSEL1 and PxSEL2 to select signal for each pin</a:t>
            </a:r>
          </a:p>
          <a:p>
            <a:pPr lvl="1"/>
            <a:r>
              <a:rPr lang="en-US" sz="2000" dirty="0"/>
              <a:t>The details are in the </a:t>
            </a:r>
            <a:r>
              <a:rPr lang="en-US" sz="2000" dirty="0">
                <a:hlinkClick r:id="rId2" action="ppaction://hlinkfile"/>
              </a:rPr>
              <a:t>MSP430G2x53 2x13 Mixed Signal MCU Datasheet</a:t>
            </a:r>
            <a:r>
              <a:rPr lang="en-US" sz="2000" dirty="0"/>
              <a:t>.</a:t>
            </a:r>
            <a:endParaRPr lang="en-US" sz="1600" dirty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9" y="2447026"/>
            <a:ext cx="6543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8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Port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79" y="1607806"/>
            <a:ext cx="8493642" cy="276385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The registers used to configure GPIO are </a:t>
            </a:r>
            <a:r>
              <a:rPr lang="en-US" sz="2000" dirty="0" err="1">
                <a:solidFill>
                  <a:schemeClr val="accent2"/>
                </a:solidFill>
              </a:rPr>
              <a:t>PxDIR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 smtClean="0">
                <a:solidFill>
                  <a:schemeClr val="accent2"/>
                </a:solidFill>
              </a:rPr>
              <a:t>PxREN</a:t>
            </a:r>
            <a:r>
              <a:rPr lang="en-US" sz="2000" dirty="0" smtClean="0">
                <a:solidFill>
                  <a:schemeClr val="accent2"/>
                </a:solidFill>
              </a:rPr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PxOUT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dirty="0" err="1" smtClean="0">
                <a:solidFill>
                  <a:schemeClr val="accent2"/>
                </a:solidFill>
              </a:rPr>
              <a:t>PxIN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PxDIR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configures </a:t>
            </a:r>
            <a:r>
              <a:rPr lang="en-US" sz="1800" dirty="0" smtClean="0"/>
              <a:t>a pin as an input (0) or an output (1) </a:t>
            </a:r>
            <a:endParaRPr lang="en-US" sz="1800" dirty="0"/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bis.b</a:t>
            </a:r>
            <a:r>
              <a:rPr lang="en-US" sz="1400" dirty="0" smtClean="0">
                <a:solidFill>
                  <a:schemeClr val="accent6"/>
                </a:solidFill>
              </a:rPr>
              <a:t>  #BIT0,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0 is output</a:t>
            </a:r>
          </a:p>
          <a:p>
            <a:pPr lvl="2"/>
            <a:r>
              <a:rPr lang="en-US" sz="1400" dirty="0" err="1" smtClean="0">
                <a:solidFill>
                  <a:schemeClr val="accent6"/>
                </a:solidFill>
              </a:rPr>
              <a:t>bic.b</a:t>
            </a:r>
            <a:r>
              <a:rPr lang="en-US" sz="1400" dirty="0" smtClean="0">
                <a:solidFill>
                  <a:schemeClr val="accent6"/>
                </a:solidFill>
              </a:rPr>
              <a:t>  #BIT1, &amp;P1DIR  </a:t>
            </a:r>
            <a:r>
              <a:rPr lang="en-US" sz="1400" dirty="0" smtClean="0">
                <a:solidFill>
                  <a:srgbClr val="00B050"/>
                </a:solidFill>
              </a:rPr>
              <a:t>; port 1, pin 1 is input </a:t>
            </a:r>
            <a:endParaRPr lang="en-US" sz="14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>
                <a:solidFill>
                  <a:srgbClr val="FF0000"/>
                </a:solidFill>
              </a:rPr>
              <a:t>PxREN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enables pull </a:t>
            </a:r>
            <a:r>
              <a:rPr lang="en-US" sz="1800" dirty="0"/>
              <a:t>up / pull down resistors to avoid floating inputs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Writing </a:t>
            </a:r>
            <a:r>
              <a:rPr lang="en-US" sz="1800" dirty="0"/>
              <a:t>to </a:t>
            </a:r>
            <a:r>
              <a:rPr lang="en-US" sz="1800" dirty="0" err="1" smtClean="0">
                <a:solidFill>
                  <a:srgbClr val="FF0000"/>
                </a:solidFill>
              </a:rPr>
              <a:t>PxOUT</a:t>
            </a:r>
            <a:r>
              <a:rPr lang="en-US" sz="1800" dirty="0" smtClean="0">
                <a:solidFill>
                  <a:srgbClr val="FF0000"/>
                </a:solidFill>
              </a:rPr>
              <a:t>: 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Output</a:t>
            </a:r>
            <a:r>
              <a:rPr lang="en-US" sz="1600" dirty="0" smtClean="0"/>
              <a:t>: sets </a:t>
            </a:r>
            <a:r>
              <a:rPr lang="en-US" sz="1600" dirty="0"/>
              <a:t>the output of each </a:t>
            </a:r>
            <a:r>
              <a:rPr lang="en-US" sz="1600" dirty="0" smtClean="0"/>
              <a:t>pin either high or low</a:t>
            </a:r>
          </a:p>
          <a:p>
            <a:pPr lvl="2"/>
            <a:r>
              <a:rPr lang="en-US" sz="1600" dirty="0" smtClean="0">
                <a:solidFill>
                  <a:srgbClr val="7030A0"/>
                </a:solidFill>
              </a:rPr>
              <a:t>Input</a:t>
            </a:r>
            <a:r>
              <a:rPr lang="en-US" sz="1600" dirty="0" smtClean="0"/>
              <a:t>: sets the input resistor as a pull-up (1) or a pull-down(0)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&amp;P1REN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enabled</a:t>
            </a:r>
          </a:p>
          <a:p>
            <a:pPr lvl="2"/>
            <a:r>
              <a:rPr lang="en-US" sz="1600" dirty="0" err="1" smtClean="0">
                <a:solidFill>
                  <a:schemeClr val="accent6"/>
                </a:solidFill>
              </a:rPr>
              <a:t>bis.b</a:t>
            </a:r>
            <a:r>
              <a:rPr lang="en-US" sz="1600" dirty="0" smtClean="0">
                <a:solidFill>
                  <a:schemeClr val="accent6"/>
                </a:solidFill>
              </a:rPr>
              <a:t> #BIT1, &amp;P1OUT  </a:t>
            </a:r>
            <a:r>
              <a:rPr lang="en-US" sz="1600" dirty="0" smtClean="0">
                <a:solidFill>
                  <a:srgbClr val="00B050"/>
                </a:solidFill>
              </a:rPr>
              <a:t>; port 1, resistor is pull-up</a:t>
            </a:r>
            <a:endParaRPr lang="en-US" sz="1600" dirty="0">
              <a:solidFill>
                <a:srgbClr val="00B05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PxIN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allows you to read the values on these </a:t>
            </a:r>
            <a:r>
              <a:rPr lang="en-US" sz="1800" dirty="0" smtClean="0"/>
              <a:t>pins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PxSEL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and </a:t>
            </a:r>
            <a:r>
              <a:rPr lang="en-US" sz="1800" dirty="0" smtClean="0">
                <a:solidFill>
                  <a:srgbClr val="FF0000"/>
                </a:solidFill>
              </a:rPr>
              <a:t>PSEL2</a:t>
            </a:r>
            <a:r>
              <a:rPr lang="en-US" sz="1800" dirty="0" smtClean="0"/>
              <a:t> are the MUX pins to select different pin modes</a:t>
            </a:r>
          </a:p>
          <a:p>
            <a:pPr marL="406400" lvl="1" indent="0">
              <a:buNone/>
            </a:pPr>
            <a:endParaRPr lang="en-US" sz="1800" dirty="0" smtClean="0"/>
          </a:p>
          <a:p>
            <a:pPr marL="406400" lvl="1" indent="0">
              <a:buNone/>
            </a:pPr>
            <a:endParaRPr lang="en-US" sz="1800" dirty="0"/>
          </a:p>
          <a:p>
            <a:pPr marL="406400" lvl="1" indent="0">
              <a:buNone/>
            </a:pPr>
            <a:endParaRPr lang="en-US" sz="1800" dirty="0"/>
          </a:p>
          <a:p>
            <a:pPr lvl="1"/>
            <a:endParaRPr lang="en-US" sz="1600" dirty="0"/>
          </a:p>
          <a:p>
            <a:pPr lvl="1"/>
            <a:endParaRPr lang="en-US" sz="2200" dirty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32755"/>
            <a:ext cx="361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Users Guide p 328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5751" y="413319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455204" y="4855252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2" y="4270936"/>
            <a:ext cx="6888480" cy="22163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25751" y="3809271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REN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25751" y="348535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OUT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25751" y="3151693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7088" y="2164189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GPIO </a:t>
            </a:r>
            <a:r>
              <a:rPr lang="en-US" u="sng" dirty="0" err="1" smtClean="0"/>
              <a:t>Regs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835979" y="283831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SEL2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35979" y="2528067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0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GPIO Pin Setup (</a:t>
            </a:r>
            <a:r>
              <a:rPr lang="en-US" b="1" dirty="0" err="1" smtClean="0"/>
              <a:t>MUXes</a:t>
            </a:r>
            <a:r>
              <a:rPr lang="en-US" b="1" dirty="0" smtClean="0"/>
              <a:t>!)</a:t>
            </a:r>
            <a:endParaRPr lang="en-US" dirty="0"/>
          </a:p>
        </p:txBody>
      </p:sp>
      <p:pic>
        <p:nvPicPr>
          <p:cNvPr id="3074" name="Picture 2" descr="P1.0-2 Multiplexing Control Bits / Sig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31" y="1516975"/>
            <a:ext cx="6046077" cy="434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98525" y="1566594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P1.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7684003" y="2288653"/>
            <a:ext cx="1446071" cy="925283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Pin 0-7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0021" y="394979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 err="1" smtClean="0"/>
              <a:t>DIR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7638131" y="4671853"/>
            <a:ext cx="1446071" cy="925283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Port 1 or 2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765736" y="3626069"/>
            <a:ext cx="6156434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91492" y="56563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BIT1,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P1SEL</a:t>
            </a:r>
            <a:r>
              <a:rPr lang="en-US" sz="18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#BIT1, &amp;P1SEL2 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 bwMode="auto">
          <a:xfrm>
            <a:off x="2498832" y="3537479"/>
            <a:ext cx="346842" cy="299545"/>
          </a:xfrm>
          <a:prstGeom prst="ellipse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48508" y="5542616"/>
            <a:ext cx="957044" cy="877563"/>
          </a:xfrm>
          <a:prstGeom prst="rect">
            <a:avLst/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stCxn id="5" idx="5"/>
          </p:cNvCxnSpPr>
          <p:nvPr/>
        </p:nvCxnSpPr>
        <p:spPr bwMode="auto">
          <a:xfrm>
            <a:off x="2794880" y="3793157"/>
            <a:ext cx="1816532" cy="177207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7106" y="3257296"/>
            <a:ext cx="162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Let’s setup UCA0SOMI on port 1, pin 1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5307</TotalTime>
  <Words>817</Words>
  <Application>Microsoft Office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Peripherals</vt:lpstr>
      <vt:lpstr>Ports (like with ships)</vt:lpstr>
      <vt:lpstr>Ports</vt:lpstr>
      <vt:lpstr>MSP430</vt:lpstr>
      <vt:lpstr>Multiplexing</vt:lpstr>
      <vt:lpstr>GPIO Port Control</vt:lpstr>
      <vt:lpstr>GPIO Pin Setup (MUXes!)</vt:lpstr>
      <vt:lpstr>Avoiding Floating Inputs</vt:lpstr>
      <vt:lpstr>PowerPoint Presentation</vt:lpstr>
      <vt:lpstr>Example Program</vt:lpstr>
      <vt:lpstr>Toggle LED</vt:lpstr>
      <vt:lpstr>BACKUPS</vt:lpstr>
      <vt:lpstr>Toggle LED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306</cp:revision>
  <cp:lastPrinted>2018-05-21T20:23:10Z</cp:lastPrinted>
  <dcterms:created xsi:type="dcterms:W3CDTF">2001-06-27T14:08:57Z</dcterms:created>
  <dcterms:modified xsi:type="dcterms:W3CDTF">2018-07-16T21:04:57Z</dcterms:modified>
</cp:coreProperties>
</file>