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22"/>
  </p:notesMasterIdLst>
  <p:handoutMasterIdLst>
    <p:handoutMasterId r:id="rId23"/>
  </p:handoutMasterIdLst>
  <p:sldIdLst>
    <p:sldId id="352" r:id="rId4"/>
    <p:sldId id="354" r:id="rId5"/>
    <p:sldId id="355"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53" r:id="rId19"/>
    <p:sldId id="356" r:id="rId20"/>
    <p:sldId id="357" r:id="rId21"/>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94660"/>
  </p:normalViewPr>
  <p:slideViewPr>
    <p:cSldViewPr snapToGrid="0">
      <p:cViewPr varScale="1">
        <p:scale>
          <a:sx n="121" d="100"/>
          <a:sy n="121" d="100"/>
        </p:scale>
        <p:origin x="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17</a:t>
            </a:fld>
            <a:endParaRPr lang="en-US"/>
          </a:p>
        </p:txBody>
      </p:sp>
    </p:spTree>
    <p:extLst>
      <p:ext uri="{BB962C8B-B14F-4D97-AF65-F5344CB8AC3E}">
        <p14:creationId xmlns:p14="http://schemas.microsoft.com/office/powerpoint/2010/main" val="222584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18</a:t>
            </a:fld>
            <a:endParaRPr lang="en-US"/>
          </a:p>
        </p:txBody>
      </p:sp>
    </p:spTree>
    <p:extLst>
      <p:ext uri="{BB962C8B-B14F-4D97-AF65-F5344CB8AC3E}">
        <p14:creationId xmlns:p14="http://schemas.microsoft.com/office/powerpoint/2010/main" val="4397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7/16/2018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7/16/2018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7/16/2018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7/16/2018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24+25</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Maskable</a:t>
            </a:r>
            <a:r>
              <a:rPr lang="en-US" b="1" dirty="0"/>
              <a:t> </a:t>
            </a:r>
            <a:r>
              <a:rPr lang="en-US" b="1" dirty="0" err="1"/>
              <a:t>vs</a:t>
            </a:r>
            <a:r>
              <a:rPr lang="en-US" b="1" dirty="0"/>
              <a:t> Non-</a:t>
            </a:r>
            <a:r>
              <a:rPr lang="en-US" b="1" dirty="0" err="1"/>
              <a:t>maskable</a:t>
            </a:r>
            <a:r>
              <a:rPr lang="en-US" b="1" dirty="0"/>
              <a:t> Interrupts</a:t>
            </a:r>
          </a:p>
        </p:txBody>
      </p:sp>
      <p:sp>
        <p:nvSpPr>
          <p:cNvPr id="3" name="Content Placeholder 2"/>
          <p:cNvSpPr>
            <a:spLocks noGrp="1"/>
          </p:cNvSpPr>
          <p:nvPr>
            <p:ph idx="1"/>
          </p:nvPr>
        </p:nvSpPr>
        <p:spPr>
          <a:xfrm>
            <a:off x="348339" y="1474075"/>
            <a:ext cx="8500386" cy="4863663"/>
          </a:xfrm>
        </p:spPr>
        <p:txBody>
          <a:bodyPr/>
          <a:lstStyle/>
          <a:p>
            <a:pPr marL="0" indent="0">
              <a:buNone/>
            </a:pPr>
            <a:r>
              <a:rPr lang="en-US" sz="2000" b="1" dirty="0" smtClean="0"/>
              <a:t>Remember the Status Register?</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dirty="0" smtClean="0">
                <a:solidFill>
                  <a:schemeClr val="accent2"/>
                </a:solidFill>
              </a:rPr>
              <a:t>GIE:  General Interrupt Enable</a:t>
            </a:r>
          </a:p>
          <a:p>
            <a:pPr>
              <a:buFontTx/>
              <a:buChar char="-"/>
            </a:pPr>
            <a:r>
              <a:rPr lang="en-US" sz="2000" dirty="0" smtClean="0">
                <a:solidFill>
                  <a:schemeClr val="accent2"/>
                </a:solidFill>
              </a:rPr>
              <a:t>Setting this bit Enables </a:t>
            </a:r>
            <a:r>
              <a:rPr lang="en-US" sz="2000" dirty="0" err="1" smtClean="0">
                <a:solidFill>
                  <a:schemeClr val="accent2"/>
                </a:solidFill>
              </a:rPr>
              <a:t>maskable</a:t>
            </a:r>
            <a:r>
              <a:rPr lang="en-US" sz="2000" dirty="0" smtClean="0">
                <a:solidFill>
                  <a:schemeClr val="accent2"/>
                </a:solidFill>
              </a:rPr>
              <a:t> interrupts</a:t>
            </a:r>
          </a:p>
          <a:p>
            <a:pPr>
              <a:buFontTx/>
              <a:buChar char="-"/>
            </a:pPr>
            <a:r>
              <a:rPr lang="en-US" sz="2000" dirty="0" smtClean="0">
                <a:solidFill>
                  <a:schemeClr val="accent2"/>
                </a:solidFill>
              </a:rPr>
              <a:t>How to control in “C”?</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enable_interrupt</a:t>
            </a:r>
            <a:r>
              <a:rPr lang="en-US" sz="1600" b="1" dirty="0" smtClean="0">
                <a:solidFill>
                  <a:srgbClr val="7030A0"/>
                </a:solidFill>
                <a:latin typeface="Courier New" pitchFamily="49" charset="0"/>
                <a:cs typeface="Courier New" pitchFamily="49" charset="0"/>
              </a:rPr>
              <a:t>()</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disable_interrupt</a:t>
            </a:r>
            <a:r>
              <a:rPr lang="en-US" sz="1600" b="1" dirty="0" smtClean="0">
                <a:solidFill>
                  <a:srgbClr val="7030A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 </a:t>
            </a:r>
          </a:p>
          <a:p>
            <a:pPr>
              <a:buFontTx/>
              <a:buChar char="-"/>
            </a:pPr>
            <a:endParaRPr lang="en-US" sz="2000" dirty="0">
              <a:solidFill>
                <a:schemeClr val="accent2"/>
              </a:solidFill>
            </a:endParaRPr>
          </a:p>
          <a:p>
            <a:pPr marL="0" indent="0">
              <a:buNone/>
            </a:pPr>
            <a:endParaRPr lang="en-US" sz="2000" dirty="0" smtClean="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3460695"/>
              </p:ext>
            </p:extLst>
          </p:nvPr>
        </p:nvGraphicFramePr>
        <p:xfrm>
          <a:off x="561973" y="1976621"/>
          <a:ext cx="8286752" cy="807120"/>
        </p:xfrm>
        <a:graphic>
          <a:graphicData uri="http://schemas.openxmlformats.org/drawingml/2006/table">
            <a:tbl>
              <a:tblPr/>
              <a:tblGrid>
                <a:gridCol w="517922"/>
                <a:gridCol w="517922"/>
                <a:gridCol w="517922"/>
                <a:gridCol w="517922"/>
                <a:gridCol w="517922"/>
                <a:gridCol w="517922"/>
                <a:gridCol w="517922"/>
                <a:gridCol w="517922"/>
                <a:gridCol w="517922"/>
                <a:gridCol w="517922"/>
                <a:gridCol w="517922"/>
                <a:gridCol w="517922"/>
                <a:gridCol w="517922"/>
                <a:gridCol w="517922"/>
                <a:gridCol w="517922"/>
                <a:gridCol w="517922"/>
              </a:tblGrid>
              <a:tr h="297865">
                <a:tc>
                  <a:txBody>
                    <a:bodyPr/>
                    <a:lstStyle/>
                    <a:p>
                      <a:pPr algn="l" fontAlgn="b"/>
                      <a:r>
                        <a:rPr lang="en-US" sz="1300" b="1" dirty="0">
                          <a:effectLst/>
                        </a:rPr>
                        <a:t>15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9</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8</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7</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6</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9349">
                <a:tc gridSpan="7">
                  <a:txBody>
                    <a:bodyPr/>
                    <a:lstStyle/>
                    <a:p>
                      <a:pPr algn="l" fontAlgn="t"/>
                      <a:r>
                        <a:rPr lang="en-US" sz="1300" dirty="0">
                          <a:effectLst/>
                        </a:rPr>
                        <a:t>Reserved</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300">
                          <a:effectLst/>
                        </a:rPr>
                        <a:t>V</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SCG1</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SCG0</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OSCOFF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CPUOFF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solidFill>
                            <a:srgbClr val="FF0000"/>
                          </a:solidFill>
                          <a:effectLst/>
                        </a:rPr>
                        <a:t>GIE</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N</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Z</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685800" y="333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7768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Service Routines (ISRs</a:t>
            </a:r>
            <a:r>
              <a:rPr lang="en-US" b="1" dirty="0" smtClean="0"/>
              <a:t>)</a:t>
            </a:r>
            <a:endParaRPr lang="en-US" b="1" dirty="0"/>
          </a:p>
        </p:txBody>
      </p:sp>
      <p:sp>
        <p:nvSpPr>
          <p:cNvPr id="3" name="Content Placeholder 2"/>
          <p:cNvSpPr>
            <a:spLocks noGrp="1"/>
          </p:cNvSpPr>
          <p:nvPr>
            <p:ph idx="1"/>
          </p:nvPr>
        </p:nvSpPr>
        <p:spPr>
          <a:xfrm>
            <a:off x="348339" y="1521372"/>
            <a:ext cx="8500386" cy="4784836"/>
          </a:xfrm>
        </p:spPr>
        <p:txBody>
          <a:bodyPr>
            <a:normAutofit fontScale="92500" lnSpcReduction="20000"/>
          </a:bodyPr>
          <a:lstStyle/>
          <a:p>
            <a:pPr marL="57150" indent="0">
              <a:buNone/>
            </a:pPr>
            <a:r>
              <a:rPr lang="en-US" sz="1600" b="1" dirty="0" smtClean="0">
                <a:solidFill>
                  <a:schemeClr val="accent2"/>
                </a:solidFill>
                <a:latin typeface="Courier New" pitchFamily="49" charset="0"/>
                <a:cs typeface="Courier New" pitchFamily="49" charset="0"/>
              </a:rPr>
              <a:t>#</a:t>
            </a:r>
            <a:r>
              <a:rPr lang="en-US" sz="1600" b="1" dirty="0">
                <a:solidFill>
                  <a:schemeClr val="accent2"/>
                </a:solidFill>
                <a:latin typeface="Courier New" pitchFamily="49" charset="0"/>
                <a:cs typeface="Courier New" pitchFamily="49" charset="0"/>
              </a:rPr>
              <a:t>pragma vector=XXXXX_VECTOR</a:t>
            </a:r>
          </a:p>
          <a:p>
            <a:pPr marL="57150" indent="0">
              <a:buNone/>
            </a:pPr>
            <a:r>
              <a:rPr lang="en-US" sz="1600" b="1" dirty="0">
                <a:solidFill>
                  <a:schemeClr val="accent2"/>
                </a:solidFill>
                <a:latin typeface="Courier New" pitchFamily="49" charset="0"/>
                <a:cs typeface="Courier New" pitchFamily="49" charset="0"/>
              </a:rPr>
              <a:t>__interrupt void XXXXX_ISR(void)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 do some stuff in response to an interrupt</a:t>
            </a:r>
          </a:p>
          <a:p>
            <a:pPr marL="57150" indent="0">
              <a:buNone/>
            </a:pPr>
            <a:r>
              <a:rPr lang="en-US" sz="1600" b="1" dirty="0" smtClean="0">
                <a:solidFill>
                  <a:schemeClr val="accent2"/>
                </a:solidFill>
                <a:latin typeface="Courier New" pitchFamily="49" charset="0"/>
                <a:cs typeface="Courier New" pitchFamily="49" charset="0"/>
              </a:rPr>
              <a:t>}</a:t>
            </a: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#pragma vector=PORT1_VECTOR</a:t>
            </a:r>
          </a:p>
          <a:p>
            <a:pPr marL="57150" indent="0">
              <a:buNone/>
            </a:pPr>
            <a:r>
              <a:rPr lang="en-US" sz="1600" b="1" dirty="0">
                <a:solidFill>
                  <a:schemeClr val="accent2"/>
                </a:solidFill>
                <a:latin typeface="Courier New" pitchFamily="49" charset="0"/>
                <a:cs typeface="Courier New" pitchFamily="49" charset="0"/>
              </a:rPr>
              <a:t>__interrupt void </a:t>
            </a:r>
            <a:r>
              <a:rPr lang="en-US" sz="1600" b="1" dirty="0" smtClean="0">
                <a:solidFill>
                  <a:schemeClr val="accent2"/>
                </a:solidFill>
                <a:latin typeface="Courier New" pitchFamily="49" charset="0"/>
                <a:cs typeface="Courier New" pitchFamily="49" charset="0"/>
              </a:rPr>
              <a:t>Port_1_ISR(void</a:t>
            </a: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P1IFG &amp;= ~BIT3;                           </a:t>
            </a:r>
            <a:r>
              <a:rPr lang="en-US" sz="1600" b="1" dirty="0">
                <a:solidFill>
                  <a:srgbClr val="00B050"/>
                </a:solidFill>
                <a:latin typeface="Courier New" pitchFamily="49" charset="0"/>
                <a:cs typeface="Courier New" pitchFamily="49" charset="0"/>
              </a:rPr>
              <a:t>// P1.3 IFG cleared</a:t>
            </a:r>
          </a:p>
          <a:p>
            <a:pPr marL="57150" indent="0">
              <a:buNone/>
            </a:pPr>
            <a:r>
              <a:rPr lang="en-US" sz="1600" b="1" dirty="0">
                <a:solidFill>
                  <a:schemeClr val="accent2"/>
                </a:solidFill>
                <a:latin typeface="Courier New" pitchFamily="49" charset="0"/>
                <a:cs typeface="Courier New" pitchFamily="49" charset="0"/>
              </a:rPr>
              <a:t>  P1OUT ^= BIT0;                            </a:t>
            </a:r>
            <a:r>
              <a:rPr lang="en-US" sz="1600" b="1" dirty="0">
                <a:solidFill>
                  <a:srgbClr val="00B050"/>
                </a:solidFill>
                <a:latin typeface="Courier New" pitchFamily="49" charset="0"/>
                <a:cs typeface="Courier New" pitchFamily="49" charset="0"/>
              </a:rPr>
              <a:t>// P1.0 = toggle</a:t>
            </a:r>
          </a:p>
          <a:p>
            <a:pPr marL="57150" indent="0">
              <a:buNone/>
            </a:pPr>
            <a:r>
              <a:rPr lang="en-US" sz="1600" b="1" dirty="0">
                <a:solidFill>
                  <a:schemeClr val="accent2"/>
                </a:solidFill>
                <a:latin typeface="Courier New" pitchFamily="49" charset="0"/>
                <a:cs typeface="Courier New" pitchFamily="49" charset="0"/>
              </a:rPr>
              <a:t>}</a:t>
            </a:r>
          </a:p>
          <a:p>
            <a:pPr marL="0" indent="0">
              <a:buNone/>
            </a:pPr>
            <a:endParaRPr lang="en-US" sz="2000" dirty="0" smtClean="0">
              <a:solidFill>
                <a:srgbClr val="FF0000"/>
              </a:solidFill>
            </a:endParaRPr>
          </a:p>
          <a:p>
            <a:pPr marL="0" indent="0">
              <a:buNone/>
            </a:pPr>
            <a:r>
              <a:rPr lang="en-US" sz="2000" dirty="0" smtClean="0">
                <a:solidFill>
                  <a:srgbClr val="FF0000"/>
                </a:solidFill>
              </a:rPr>
              <a:t>What if we didn’t clear P1IFG?</a:t>
            </a:r>
          </a:p>
          <a:p>
            <a:pPr marL="0" indent="0">
              <a:buNone/>
            </a:pPr>
            <a:endParaRPr lang="en-US" sz="2000" dirty="0" smtClean="0">
              <a:solidFill>
                <a:srgbClr val="FF0000"/>
              </a:solidFill>
            </a:endParaRPr>
          </a:p>
          <a:p>
            <a:pPr marL="0" indent="0">
              <a:buNone/>
            </a:pPr>
            <a:r>
              <a:rPr lang="en-US" sz="2000" dirty="0" smtClean="0">
                <a:solidFill>
                  <a:srgbClr val="FF0000"/>
                </a:solidFill>
              </a:rPr>
              <a:t>Caution:  Spend as little time as possible inside an ISR!</a:t>
            </a:r>
            <a:endParaRPr lang="en-US" sz="2000" dirty="0">
              <a:solidFill>
                <a:srgbClr val="FF0000"/>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454608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r>
              <a:rPr lang="en-US" b="1" dirty="0" smtClean="0"/>
              <a:t>: </a:t>
            </a:r>
            <a:r>
              <a:rPr lang="en-US" b="1" dirty="0"/>
              <a:t>Programmer's </a:t>
            </a:r>
            <a:r>
              <a:rPr lang="en-US" b="1" dirty="0" smtClean="0"/>
              <a:t>Job</a:t>
            </a:r>
            <a:endParaRPr lang="en-US" b="1" dirty="0"/>
          </a:p>
        </p:txBody>
      </p:sp>
      <p:sp>
        <p:nvSpPr>
          <p:cNvPr id="3" name="Content Placeholder 2"/>
          <p:cNvSpPr>
            <a:spLocks noGrp="1"/>
          </p:cNvSpPr>
          <p:nvPr>
            <p:ph idx="1"/>
          </p:nvPr>
        </p:nvSpPr>
        <p:spPr>
          <a:xfrm>
            <a:off x="310239" y="1489841"/>
            <a:ext cx="8500386" cy="4924193"/>
          </a:xfrm>
        </p:spPr>
        <p:txBody>
          <a:bodyPr>
            <a:normAutofit fontScale="85000" lnSpcReduction="10000"/>
          </a:bodyPr>
          <a:lstStyle/>
          <a:p>
            <a:r>
              <a:rPr lang="en-US" sz="2000" dirty="0"/>
              <a:t>Initialize</a:t>
            </a:r>
          </a:p>
          <a:p>
            <a:pPr lvl="1"/>
            <a:r>
              <a:rPr lang="en-US" sz="2000" dirty="0">
                <a:solidFill>
                  <a:schemeClr val="accent2"/>
                </a:solidFill>
              </a:rPr>
              <a:t>Configure subsystem</a:t>
            </a:r>
          </a:p>
          <a:p>
            <a:pPr lvl="2"/>
            <a:r>
              <a:rPr lang="en-US" sz="2000" dirty="0"/>
              <a:t>Set parameters to generate the interrupt you're interested in</a:t>
            </a:r>
          </a:p>
          <a:p>
            <a:pPr lvl="1"/>
            <a:r>
              <a:rPr lang="en-US" sz="2000" dirty="0">
                <a:solidFill>
                  <a:schemeClr val="accent2"/>
                </a:solidFill>
              </a:rPr>
              <a:t>Clear interrupt flag</a:t>
            </a:r>
          </a:p>
          <a:p>
            <a:pPr lvl="2"/>
            <a:r>
              <a:rPr lang="en-US" sz="2000" dirty="0"/>
              <a:t>Clear the flag for the interrupt you're interested in</a:t>
            </a:r>
          </a:p>
          <a:p>
            <a:pPr lvl="2"/>
            <a:r>
              <a:rPr lang="en-US" sz="2000" dirty="0"/>
              <a:t>Make sure an interrupt isn't generated immediately once you enable it</a:t>
            </a:r>
          </a:p>
          <a:p>
            <a:pPr lvl="1"/>
            <a:r>
              <a:rPr lang="en-US" sz="2000" dirty="0">
                <a:solidFill>
                  <a:schemeClr val="accent2"/>
                </a:solidFill>
              </a:rPr>
              <a:t>Turn on local switch</a:t>
            </a:r>
          </a:p>
          <a:p>
            <a:pPr lvl="2"/>
            <a:r>
              <a:rPr lang="en-US" sz="2000" dirty="0"/>
              <a:t>Set the interrupt enable bit for the interrupt you're interested in</a:t>
            </a:r>
          </a:p>
          <a:p>
            <a:pPr lvl="1"/>
            <a:r>
              <a:rPr lang="en-US" sz="2000" dirty="0">
                <a:solidFill>
                  <a:schemeClr val="accent2"/>
                </a:solidFill>
              </a:rPr>
              <a:t>Turn on global switch</a:t>
            </a:r>
          </a:p>
          <a:p>
            <a:pPr lvl="2"/>
            <a:r>
              <a:rPr lang="en-US" sz="2000" dirty="0"/>
              <a:t>Set the GIE bit in the SR</a:t>
            </a:r>
          </a:p>
          <a:p>
            <a:r>
              <a:rPr lang="en-US" sz="2000" dirty="0"/>
              <a:t>Write ISR</a:t>
            </a:r>
          </a:p>
          <a:p>
            <a:pPr lvl="1"/>
            <a:r>
              <a:rPr lang="en-US" sz="2000" dirty="0">
                <a:solidFill>
                  <a:schemeClr val="accent2"/>
                </a:solidFill>
              </a:rPr>
              <a:t>Include #pragma vector statement and subroutine itself</a:t>
            </a:r>
          </a:p>
          <a:p>
            <a:pPr lvl="2"/>
            <a:r>
              <a:rPr lang="en-US" sz="2000" dirty="0"/>
              <a:t>#pragma vector loads address into interrupt vector table</a:t>
            </a:r>
          </a:p>
          <a:p>
            <a:pPr lvl="1"/>
            <a:r>
              <a:rPr lang="en-US" sz="2000" dirty="0">
                <a:solidFill>
                  <a:schemeClr val="accent2"/>
                </a:solidFill>
              </a:rPr>
              <a:t>Clear interrupt flag</a:t>
            </a:r>
          </a:p>
          <a:p>
            <a:pPr lvl="1"/>
            <a:r>
              <a:rPr lang="en-US" sz="2000" dirty="0">
                <a:solidFill>
                  <a:schemeClr val="accent2"/>
                </a:solidFill>
              </a:rPr>
              <a:t>Accomplish task</a:t>
            </a:r>
          </a:p>
          <a:p>
            <a:r>
              <a:rPr lang="en-US" sz="2000" dirty="0"/>
              <a:t>Give interrupt opportunity to occur</a:t>
            </a:r>
          </a:p>
          <a:p>
            <a:pPr lvl="1"/>
            <a:r>
              <a:rPr lang="en-US" sz="2000" dirty="0"/>
              <a:t>It might take some time</a:t>
            </a:r>
            <a:r>
              <a:rPr lang="en-US" sz="2000" dirty="0" smtClean="0"/>
              <a:t>!</a:t>
            </a:r>
            <a:endParaRPr lang="en-US" sz="2000" dirty="0"/>
          </a:p>
        </p:txBody>
      </p:sp>
    </p:spTree>
    <p:extLst>
      <p:ext uri="{BB962C8B-B14F-4D97-AF65-F5344CB8AC3E}">
        <p14:creationId xmlns:p14="http://schemas.microsoft.com/office/powerpoint/2010/main" val="2785104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P1 Interrupt</a:t>
            </a:r>
            <a:endParaRPr lang="en-US" b="1" dirty="0"/>
          </a:p>
        </p:txBody>
      </p:sp>
      <p:sp>
        <p:nvSpPr>
          <p:cNvPr id="3" name="Content Placeholder 2"/>
          <p:cNvSpPr>
            <a:spLocks noGrp="1"/>
          </p:cNvSpPr>
          <p:nvPr>
            <p:ph idx="1"/>
          </p:nvPr>
        </p:nvSpPr>
        <p:spPr>
          <a:xfrm>
            <a:off x="480848" y="1481959"/>
            <a:ext cx="8087712" cy="4879428"/>
          </a:xfrm>
        </p:spPr>
        <p:txBody>
          <a:bodyPr/>
          <a:lstStyle/>
          <a:p>
            <a:r>
              <a:rPr lang="en-US" sz="2000" dirty="0"/>
              <a:t>Go to </a:t>
            </a:r>
            <a:r>
              <a:rPr lang="en-US" sz="2000" dirty="0" err="1"/>
              <a:t>pp</a:t>
            </a:r>
            <a:r>
              <a:rPr lang="en-US" sz="2000" dirty="0"/>
              <a:t> 331 of Family Users Guide.</a:t>
            </a:r>
          </a:p>
          <a:p>
            <a:r>
              <a:rPr lang="en-US" sz="2000" dirty="0">
                <a:solidFill>
                  <a:schemeClr val="accent2"/>
                </a:solidFill>
              </a:rPr>
              <a:t>P1IFG</a:t>
            </a:r>
          </a:p>
          <a:p>
            <a:pPr lvl="1"/>
            <a:r>
              <a:rPr lang="en-US" sz="2000" dirty="0"/>
              <a:t>Contains flags for each pin specifying whether or not an interrupt has occurred</a:t>
            </a:r>
          </a:p>
          <a:p>
            <a:r>
              <a:rPr lang="en-US" sz="2000" dirty="0">
                <a:solidFill>
                  <a:schemeClr val="accent2"/>
                </a:solidFill>
              </a:rPr>
              <a:t>P1IES</a:t>
            </a:r>
          </a:p>
          <a:p>
            <a:pPr lvl="1"/>
            <a:r>
              <a:rPr lang="en-US" sz="2000" dirty="0"/>
              <a:t>Selects the edge to trigger </a:t>
            </a:r>
            <a:r>
              <a:rPr lang="en-US" sz="2000" dirty="0" smtClean="0"/>
              <a:t>on</a:t>
            </a:r>
            <a:endParaRPr lang="en-US" sz="2000" dirty="0"/>
          </a:p>
          <a:p>
            <a:pPr lvl="2"/>
            <a:r>
              <a:rPr lang="en-US" sz="2000" dirty="0"/>
              <a:t>0 - low-to-high transition (0 is where you </a:t>
            </a:r>
            <a:r>
              <a:rPr lang="en-US" sz="2000" dirty="0" smtClean="0"/>
              <a:t>start) </a:t>
            </a:r>
            <a:endParaRPr lang="en-US" sz="2000" dirty="0"/>
          </a:p>
          <a:p>
            <a:pPr lvl="2"/>
            <a:r>
              <a:rPr lang="en-US" sz="2000" dirty="0"/>
              <a:t>1 - high-to-low transition</a:t>
            </a:r>
          </a:p>
          <a:p>
            <a:r>
              <a:rPr lang="en-US" sz="2000" dirty="0">
                <a:solidFill>
                  <a:schemeClr val="accent2"/>
                </a:solidFill>
              </a:rPr>
              <a:t>P1IE</a:t>
            </a:r>
          </a:p>
          <a:p>
            <a:pPr lvl="1"/>
            <a:r>
              <a:rPr lang="en-US" sz="2000" dirty="0"/>
              <a:t>Enables / disables the associated interrupt</a:t>
            </a:r>
          </a:p>
          <a:p>
            <a:pPr lvl="2"/>
            <a:r>
              <a:rPr lang="en-US" sz="2000" dirty="0"/>
              <a:t>0 - disabled</a:t>
            </a:r>
          </a:p>
          <a:p>
            <a:pPr lvl="2"/>
            <a:r>
              <a:rPr lang="en-US" sz="2000" dirty="0"/>
              <a:t>1 - enabled</a:t>
            </a:r>
          </a:p>
        </p:txBody>
      </p:sp>
    </p:spTree>
    <p:extLst>
      <p:ext uri="{BB962C8B-B14F-4D97-AF65-F5344CB8AC3E}">
        <p14:creationId xmlns:p14="http://schemas.microsoft.com/office/powerpoint/2010/main" val="669307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Push Button Interrupt</a:t>
            </a:r>
            <a:endParaRPr lang="en-US" b="1" dirty="0"/>
          </a:p>
        </p:txBody>
      </p:sp>
      <p:sp>
        <p:nvSpPr>
          <p:cNvPr id="3" name="Content Placeholder 2"/>
          <p:cNvSpPr>
            <a:spLocks noGrp="1"/>
          </p:cNvSpPr>
          <p:nvPr>
            <p:ph idx="1"/>
          </p:nvPr>
        </p:nvSpPr>
        <p:spPr>
          <a:xfrm>
            <a:off x="272139" y="1537138"/>
            <a:ext cx="8557536" cy="4819746"/>
          </a:xfrm>
        </p:spPr>
        <p:txBody>
          <a:bodyPr>
            <a:normAutofit fontScale="92500" lnSpcReduction="20000"/>
          </a:bodyPr>
          <a:lstStyle/>
          <a:p>
            <a:pPr marL="57150" indent="0">
              <a:buNone/>
            </a:pPr>
            <a:r>
              <a:rPr lang="en-US" sz="1400" b="1" dirty="0" smtClean="0">
                <a:solidFill>
                  <a:schemeClr val="accent2"/>
                </a:solidFill>
                <a:latin typeface="Courier New" pitchFamily="49" charset="0"/>
                <a:cs typeface="Courier New" pitchFamily="49" charset="0"/>
              </a:rPr>
              <a:t>char </a:t>
            </a:r>
            <a:r>
              <a:rPr lang="en-US" sz="1400" b="1" dirty="0" err="1">
                <a:solidFill>
                  <a:schemeClr val="accent2"/>
                </a:solidFill>
                <a:latin typeface="Courier New" pitchFamily="49" charset="0"/>
                <a:cs typeface="Courier New" pitchFamily="49" charset="0"/>
              </a:rPr>
              <a:t>interruptFlag</a:t>
            </a:r>
            <a:r>
              <a:rPr lang="en-US" sz="1400" b="1" dirty="0">
                <a:solidFill>
                  <a:schemeClr val="accent2"/>
                </a:solidFill>
                <a:latin typeface="Courier New" pitchFamily="49" charset="0"/>
                <a:cs typeface="Courier New" pitchFamily="49" charset="0"/>
              </a:rPr>
              <a:t> = 0</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global variable?  Bad or good?</a:t>
            </a:r>
            <a:endParaRPr lang="en-US" sz="1400" b="1" dirty="0">
              <a:solidFill>
                <a:srgbClr val="00B050"/>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void main(void)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 BIT0|BIT6;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a:t>
            </a:r>
            <a:r>
              <a:rPr lang="en-US" sz="1400" b="1" dirty="0" smtClean="0">
                <a:solidFill>
                  <a:srgbClr val="00B050"/>
                </a:solidFill>
                <a:latin typeface="Courier New" pitchFamily="49" charset="0"/>
                <a:cs typeface="Courier New" pitchFamily="49" charset="0"/>
              </a:rPr>
              <a:t>output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 to </a:t>
            </a:r>
            <a:r>
              <a:rPr lang="en-US" sz="1400" b="1" dirty="0" smtClean="0">
                <a:solidFill>
                  <a:srgbClr val="00B050"/>
                </a:solidFill>
                <a:latin typeface="Courier New" pitchFamily="49" charset="0"/>
                <a:cs typeface="Courier New" pitchFamily="49" charset="0"/>
              </a:rPr>
              <a:t>input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P1REN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internal pull-up/pull-down network</a:t>
            </a:r>
          </a:p>
          <a:p>
            <a:pPr marL="57150" indent="0">
              <a:buNone/>
            </a:pPr>
            <a:r>
              <a:rPr lang="en-US" sz="1400" b="1" dirty="0">
                <a:solidFill>
                  <a:schemeClr val="accent2"/>
                </a:solidFill>
                <a:latin typeface="Courier New" pitchFamily="49" charset="0"/>
                <a:cs typeface="Courier New" pitchFamily="49" charset="0"/>
              </a:rPr>
              <a:t>    P1OUT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a:t>
            </a:r>
            <a:r>
              <a:rPr lang="en-US" sz="1400" b="1" dirty="0" smtClean="0">
                <a:solidFill>
                  <a:srgbClr val="00B050"/>
                </a:solidFill>
                <a:latin typeface="Courier New" pitchFamily="49" charset="0"/>
                <a:cs typeface="Courier New" pitchFamily="49" charset="0"/>
              </a:rPr>
              <a:t>pull-up</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P1IES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interrupt to sense falling </a:t>
            </a:r>
            <a:r>
              <a:rPr lang="en-US" sz="1400" b="1" dirty="0" smtClean="0">
                <a:solidFill>
                  <a:srgbClr val="00B050"/>
                </a:solidFill>
                <a:latin typeface="Courier New" pitchFamily="49" charset="0"/>
                <a:cs typeface="Courier New" pitchFamily="49" charset="0"/>
              </a:rPr>
              <a:t>edges</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P1IFG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a:t>
            </a:r>
            <a:r>
              <a:rPr lang="en-US" sz="1400" b="1" dirty="0" smtClean="0">
                <a:solidFill>
                  <a:srgbClr val="00B050"/>
                </a:solidFill>
                <a:latin typeface="Courier New" pitchFamily="49" charset="0"/>
                <a:cs typeface="Courier New" pitchFamily="49" charset="0"/>
              </a:rPr>
              <a:t>flag</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 |= BIT3</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 for </a:t>
            </a:r>
            <a:r>
              <a:rPr lang="en-US" sz="1400" b="1" dirty="0" smtClean="0">
                <a:solidFill>
                  <a:srgbClr val="00B050"/>
                </a:solidFill>
                <a:latin typeface="Courier New" pitchFamily="49" charset="0"/>
                <a:cs typeface="Courier New" pitchFamily="49" charset="0"/>
              </a:rPr>
              <a:t>P1.3</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__</a:t>
            </a:r>
            <a:r>
              <a:rPr lang="en-US" sz="1400" b="1" dirty="0" err="1">
                <a:solidFill>
                  <a:schemeClr val="accent2"/>
                </a:solidFill>
                <a:latin typeface="Courier New" pitchFamily="49" charset="0"/>
                <a:cs typeface="Courier New" pitchFamily="49" charset="0"/>
              </a:rPr>
              <a:t>enable_interrupt</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if (</a:t>
            </a:r>
            <a:r>
              <a:rPr lang="en-US" sz="1400" b="1" dirty="0" err="1">
                <a:solidFill>
                  <a:srgbClr val="00B050"/>
                </a:solidFill>
                <a:latin typeface="Courier New" pitchFamily="49" charset="0"/>
                <a:cs typeface="Courier New" pitchFamily="49" charset="0"/>
              </a:rPr>
              <a:t>interruptFlag</a:t>
            </a:r>
            <a:r>
              <a:rPr lang="en-US" sz="1400" b="1" dirty="0" smtClean="0">
                <a:solidFill>
                  <a:srgbClr val="00B050"/>
                </a:solidFill>
                <a:latin typeface="Courier New" pitchFamily="49" charset="0"/>
                <a:cs typeface="Courier New" pitchFamily="49" charset="0"/>
              </a:rPr>
              <a:t>)    // </a:t>
            </a:r>
            <a:r>
              <a:rPr lang="en-US" sz="1400" b="1" dirty="0">
                <a:solidFill>
                  <a:srgbClr val="00B050"/>
                </a:solidFill>
                <a:latin typeface="Courier New" pitchFamily="49" charset="0"/>
                <a:cs typeface="Courier New" pitchFamily="49" charset="0"/>
              </a:rPr>
              <a:t>respond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vector=PORT1_VECTOR</a:t>
            </a:r>
          </a:p>
          <a:p>
            <a:pPr marL="57150" indent="0">
              <a:buNone/>
            </a:pPr>
            <a:r>
              <a:rPr lang="en-US" sz="1400" b="1" dirty="0">
                <a:solidFill>
                  <a:schemeClr val="accent2"/>
                </a:solidFill>
                <a:latin typeface="Courier New" pitchFamily="49" charset="0"/>
                <a:cs typeface="Courier New" pitchFamily="49" charset="0"/>
              </a:rPr>
              <a:t>__interrupt void Port_1_ISR(void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P1IFG </a:t>
            </a:r>
            <a:r>
              <a:rPr lang="en-US" sz="1600" b="1" dirty="0">
                <a:solidFill>
                  <a:schemeClr val="accent2"/>
                </a:solidFill>
                <a:latin typeface="Courier New" pitchFamily="49" charset="0"/>
                <a:cs typeface="Courier New" pitchFamily="49" charset="0"/>
              </a:rPr>
              <a:t>&amp;= ~BIT3;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flag</a:t>
            </a:r>
          </a:p>
          <a:p>
            <a:pPr marL="57150" indent="0">
              <a:buNone/>
            </a:pPr>
            <a:r>
              <a:rPr lang="en-US" sz="1600" b="1" dirty="0">
                <a:solidFill>
                  <a:schemeClr val="accent2"/>
                </a:solidFill>
                <a:latin typeface="Courier New" pitchFamily="49" charset="0"/>
                <a:cs typeface="Courier New" pitchFamily="49" charset="0"/>
              </a:rPr>
              <a:t>    P1OUT ^= BIT0|BIT6;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toggle LEDs</a:t>
            </a:r>
          </a:p>
          <a:p>
            <a:pPr marL="57150" indent="0">
              <a:buNone/>
            </a:pP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interruptFlag</a:t>
            </a:r>
            <a:r>
              <a:rPr lang="en-US" sz="1600" b="1" dirty="0">
                <a:solidFill>
                  <a:schemeClr val="accent2"/>
                </a:solidFill>
                <a:latin typeface="Courier New" pitchFamily="49" charset="0"/>
                <a:cs typeface="Courier New" pitchFamily="49" charset="0"/>
              </a:rPr>
              <a:t> = 1</a:t>
            </a:r>
            <a:r>
              <a:rPr lang="en-US" sz="1600" b="1" dirty="0" smtClean="0">
                <a:solidFill>
                  <a:schemeClr val="accent2"/>
                </a:solidFill>
                <a:latin typeface="Courier New" pitchFamily="49" charset="0"/>
                <a:cs typeface="Courier New" pitchFamily="49" charset="0"/>
              </a:rPr>
              <a:t>;  </a:t>
            </a:r>
          </a:p>
          <a:p>
            <a:pPr marL="57150" indent="0">
              <a:buNone/>
            </a:pPr>
            <a:r>
              <a:rPr lang="en-US" sz="1600" b="1" dirty="0" smtClean="0">
                <a:solidFill>
                  <a:schemeClr val="accent2"/>
                </a:solidFill>
                <a:latin typeface="Courier New" pitchFamily="49" charset="0"/>
                <a:cs typeface="Courier New" pitchFamily="49" charset="0"/>
              </a:rPr>
              <a:t>}</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322126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1474075"/>
            <a:ext cx="4618822" cy="4887311"/>
          </a:xfrm>
          <a:ln>
            <a:solidFill>
              <a:schemeClr val="tx1"/>
            </a:solidFill>
          </a:ln>
        </p:spPr>
        <p:txBody>
          <a:bodyPr>
            <a:normAutofit fontScale="92500" lnSpcReduction="10000"/>
          </a:bodyPr>
          <a:lstStyle/>
          <a:p>
            <a:pPr marL="0" indent="0">
              <a:buNone/>
            </a:pPr>
            <a:r>
              <a:rPr lang="en-US" sz="1400" b="1" dirty="0" smtClean="0">
                <a:solidFill>
                  <a:schemeClr val="accent2"/>
                </a:solidFill>
                <a:latin typeface="Courier New" pitchFamily="49" charset="0"/>
                <a:cs typeface="Courier New" pitchFamily="49" charset="0"/>
              </a:rPr>
              <a:t>int </a:t>
            </a:r>
            <a:r>
              <a:rPr lang="en-US" sz="1400" b="1" dirty="0">
                <a:solidFill>
                  <a:schemeClr val="accent2"/>
                </a:solidFill>
                <a:latin typeface="Courier New" pitchFamily="49" charset="0"/>
                <a:cs typeface="Courier New" pitchFamily="49" charset="0"/>
              </a:rPr>
              <a:t>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WDTCTL = WDTPW|WDTHOLD;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timer</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P1DIR |= BIT0|BIT6;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output</a:t>
            </a:r>
          </a:p>
          <a:p>
            <a:pPr marL="0" indent="0">
              <a:buNone/>
            </a:pPr>
            <a:r>
              <a:rPr lang="en-US" sz="1400" b="1" dirty="0">
                <a:solidFill>
                  <a:schemeClr val="accent2"/>
                </a:solidFill>
                <a:latin typeface="Courier New" pitchFamily="49" charset="0"/>
                <a:cs typeface="Courier New" pitchFamily="49" charset="0"/>
              </a:rPr>
              <a:t>    P1DIR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buttons to input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P1IE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interrupts</a:t>
            </a:r>
          </a:p>
          <a:p>
            <a:pPr marL="0" indent="0">
              <a:buNone/>
            </a:pPr>
            <a:r>
              <a:rPr lang="en-US" sz="1400" b="1" dirty="0">
                <a:solidFill>
                  <a:schemeClr val="accent2"/>
                </a:solidFill>
                <a:latin typeface="Courier New" pitchFamily="49" charset="0"/>
                <a:cs typeface="Courier New" pitchFamily="49" charset="0"/>
              </a:rPr>
              <a:t>    P1IES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config</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interrupt </a:t>
            </a:r>
            <a:r>
              <a:rPr lang="en-US" sz="1400" b="1" dirty="0" smtClean="0">
                <a:solidFill>
                  <a:srgbClr val="00B050"/>
                </a:solidFill>
                <a:latin typeface="Courier New" pitchFamily="49" charset="0"/>
                <a:cs typeface="Courier New" pitchFamily="49" charset="0"/>
              </a:rPr>
              <a:t>for falling </a:t>
            </a:r>
            <a:r>
              <a:rPr lang="en-US" sz="1400" b="1" dirty="0">
                <a:solidFill>
                  <a:srgbClr val="00B050"/>
                </a:solidFill>
                <a:latin typeface="Courier New" pitchFamily="49" charset="0"/>
                <a:cs typeface="Courier New" pitchFamily="49" charset="0"/>
              </a:rPr>
              <a:t>edges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P1REN |= BIT1|BIT2|BIT3;                   </a:t>
            </a:r>
            <a:r>
              <a:rPr lang="en-US" sz="1400" b="1" dirty="0" smtClean="0">
                <a:solidFill>
                  <a:schemeClr val="accent2"/>
                </a:solidFill>
                <a:latin typeface="Courier New" pitchFamily="49" charset="0"/>
                <a:cs typeface="Courier New" pitchFamily="49" charset="0"/>
              </a:rPr>
              <a:t>  </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a:t>
            </a:r>
            <a:r>
              <a:rPr lang="en-US" sz="1400" b="1" dirty="0" smtClean="0">
                <a:solidFill>
                  <a:srgbClr val="00B050"/>
                </a:solidFill>
                <a:latin typeface="Courier New" pitchFamily="49" charset="0"/>
                <a:cs typeface="Courier New" pitchFamily="49" charset="0"/>
              </a:rPr>
              <a:t>pull-up/pull-down </a:t>
            </a:r>
            <a:r>
              <a:rPr lang="en-US" sz="1400" b="1" dirty="0">
                <a:solidFill>
                  <a:srgbClr val="00B050"/>
                </a:solidFill>
                <a:latin typeface="Courier New" pitchFamily="49" charset="0"/>
                <a:cs typeface="Courier New" pitchFamily="49" charset="0"/>
              </a:rPr>
              <a:t>network</a:t>
            </a:r>
          </a:p>
          <a:p>
            <a:pPr marL="0" indent="0">
              <a:buNone/>
            </a:pPr>
            <a:r>
              <a:rPr lang="en-US" sz="1400" b="1" dirty="0">
                <a:solidFill>
                  <a:schemeClr val="accent2"/>
                </a:solidFill>
                <a:latin typeface="Courier New" pitchFamily="49" charset="0"/>
                <a:cs typeface="Courier New" pitchFamily="49" charset="0"/>
              </a:rPr>
              <a:t>    P1OUT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pull-up</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P1IFG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a:t>
            </a:r>
            <a:r>
              <a:rPr lang="en-US" sz="1400" b="1" dirty="0" smtClean="0">
                <a:solidFill>
                  <a:srgbClr val="00B050"/>
                </a:solidFill>
                <a:latin typeface="Courier New" pitchFamily="49" charset="0"/>
                <a:cs typeface="Courier New" pitchFamily="49" charset="0"/>
              </a:rPr>
              <a:t>flags</a:t>
            </a:r>
          </a:p>
          <a:p>
            <a:pPr marL="0" indent="0">
              <a:buNone/>
            </a:pPr>
            <a:endParaRPr lang="en-US" sz="1400" b="1" dirty="0">
              <a:solidFill>
                <a:srgbClr val="00B050"/>
              </a:solidFill>
              <a:latin typeface="Courier New" pitchFamily="49" charset="0"/>
              <a:cs typeface="Courier New" pitchFamily="49" charset="0"/>
            </a:endParaRP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__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while (1) {}</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return 0;</a:t>
            </a:r>
          </a:p>
          <a:p>
            <a:pPr marL="0" indent="0">
              <a:buNone/>
            </a:pPr>
            <a:r>
              <a:rPr lang="en-US" sz="1400" b="1" dirty="0">
                <a:solidFill>
                  <a:schemeClr val="accent2"/>
                </a:solidFill>
                <a:latin typeface="Courier New" pitchFamily="49" charset="0"/>
                <a:cs typeface="Courier New" pitchFamily="49" charset="0"/>
              </a:rPr>
              <a:t>}</a:t>
            </a:r>
          </a:p>
          <a:p>
            <a:pPr marL="0" indent="0">
              <a:buNone/>
            </a:pPr>
            <a:endParaRPr lang="en-US" sz="1400" b="1" dirty="0" smtClean="0">
              <a:solidFill>
                <a:schemeClr val="accent2"/>
              </a:solidFill>
              <a:latin typeface="Courier New" pitchFamily="49" charset="0"/>
              <a:cs typeface="Courier New" pitchFamily="49" charset="0"/>
            </a:endParaRPr>
          </a:p>
        </p:txBody>
      </p:sp>
      <p:sp>
        <p:nvSpPr>
          <p:cNvPr id="6" name="Content Placeholder 2"/>
          <p:cNvSpPr txBox="1">
            <a:spLocks/>
          </p:cNvSpPr>
          <p:nvPr/>
        </p:nvSpPr>
        <p:spPr bwMode="auto">
          <a:xfrm>
            <a:off x="4683940" y="1474075"/>
            <a:ext cx="4434054" cy="4887311"/>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1" kern="0" dirty="0" smtClean="0">
                <a:solidFill>
                  <a:schemeClr val="accent2"/>
                </a:solidFill>
                <a:latin typeface="Courier New" pitchFamily="49" charset="0"/>
                <a:cs typeface="Courier New" pitchFamily="49" charset="0"/>
              </a:rPr>
              <a:t>#</a:t>
            </a:r>
            <a:r>
              <a:rPr lang="en-US" sz="1200" b="1" kern="0" dirty="0">
                <a:solidFill>
                  <a:schemeClr val="accent2"/>
                </a:solidFill>
                <a:latin typeface="Courier New" pitchFamily="49" charset="0"/>
                <a:cs typeface="Courier New" pitchFamily="49" charset="0"/>
              </a:rPr>
              <a:t>pragma vector=PORT1_VECTOR</a:t>
            </a:r>
          </a:p>
          <a:p>
            <a:pPr marL="0" indent="0">
              <a:buFontTx/>
              <a:buNone/>
            </a:pPr>
            <a:r>
              <a:rPr lang="en-US" sz="1200" b="1" kern="0" dirty="0">
                <a:solidFill>
                  <a:schemeClr val="accent2"/>
                </a:solidFill>
                <a:latin typeface="Courier New" pitchFamily="49" charset="0"/>
                <a:cs typeface="Courier New" pitchFamily="49" charset="0"/>
              </a:rPr>
              <a:t>__interrupt void Port_1_ISR(void</a:t>
            </a:r>
            <a:r>
              <a:rPr lang="en-US" sz="1200" b="1" kern="0" dirty="0" smtClean="0">
                <a:solidFill>
                  <a:schemeClr val="accent2"/>
                </a:solidFill>
                <a:latin typeface="Courier New" pitchFamily="49" charset="0"/>
                <a:cs typeface="Courier New" pitchFamily="49" charset="0"/>
              </a:rPr>
              <a:t>) {</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BIT1)</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~BIT1;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clear flag</a:t>
            </a:r>
          </a:p>
          <a:p>
            <a:pPr marL="0" indent="0">
              <a:buFontTx/>
              <a:buNone/>
            </a:pPr>
            <a:r>
              <a:rPr lang="en-US" sz="1200" b="1" kern="0" dirty="0">
                <a:solidFill>
                  <a:schemeClr val="accent2"/>
                </a:solidFill>
                <a:latin typeface="Courier New" pitchFamily="49" charset="0"/>
                <a:cs typeface="Courier New" pitchFamily="49" charset="0"/>
              </a:rPr>
              <a:t>        P1OUT ^= BIT6</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~BIT2</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flag</a:t>
            </a:r>
          </a:p>
          <a:p>
            <a:pPr marL="0" indent="0">
              <a:buFontTx/>
              <a:buNone/>
            </a:pPr>
            <a:r>
              <a:rPr lang="en-US" sz="1200" b="1" kern="0" dirty="0">
                <a:solidFill>
                  <a:schemeClr val="accent2"/>
                </a:solidFill>
                <a:latin typeface="Courier New" pitchFamily="49" charset="0"/>
                <a:cs typeface="Courier New" pitchFamily="49" charset="0"/>
              </a:rPr>
              <a:t>        P1OUT ^= BIT0;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1</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1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BIT3)</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~BIT3</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P1.3 </a:t>
            </a:r>
            <a:endParaRPr lang="en-US" sz="1200" b="1" kern="0" dirty="0" smtClean="0">
              <a:solidFill>
                <a:srgbClr val="00B050"/>
              </a:solidFill>
              <a:latin typeface="Courier New" pitchFamily="49" charset="0"/>
              <a:cs typeface="Courier New" pitchFamily="49" charset="0"/>
            </a:endParaRPr>
          </a:p>
          <a:p>
            <a:pPr marL="0" indent="0">
              <a:buFontTx/>
              <a:buNone/>
            </a:pPr>
            <a:r>
              <a:rPr lang="en-US" sz="1200" b="1" kern="0" dirty="0">
                <a:solidFill>
                  <a:srgbClr val="00B050"/>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 interrupt </a:t>
            </a:r>
            <a:r>
              <a:rPr lang="en-US" sz="1200" b="1" kern="0" dirty="0">
                <a:solidFill>
                  <a:srgbClr val="00B050"/>
                </a:solidFill>
                <a:latin typeface="Courier New" pitchFamily="49" charset="0"/>
                <a:cs typeface="Courier New" pitchFamily="49" charset="0"/>
              </a:rPr>
              <a:t>flag</a:t>
            </a:r>
          </a:p>
          <a:p>
            <a:pPr marL="0" indent="0">
              <a:buFontTx/>
              <a:buNone/>
            </a:pPr>
            <a:r>
              <a:rPr lang="en-US" sz="1200" b="1" kern="0" dirty="0">
                <a:solidFill>
                  <a:schemeClr val="accent2"/>
                </a:solidFill>
                <a:latin typeface="Courier New" pitchFamily="49" charset="0"/>
                <a:cs typeface="Courier New" pitchFamily="49" charset="0"/>
              </a:rPr>
              <a:t>        P1OUT ^= BIT0|BIT6;                    </a:t>
            </a:r>
            <a:r>
              <a:rPr lang="en-US" sz="1200" b="1" kern="0" dirty="0" smtClean="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both LEDs</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a:t>
            </a:r>
            <a:endParaRPr lang="en-US" sz="12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427854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Polling - 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a:t>
            </a:r>
            <a:r>
              <a:rPr lang="en-US" sz="1200" dirty="0" smtClean="0">
                <a:solidFill>
                  <a:srgbClr val="3F7F5F"/>
                </a:solidFill>
                <a:latin typeface="Consolas"/>
              </a:rPr>
              <a:t>MHz</a:t>
            </a:r>
            <a:endParaRPr lang="en-US" sz="1200" dirty="0">
              <a:solidFill>
                <a:srgbClr val="3F7F5F"/>
              </a:solidFill>
              <a:latin typeface="Consolas"/>
            </a:endParaRP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solidFill>
                <a:srgbClr val="000000"/>
              </a:solidFill>
              <a:latin typeface="Consolas"/>
            </a:endParaRPr>
          </a:p>
          <a:p>
            <a:pPr marL="0" indent="0">
              <a:buNone/>
            </a:pPr>
            <a:endParaRPr lang="en-US" sz="1200" dirty="0" smtClean="0">
              <a:latin typeface="Consolas"/>
            </a:endParaRPr>
          </a:p>
          <a:p>
            <a:pPr marL="0" indent="0">
              <a:buNone/>
            </a:pPr>
            <a:r>
              <a:rPr lang="en-US" sz="1200" dirty="0" smtClean="0">
                <a:latin typeface="Consolas"/>
              </a:rPr>
              <a:t>    P1DIR </a:t>
            </a:r>
            <a:r>
              <a:rPr lang="en-US" sz="1200" dirty="0">
                <a:latin typeface="Consolas"/>
              </a:rPr>
              <a:t>= BIT6; </a:t>
            </a:r>
            <a:r>
              <a:rPr lang="en-US" sz="1200" dirty="0" smtClean="0">
                <a:latin typeface="Consolas"/>
              </a:rPr>
              <a:t>		</a:t>
            </a:r>
            <a:r>
              <a:rPr lang="en-US" sz="1200" dirty="0" smtClean="0">
                <a:solidFill>
                  <a:srgbClr val="3F7F5F"/>
                </a:solidFill>
                <a:latin typeface="Consolas"/>
              </a:rPr>
              <a:t>// </a:t>
            </a:r>
            <a:r>
              <a:rPr lang="en-US" sz="1200" dirty="0">
                <a:solidFill>
                  <a:srgbClr val="3F7F5F"/>
                </a:solidFill>
                <a:latin typeface="Consolas"/>
              </a:rPr>
              <a:t>Set the green LED as an output</a:t>
            </a:r>
            <a:endParaRPr lang="en-US" sz="1200" dirty="0">
              <a:latin typeface="Consolas"/>
            </a:endParaRPr>
          </a:p>
          <a:p>
            <a:pPr marL="0" indent="0">
              <a:buNone/>
            </a:pP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65881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Interrupt - Example Code</a:t>
            </a:r>
            <a:endParaRPr lang="en-US" b="1" dirty="0"/>
          </a:p>
        </p:txBody>
      </p:sp>
      <p:sp>
        <p:nvSpPr>
          <p:cNvPr id="5" name="Content Placeholder 2"/>
          <p:cNvSpPr>
            <a:spLocks noGrp="1"/>
          </p:cNvSpPr>
          <p:nvPr>
            <p:ph idx="1"/>
          </p:nvPr>
        </p:nvSpPr>
        <p:spPr>
          <a:xfrm>
            <a:off x="65118" y="757317"/>
            <a:ext cx="8924336" cy="6087166"/>
          </a:xfrm>
          <a:solidFill>
            <a:schemeClr val="bg1"/>
          </a:solidFill>
          <a:ln>
            <a:solidFill>
              <a:schemeClr val="tx1"/>
            </a:solidFill>
          </a:ln>
        </p:spPr>
        <p:txBody>
          <a:bodyPr/>
          <a:lstStyle/>
          <a:p>
            <a:pPr marL="0" indent="0">
              <a:spcBef>
                <a:spcPts val="0"/>
              </a:spcBef>
              <a:buNone/>
            </a:pPr>
            <a:r>
              <a:rPr lang="en-US" sz="1200" b="1" dirty="0">
                <a:solidFill>
                  <a:srgbClr val="7F0055"/>
                </a:solidFill>
                <a:latin typeface="Consolas"/>
              </a:rPr>
              <a:t>#include</a:t>
            </a:r>
            <a:r>
              <a:rPr lang="en-US" sz="1200" b="1" dirty="0">
                <a:solidFill>
                  <a:srgbClr val="000000"/>
                </a:solidFill>
                <a:latin typeface="Consolas"/>
              </a:rPr>
              <a:t> </a:t>
            </a:r>
            <a:r>
              <a:rPr lang="en-US" sz="1200" b="1" dirty="0">
                <a:solidFill>
                  <a:srgbClr val="2A00FF"/>
                </a:solidFill>
                <a:latin typeface="Consolas"/>
              </a:rPr>
              <a:t>&lt;msp430.h&gt;</a:t>
            </a:r>
            <a:r>
              <a:rPr lang="en-US" sz="1200" b="1" dirty="0">
                <a:solidFill>
                  <a:srgbClr val="000000"/>
                </a:solidFill>
                <a:latin typeface="Consolas"/>
              </a:rPr>
              <a:t> </a:t>
            </a:r>
          </a:p>
          <a:p>
            <a:pPr marL="0" indent="0">
              <a:spcBef>
                <a:spcPts val="0"/>
              </a:spcBef>
              <a:buNone/>
            </a:pPr>
            <a:r>
              <a:rPr lang="en-US" sz="1200" b="1" dirty="0" smtClean="0">
                <a:solidFill>
                  <a:srgbClr val="7F0055"/>
                </a:solidFill>
                <a:latin typeface="Consolas"/>
              </a:rPr>
              <a:t>char</a:t>
            </a:r>
            <a:r>
              <a:rPr lang="en-US" sz="1200" b="1" dirty="0" smtClean="0">
                <a:solidFill>
                  <a:srgbClr val="000000"/>
                </a:solidFill>
                <a:latin typeface="Consolas"/>
              </a:rPr>
              <a:t> </a:t>
            </a:r>
            <a:r>
              <a:rPr lang="en-US" sz="1200" b="1" dirty="0">
                <a:solidFill>
                  <a:srgbClr val="000000"/>
                </a:solidFill>
                <a:latin typeface="Consolas"/>
              </a:rPr>
              <a:t>flag = 0;                  </a:t>
            </a:r>
            <a:r>
              <a:rPr lang="en-US" sz="1200" b="1" dirty="0">
                <a:solidFill>
                  <a:srgbClr val="3F7F5F"/>
                </a:solidFill>
                <a:latin typeface="Consolas"/>
              </a:rPr>
              <a:t>// global variable to share info between main and ISR</a:t>
            </a:r>
          </a:p>
          <a:p>
            <a:pPr marL="0" indent="0">
              <a:spcBef>
                <a:spcPts val="0"/>
              </a:spcBef>
              <a:buNone/>
            </a:pP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a:solidFill>
                  <a:srgbClr val="000000"/>
                </a:solidFill>
                <a:latin typeface="Consolas"/>
              </a:rPr>
              <a:t>main(</a:t>
            </a:r>
            <a:r>
              <a:rPr lang="en-US" sz="1200" b="1" dirty="0">
                <a:solidFill>
                  <a:srgbClr val="7F0055"/>
                </a:solidFill>
                <a:latin typeface="Consolas"/>
              </a:rPr>
              <a:t>void</a:t>
            </a:r>
            <a:r>
              <a:rPr lang="en-US" sz="1200" b="1" dirty="0">
                <a:solidFill>
                  <a:srgbClr val="000000"/>
                </a:solidFill>
                <a:latin typeface="Consolas"/>
              </a:rPr>
              <a:t>)</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WDTCTL = WDTPW|WDTHOLD;     </a:t>
            </a:r>
            <a:r>
              <a:rPr lang="en-US" sz="1200" dirty="0">
                <a:solidFill>
                  <a:srgbClr val="3F7F5F"/>
                </a:solidFill>
                <a:latin typeface="Consolas"/>
              </a:rPr>
              <a:t>// stop the watchdog timer</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P1DIR |= BIT0|BIT6;         </a:t>
            </a:r>
            <a:r>
              <a:rPr lang="en-US" sz="1200" dirty="0">
                <a:solidFill>
                  <a:srgbClr val="3F7F5F"/>
                </a:solidFill>
                <a:latin typeface="Consolas"/>
              </a:rPr>
              <a:t>// set LEDs to output</a:t>
            </a:r>
          </a:p>
          <a:p>
            <a:pPr marL="0" indent="0">
              <a:spcBef>
                <a:spcPts val="0"/>
              </a:spcBef>
              <a:buNone/>
            </a:pPr>
            <a:r>
              <a:rPr lang="en-US" sz="1200" dirty="0" smtClean="0">
                <a:solidFill>
                  <a:srgbClr val="000000"/>
                </a:solidFill>
                <a:latin typeface="Consolas"/>
              </a:rPr>
              <a:t>    TA0CTL &amp;= ~(MC1|MC0);        </a:t>
            </a:r>
            <a:r>
              <a:rPr lang="en-US" sz="1200" dirty="0" smtClean="0">
                <a:solidFill>
                  <a:srgbClr val="3F7F5F"/>
                </a:solidFill>
                <a:latin typeface="Consolas"/>
              </a:rPr>
              <a:t>// stop timer</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TACLR;             </a:t>
            </a:r>
            <a:r>
              <a:rPr lang="en-US" sz="1200" dirty="0">
                <a:solidFill>
                  <a:srgbClr val="3F7F5F"/>
                </a:solidFill>
                <a:latin typeface="Consolas"/>
              </a:rPr>
              <a:t>// clear </a:t>
            </a:r>
            <a:r>
              <a:rPr lang="en-US" sz="1200" dirty="0" smtClean="0">
                <a:solidFill>
                  <a:srgbClr val="3F7F5F"/>
                </a:solidFill>
                <a:latin typeface="Consolas"/>
              </a:rPr>
              <a:t>TAR</a:t>
            </a:r>
          </a:p>
          <a:p>
            <a:pPr marL="0" indent="0">
              <a:spcBef>
                <a:spcPts val="0"/>
              </a:spcBef>
              <a:buNone/>
            </a:pPr>
            <a:r>
              <a:rPr lang="en-US" sz="1200" dirty="0" smtClean="0">
                <a:solidFill>
                  <a:srgbClr val="3F7F5F"/>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TASSEL_2;           </a:t>
            </a:r>
            <a:r>
              <a:rPr lang="en-US" sz="1200" dirty="0">
                <a:solidFill>
                  <a:srgbClr val="3F7F5F"/>
                </a:solidFill>
                <a:latin typeface="Consolas"/>
              </a:rPr>
              <a:t>// configure for SMCLK - what's the frequency (roughly)?</a:t>
            </a:r>
          </a:p>
          <a:p>
            <a:pPr marL="0" indent="0">
              <a:spcBef>
                <a:spcPts val="0"/>
              </a:spcBef>
              <a:buNone/>
            </a:pPr>
            <a:r>
              <a:rPr lang="en-US" sz="1200" dirty="0">
                <a:solidFill>
                  <a:srgbClr val="000000"/>
                </a:solidFill>
                <a:latin typeface="Consolas"/>
              </a:rPr>
              <a:t>    TA0CTL |= ID_3;         	  </a:t>
            </a:r>
            <a:r>
              <a:rPr lang="en-US" sz="1200" dirty="0">
                <a:solidFill>
                  <a:srgbClr val="3F7F5F"/>
                </a:solidFill>
                <a:latin typeface="Consolas"/>
              </a:rPr>
              <a:t>// divide clock by 8 - what's the frequency of interrupt?</a:t>
            </a:r>
          </a:p>
          <a:p>
            <a:pPr marL="0" indent="0">
              <a:spcBef>
                <a:spcPts val="0"/>
              </a:spcBef>
              <a:buNone/>
            </a:pPr>
            <a:r>
              <a:rPr lang="en-US" sz="1200" dirty="0">
                <a:solidFill>
                  <a:srgbClr val="000000"/>
                </a:solidFill>
                <a:latin typeface="Consolas"/>
              </a:rPr>
              <a:t>    TA0CTL &amp;=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TA0CTL |= MC_1;               </a:t>
            </a:r>
            <a:r>
              <a:rPr lang="en-US" sz="1200" dirty="0">
                <a:solidFill>
                  <a:srgbClr val="3F7F5F"/>
                </a:solidFill>
                <a:latin typeface="Consolas"/>
              </a:rPr>
              <a:t>// set count mode to </a:t>
            </a:r>
            <a:r>
              <a:rPr lang="en-US" sz="1200" dirty="0" smtClean="0">
                <a:solidFill>
                  <a:srgbClr val="3F7F5F"/>
                </a:solidFill>
                <a:latin typeface="Consolas"/>
              </a:rPr>
              <a:t>continuous</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TAIE;              </a:t>
            </a:r>
            <a:r>
              <a:rPr lang="en-US" sz="1200" dirty="0">
                <a:solidFill>
                  <a:srgbClr val="3F7F5F"/>
                </a:solidFill>
                <a:latin typeface="Consolas"/>
              </a:rPr>
              <a:t>// enable interrupt</a:t>
            </a:r>
          </a:p>
          <a:p>
            <a:pPr marL="0" indent="0">
              <a:spcBef>
                <a:spcPts val="0"/>
              </a:spcBef>
              <a:buNone/>
            </a:pPr>
            <a:r>
              <a:rPr lang="en-US" sz="1200" dirty="0" smtClean="0">
                <a:solidFill>
                  <a:srgbClr val="000000"/>
                </a:solidFill>
                <a:latin typeface="Consolas"/>
              </a:rPr>
              <a:t>    </a:t>
            </a:r>
            <a:r>
              <a:rPr lang="en-US" sz="1200" b="1" dirty="0">
                <a:solidFill>
                  <a:srgbClr val="642880"/>
                </a:solidFill>
                <a:latin typeface="Consolas"/>
              </a:rPr>
              <a:t>__</a:t>
            </a:r>
            <a:r>
              <a:rPr lang="en-US" sz="1200" b="1" dirty="0" err="1">
                <a:solidFill>
                  <a:srgbClr val="642880"/>
                </a:solidFill>
                <a:latin typeface="Consolas"/>
              </a:rPr>
              <a:t>enable_interrupt</a:t>
            </a:r>
            <a:r>
              <a:rPr lang="en-US" sz="1200" b="1" dirty="0">
                <a:solidFill>
                  <a:srgbClr val="000000"/>
                </a:solidFill>
                <a:latin typeface="Consolas"/>
              </a:rPr>
              <a:t>();       </a:t>
            </a:r>
            <a:r>
              <a:rPr lang="en-US" sz="1200" b="1" dirty="0">
                <a:solidFill>
                  <a:srgbClr val="3F7F5F"/>
                </a:solidFill>
                <a:latin typeface="Consolas"/>
              </a:rPr>
              <a:t>// enable </a:t>
            </a:r>
            <a:r>
              <a:rPr lang="en-US" sz="1200" b="1" dirty="0" err="1">
                <a:solidFill>
                  <a:srgbClr val="3F7F5F"/>
                </a:solidFill>
                <a:latin typeface="Consolas"/>
              </a:rPr>
              <a:t>maskable</a:t>
            </a:r>
            <a:r>
              <a:rPr lang="en-US" sz="1200" b="1" dirty="0">
                <a:solidFill>
                  <a:srgbClr val="3F7F5F"/>
                </a:solidFill>
                <a:latin typeface="Consolas"/>
              </a:rPr>
              <a:t> interrupts</a:t>
            </a:r>
          </a:p>
          <a:p>
            <a:pPr marL="0" indent="0">
              <a:spcBef>
                <a:spcPts val="0"/>
              </a:spcBef>
              <a:buNone/>
            </a:pPr>
            <a:r>
              <a:rPr lang="en-US" sz="1200" dirty="0" smtClean="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count = 0;</a:t>
            </a:r>
          </a:p>
          <a:p>
            <a:pPr marL="0" indent="0">
              <a:spcBef>
                <a:spcPts val="0"/>
              </a:spcBef>
              <a:buNone/>
            </a:pPr>
            <a:r>
              <a:rPr lang="en-US" sz="1200" dirty="0" smtClean="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(1)</a:t>
            </a:r>
          </a:p>
          <a:p>
            <a:pPr marL="0" indent="0">
              <a:spcBef>
                <a:spcPts val="0"/>
              </a:spcBef>
              <a:buNone/>
            </a:pPr>
            <a:r>
              <a:rPr lang="en-US" sz="1200" dirty="0">
                <a:solidFill>
                  <a:srgbClr val="000000"/>
                </a:solidFill>
                <a:latin typeface="Consolas"/>
              </a:rPr>
              <a:t>    {</a:t>
            </a:r>
          </a:p>
          <a:p>
            <a:pPr marL="0" indent="0">
              <a:spcBef>
                <a:spcPts val="0"/>
              </a:spcBef>
              <a:buNone/>
            </a:pPr>
            <a:r>
              <a:rPr lang="en-US" sz="1200" b="1" dirty="0">
                <a:solidFill>
                  <a:srgbClr val="000000"/>
                </a:solidFill>
                <a:latin typeface="Consolas"/>
              </a:rPr>
              <a:t>        </a:t>
            </a:r>
            <a:r>
              <a:rPr lang="en-US" sz="1200" b="1" dirty="0">
                <a:solidFill>
                  <a:srgbClr val="3F7F5F"/>
                </a:solidFill>
                <a:latin typeface="Consolas"/>
              </a:rPr>
              <a:t>// do other useful stuff</a:t>
            </a:r>
          </a:p>
          <a:p>
            <a:pPr marL="0" indent="0">
              <a:spcBef>
                <a:spcPts val="0"/>
              </a:spcBef>
              <a:buNone/>
            </a:pPr>
            <a:endParaRPr lang="en-US" sz="1200" dirty="0">
              <a:latin typeface="Consolas"/>
            </a:endParaRP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respond to interrupt if it occurred</a:t>
            </a: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flag is global variable used to share information between main and the ISR</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(flag</a:t>
            </a:r>
            <a:r>
              <a:rPr lang="en-US" sz="1200" b="1" dirty="0" smtClean="0">
                <a:solidFill>
                  <a:srgbClr val="000000"/>
                </a:solidFill>
                <a:latin typeface="Consolas"/>
              </a:rPr>
              <a:t>)</a:t>
            </a:r>
          </a:p>
          <a:p>
            <a:pPr marL="0" indent="0">
              <a:spcBef>
                <a:spcPts val="0"/>
              </a:spcBef>
              <a:buNone/>
            </a:pPr>
            <a:r>
              <a:rPr lang="en-US" sz="1200" dirty="0" smtClean="0">
                <a:solidFill>
                  <a:srgbClr val="000000"/>
                </a:solidFill>
                <a:latin typeface="Consolas"/>
              </a:rPr>
              <a:t>        {</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flag = 0;</a:t>
            </a:r>
          </a:p>
          <a:p>
            <a:pPr marL="0" indent="0">
              <a:spcBef>
                <a:spcPts val="0"/>
              </a:spcBef>
              <a:buNone/>
            </a:pPr>
            <a:r>
              <a:rPr lang="en-US" sz="1200" dirty="0">
                <a:solidFill>
                  <a:srgbClr val="000000"/>
                </a:solidFill>
                <a:latin typeface="Consolas"/>
              </a:rPr>
              <a:t>            P1OUT ^= BIT0;</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P1OUT ^= BIT6;</a:t>
            </a:r>
          </a:p>
          <a:p>
            <a:pPr marL="0" indent="0">
              <a:spcBef>
                <a:spcPts val="0"/>
              </a:spcBef>
              <a:buNone/>
            </a:pPr>
            <a:r>
              <a:rPr lang="en-US" sz="1200" dirty="0">
                <a:solidFill>
                  <a:srgbClr val="000000"/>
                </a:solidFill>
                <a:latin typeface="Consolas"/>
              </a:rPr>
              <a:t>                count = 0;</a:t>
            </a:r>
          </a:p>
          <a:p>
            <a:pPr marL="0" indent="0">
              <a:spcBef>
                <a:spcPts val="0"/>
              </a:spcBef>
              <a:buNone/>
            </a:pPr>
            <a:r>
              <a:rPr lang="en-US" sz="1200" dirty="0">
                <a:solidFill>
                  <a:srgbClr val="000000"/>
                </a:solidFill>
                <a:latin typeface="Consolas"/>
              </a:rPr>
              <a:t>            } </a:t>
            </a:r>
            <a:r>
              <a:rPr lang="en-US" sz="1200" b="1" dirty="0">
                <a:solidFill>
                  <a:srgbClr val="7F0055"/>
                </a:solidFill>
                <a:latin typeface="Consolas"/>
              </a:rPr>
              <a:t>else</a:t>
            </a:r>
          </a:p>
          <a:p>
            <a:pPr marL="0" indent="0">
              <a:spcBef>
                <a:spcPts val="0"/>
              </a:spcBef>
              <a:buNone/>
            </a:pPr>
            <a:r>
              <a:rPr lang="en-US" sz="1200"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a:t>
            </a:r>
          </a:p>
          <a:p>
            <a:pPr marL="0" indent="0">
              <a:spcBef>
                <a:spcPts val="0"/>
              </a:spcBef>
              <a:buNone/>
            </a:pPr>
            <a:endParaRPr lang="en-US" sz="1200" dirty="0">
              <a:latin typeface="Consolas"/>
            </a:endParaRPr>
          </a:p>
          <a:p>
            <a:pPr marL="0" indent="0">
              <a:spcBef>
                <a:spcPts val="0"/>
              </a:spcBef>
              <a:buNone/>
            </a:pPr>
            <a:r>
              <a:rPr lang="en-US" sz="1200" dirty="0" smtClean="0">
                <a:solidFill>
                  <a:srgbClr val="000000"/>
                </a:solidFill>
                <a:latin typeface="Consolas"/>
              </a:rPr>
              <a:t>}</a:t>
            </a:r>
            <a:endParaRPr lang="en-US" sz="1200" dirty="0">
              <a:solidFill>
                <a:srgbClr val="000000"/>
              </a:solidFill>
              <a:latin typeface="Consolas"/>
            </a:endParaRPr>
          </a:p>
          <a:p>
            <a:pPr marL="0" indent="0">
              <a:spcBef>
                <a:spcPts val="0"/>
              </a:spcBef>
              <a:buNone/>
            </a:pPr>
            <a:endParaRPr lang="en-US" sz="1200" dirty="0">
              <a:latin typeface="Consolas"/>
            </a:endParaRPr>
          </a:p>
        </p:txBody>
      </p:sp>
      <p:sp>
        <p:nvSpPr>
          <p:cNvPr id="3" name="Rectangle 2"/>
          <p:cNvSpPr/>
          <p:nvPr/>
        </p:nvSpPr>
        <p:spPr>
          <a:xfrm>
            <a:off x="3568894" y="5459487"/>
            <a:ext cx="5424985" cy="1384995"/>
          </a:xfrm>
          <a:prstGeom prst="rect">
            <a:avLst/>
          </a:prstGeom>
          <a:ln>
            <a:solidFill>
              <a:schemeClr val="tx1"/>
            </a:solidFill>
          </a:ln>
        </p:spPr>
        <p:txBody>
          <a:bodyPr wrap="square">
            <a:spAutoFit/>
          </a:bodyPr>
          <a:lstStyle/>
          <a:p>
            <a:pPr marL="0" indent="0">
              <a:spcBef>
                <a:spcPts val="0"/>
              </a:spcBef>
              <a:buNone/>
            </a:pPr>
            <a:r>
              <a:rPr lang="en-US" sz="1200" dirty="0">
                <a:solidFill>
                  <a:srgbClr val="3F7F5F"/>
                </a:solidFill>
                <a:latin typeface="Consolas"/>
              </a:rPr>
              <a:t>// Flag for continuous counting is TAIFG</a:t>
            </a:r>
          </a:p>
          <a:p>
            <a:pPr marL="0" indent="0">
              <a:spcBef>
                <a:spcPts val="0"/>
              </a:spcBef>
              <a:buNone/>
            </a:pPr>
            <a:r>
              <a:rPr lang="en-US" sz="1200" b="1" dirty="0">
                <a:solidFill>
                  <a:srgbClr val="7F0055"/>
                </a:solidFill>
                <a:latin typeface="Consolas"/>
              </a:rPr>
              <a:t>#pragma</a:t>
            </a:r>
            <a:r>
              <a:rPr lang="en-US" sz="1200" b="1" dirty="0">
                <a:solidFill>
                  <a:srgbClr val="000000"/>
                </a:solidFill>
                <a:latin typeface="Consolas"/>
              </a:rPr>
              <a:t> vector=TIMER0_A1_VECTOR</a:t>
            </a:r>
          </a:p>
          <a:p>
            <a:pPr marL="0" indent="0">
              <a:spcBef>
                <a:spcPts val="0"/>
              </a:spcBef>
              <a:buNone/>
            </a:pPr>
            <a:r>
              <a:rPr lang="en-US" sz="1200" b="1" dirty="0">
                <a:solidFill>
                  <a:srgbClr val="7F0055"/>
                </a:solidFill>
                <a:latin typeface="Consolas"/>
              </a:rPr>
              <a:t>__interrupt</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TIMER0_A1_ISR()</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flag = 1;</a:t>
            </a:r>
          </a:p>
          <a:p>
            <a:pPr marL="0" indent="0">
              <a:spcBef>
                <a:spcPts val="0"/>
              </a:spcBef>
              <a:buNone/>
            </a:pPr>
            <a:r>
              <a:rPr lang="en-US" sz="1200" dirty="0">
                <a:solidFill>
                  <a:srgbClr val="000000"/>
                </a:solidFill>
                <a:latin typeface="Consolas"/>
              </a:rPr>
              <a:t>}</a:t>
            </a:r>
          </a:p>
        </p:txBody>
      </p:sp>
      <p:cxnSp>
        <p:nvCxnSpPr>
          <p:cNvPr id="6" name="Straight Arrow Connector 5"/>
          <p:cNvCxnSpPr>
            <a:stCxn id="3" idx="1"/>
          </p:cNvCxnSpPr>
          <p:nvPr/>
        </p:nvCxnSpPr>
        <p:spPr bwMode="auto">
          <a:xfrm flipH="1">
            <a:off x="914390" y="6151985"/>
            <a:ext cx="2654504" cy="65155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9293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marL="800100" lvl="1" indent="-342900" algn="l">
              <a:buFont typeface="Arial" panose="020B0604020202020204" pitchFamily="34" charset="0"/>
              <a:buChar char="•"/>
            </a:pPr>
            <a:r>
              <a:rPr lang="en-US" dirty="0" smtClean="0">
                <a:solidFill>
                  <a:srgbClr val="0070C0"/>
                </a:solidFill>
              </a:rPr>
              <a:t>Interrupts</a:t>
            </a:r>
            <a:endParaRPr lang="en-US" sz="1800" dirty="0" smtClean="0">
              <a:solidFill>
                <a:srgbClr val="0070C0"/>
              </a:solidFill>
            </a:endParaRPr>
          </a:p>
          <a:p>
            <a:pPr algn="l"/>
            <a:endParaRPr lang="en-US" sz="2400" dirty="0" smtClean="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458698" y="1486183"/>
            <a:ext cx="8083562" cy="4835790"/>
          </a:xfrm>
        </p:spPr>
        <p:txBody>
          <a:bodyPr/>
          <a:lstStyle/>
          <a:p>
            <a:pPr marL="0" indent="0">
              <a:buNone/>
            </a:pPr>
            <a:r>
              <a:rPr lang="en-US" sz="2000" dirty="0" smtClean="0"/>
              <a:t>What is an interrupt?</a:t>
            </a:r>
          </a:p>
          <a:p>
            <a:pPr marL="0" indent="0">
              <a:buNone/>
            </a:pPr>
            <a:r>
              <a:rPr lang="en-US" sz="2000" dirty="0" smtClean="0"/>
              <a:t>Why is it better than polling?</a:t>
            </a:r>
          </a:p>
          <a:p>
            <a:pPr lvl="1"/>
            <a:endParaRPr lang="en-US" sz="1600" dirty="0" smtClean="0">
              <a:solidFill>
                <a:schemeClr val="accent2"/>
              </a:solidFill>
            </a:endParaRPr>
          </a:p>
        </p:txBody>
      </p:sp>
    </p:spTree>
    <p:extLst>
      <p:ext uri="{BB962C8B-B14F-4D97-AF65-F5344CB8AC3E}">
        <p14:creationId xmlns:p14="http://schemas.microsoft.com/office/powerpoint/2010/main" val="1086764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13877" y="1494065"/>
            <a:ext cx="8083562" cy="4922500"/>
          </a:xfrm>
        </p:spPr>
        <p:txBody>
          <a:bodyPr/>
          <a:lstStyle/>
          <a:p>
            <a:pPr marL="0" indent="0">
              <a:buNone/>
            </a:pPr>
            <a:r>
              <a:rPr lang="en-US" sz="2000" dirty="0" smtClean="0"/>
              <a:t>What is an interrupt?</a:t>
            </a:r>
          </a:p>
          <a:p>
            <a:pPr marL="0" indent="0">
              <a:buNone/>
            </a:pPr>
            <a:r>
              <a:rPr lang="en-US" sz="2000" dirty="0" smtClean="0"/>
              <a:t>Why is an interrupt worse than polling?</a:t>
            </a:r>
          </a:p>
          <a:p>
            <a:pPr lvl="1"/>
            <a:r>
              <a:rPr lang="en-US" dirty="0" smtClean="0"/>
              <a:t>Polling guarantees a set delay response to a change</a:t>
            </a:r>
          </a:p>
          <a:p>
            <a:pPr marL="0" indent="0">
              <a:buNone/>
            </a:pPr>
            <a:r>
              <a:rPr lang="en-US" sz="2000" dirty="0" smtClean="0"/>
              <a:t>Why is it better than polling?</a:t>
            </a:r>
          </a:p>
          <a:p>
            <a:pPr lvl="1"/>
            <a:r>
              <a:rPr lang="en-US" sz="2000" dirty="0" smtClean="0">
                <a:solidFill>
                  <a:schemeClr val="accent2"/>
                </a:solidFill>
              </a:rPr>
              <a:t>Polling is inefficient…  wastes CPU resources</a:t>
            </a:r>
          </a:p>
          <a:p>
            <a:pPr lvl="1"/>
            <a:r>
              <a:rPr lang="en-US" sz="2000" dirty="0" smtClean="0">
                <a:solidFill>
                  <a:schemeClr val="accent2"/>
                </a:solidFill>
              </a:rPr>
              <a:t>Interrupts can free the processor to do more useful work</a:t>
            </a:r>
          </a:p>
          <a:p>
            <a:pPr lvl="1"/>
            <a:r>
              <a:rPr lang="en-US" sz="2000" dirty="0" smtClean="0">
                <a:solidFill>
                  <a:schemeClr val="accent2"/>
                </a:solidFill>
              </a:rPr>
              <a:t>Interrupts can save power</a:t>
            </a:r>
          </a:p>
          <a:p>
            <a:pPr lvl="1"/>
            <a:r>
              <a:rPr lang="en-US" sz="2000" dirty="0" smtClean="0">
                <a:solidFill>
                  <a:schemeClr val="accent2"/>
                </a:solidFill>
              </a:rPr>
              <a:t>For example:  In low-power mode, processor can go to sleep, until the time wakes it up to do something, and then go back to sleep</a:t>
            </a:r>
          </a:p>
          <a:p>
            <a:pPr marL="0" indent="0">
              <a:buNone/>
            </a:pPr>
            <a:r>
              <a:rPr lang="en-US" sz="2000" dirty="0"/>
              <a:t>How do interrupts work?</a:t>
            </a:r>
          </a:p>
          <a:p>
            <a:pPr marL="0" indent="0">
              <a:buNone/>
            </a:pPr>
            <a:endParaRPr lang="en-US" sz="2000" dirty="0" smtClean="0"/>
          </a:p>
        </p:txBody>
      </p:sp>
    </p:spTree>
    <p:extLst>
      <p:ext uri="{BB962C8B-B14F-4D97-AF65-F5344CB8AC3E}">
        <p14:creationId xmlns:p14="http://schemas.microsoft.com/office/powerpoint/2010/main" val="424065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61174" y="1525596"/>
            <a:ext cx="8083562" cy="4906735"/>
          </a:xfrm>
        </p:spPr>
        <p:txBody>
          <a:bodyPr>
            <a:normAutofit fontScale="92500" lnSpcReduction="10000"/>
          </a:bodyPr>
          <a:lstStyle/>
          <a:p>
            <a:pPr marL="0" indent="0">
              <a:buNone/>
            </a:pPr>
            <a:r>
              <a:rPr lang="en-US" sz="2000" dirty="0" smtClean="0"/>
              <a:t>How do interrupts work?</a:t>
            </a:r>
          </a:p>
          <a:p>
            <a:pPr lvl="1"/>
            <a:r>
              <a:rPr lang="en-US" sz="2000" dirty="0" smtClean="0">
                <a:solidFill>
                  <a:schemeClr val="accent2"/>
                </a:solidFill>
              </a:rPr>
              <a:t>Initialize interrupt</a:t>
            </a:r>
          </a:p>
          <a:p>
            <a:pPr lvl="2"/>
            <a:r>
              <a:rPr lang="en-US" sz="2000" b="1" dirty="0" smtClean="0">
                <a:solidFill>
                  <a:schemeClr val="accent2"/>
                </a:solidFill>
              </a:rPr>
              <a:t>Interrupt Vector</a:t>
            </a:r>
          </a:p>
          <a:p>
            <a:pPr lvl="2"/>
            <a:r>
              <a:rPr lang="en-US" sz="2000" b="1" dirty="0" smtClean="0">
                <a:solidFill>
                  <a:schemeClr val="accent2"/>
                </a:solidFill>
              </a:rPr>
              <a:t>Interrupt Service Routine </a:t>
            </a:r>
            <a:r>
              <a:rPr lang="en-US" sz="2000" dirty="0" smtClean="0">
                <a:solidFill>
                  <a:schemeClr val="accent2"/>
                </a:solidFill>
              </a:rPr>
              <a:t>(ISR) – function that runs</a:t>
            </a:r>
          </a:p>
          <a:p>
            <a:pPr lvl="2"/>
            <a:r>
              <a:rPr lang="en-US" sz="2000" b="1" dirty="0" smtClean="0">
                <a:solidFill>
                  <a:schemeClr val="accent2"/>
                </a:solidFill>
              </a:rPr>
              <a:t>Interrupt Flag </a:t>
            </a:r>
            <a:r>
              <a:rPr lang="en-US" sz="2000" dirty="0" smtClean="0">
                <a:solidFill>
                  <a:schemeClr val="accent2"/>
                </a:solidFill>
              </a:rPr>
              <a:t>(clear before use)</a:t>
            </a:r>
          </a:p>
          <a:p>
            <a:pPr lvl="1"/>
            <a:r>
              <a:rPr lang="en-US" sz="2000" b="1" dirty="0" smtClean="0">
                <a:solidFill>
                  <a:schemeClr val="accent2"/>
                </a:solidFill>
              </a:rPr>
              <a:t>Interrupt Enable </a:t>
            </a:r>
            <a:r>
              <a:rPr lang="en-US" sz="2000" dirty="0" smtClean="0">
                <a:solidFill>
                  <a:schemeClr val="accent2"/>
                </a:solidFill>
              </a:rPr>
              <a:t>(turn it on)</a:t>
            </a:r>
          </a:p>
          <a:p>
            <a:pPr lvl="1"/>
            <a:r>
              <a:rPr lang="en-US" sz="2000" dirty="0" smtClean="0">
                <a:solidFill>
                  <a:schemeClr val="accent2"/>
                </a:solidFill>
              </a:rPr>
              <a:t>Run normal program</a:t>
            </a:r>
          </a:p>
          <a:p>
            <a:pPr lvl="1"/>
            <a:r>
              <a:rPr lang="en-US" sz="2000" dirty="0" smtClean="0">
                <a:solidFill>
                  <a:schemeClr val="accent2"/>
                </a:solidFill>
              </a:rPr>
              <a:t>Interrupt Occurs !!!!</a:t>
            </a:r>
          </a:p>
          <a:p>
            <a:pPr lvl="2"/>
            <a:r>
              <a:rPr lang="en-US" sz="2000" dirty="0" smtClean="0">
                <a:solidFill>
                  <a:schemeClr val="accent2"/>
                </a:solidFill>
              </a:rPr>
              <a:t>Processor saves its state </a:t>
            </a:r>
          </a:p>
          <a:p>
            <a:pPr lvl="2"/>
            <a:r>
              <a:rPr lang="en-US" sz="2000" dirty="0" smtClean="0">
                <a:solidFill>
                  <a:schemeClr val="accent2"/>
                </a:solidFill>
              </a:rPr>
              <a:t>Jumps to ISR</a:t>
            </a:r>
          </a:p>
          <a:p>
            <a:pPr lvl="3"/>
            <a:r>
              <a:rPr lang="en-US" dirty="0" smtClean="0">
                <a:solidFill>
                  <a:schemeClr val="accent2"/>
                </a:solidFill>
              </a:rPr>
              <a:t>Do ISR work</a:t>
            </a:r>
          </a:p>
          <a:p>
            <a:pPr lvl="3"/>
            <a:r>
              <a:rPr lang="en-US" dirty="0" smtClean="0">
                <a:solidFill>
                  <a:schemeClr val="accent2"/>
                </a:solidFill>
              </a:rPr>
              <a:t>Clear Flag</a:t>
            </a:r>
          </a:p>
          <a:p>
            <a:pPr lvl="3"/>
            <a:r>
              <a:rPr lang="en-US" dirty="0" smtClean="0">
                <a:solidFill>
                  <a:schemeClr val="accent2"/>
                </a:solidFill>
              </a:rPr>
              <a:t>Restores the state</a:t>
            </a:r>
          </a:p>
          <a:p>
            <a:pPr lvl="3"/>
            <a:r>
              <a:rPr lang="en-US" dirty="0" smtClean="0">
                <a:solidFill>
                  <a:schemeClr val="accent2"/>
                </a:solidFill>
              </a:rPr>
              <a:t>Return to normal program</a:t>
            </a:r>
          </a:p>
          <a:p>
            <a:pPr marL="0" indent="0">
              <a:buNone/>
            </a:pPr>
            <a:endParaRPr lang="en-US" sz="2000" dirty="0" smtClean="0"/>
          </a:p>
          <a:p>
            <a:pPr marL="0" indent="0">
              <a:buNone/>
            </a:pPr>
            <a:r>
              <a:rPr lang="en-US" sz="2000" dirty="0" smtClean="0"/>
              <a:t>Have you used an interrupt yet?</a:t>
            </a: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3916255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69294" y="1478300"/>
            <a:ext cx="8500386" cy="4843673"/>
          </a:xfrm>
        </p:spPr>
        <p:txBody>
          <a:bodyPr>
            <a:normAutofit fontScale="92500" lnSpcReduction="10000"/>
          </a:bodyPr>
          <a:lstStyle/>
          <a:p>
            <a:pPr marL="0" indent="0">
              <a:buNone/>
            </a:pPr>
            <a:r>
              <a:rPr lang="en-US" sz="2000" dirty="0"/>
              <a:t>Have you used an interrupt yet?</a:t>
            </a:r>
          </a:p>
          <a:p>
            <a:pPr lvl="1"/>
            <a:r>
              <a:rPr lang="en-US" sz="2000" dirty="0" smtClean="0">
                <a:solidFill>
                  <a:schemeClr val="accent2"/>
                </a:solidFill>
              </a:rPr>
              <a:t>Yes….  RESET</a:t>
            </a:r>
          </a:p>
          <a:p>
            <a:pPr marL="457200" lvl="1" indent="0">
              <a:buNone/>
            </a:pPr>
            <a:endParaRPr lang="en-US" sz="2000" dirty="0" smtClean="0">
              <a:solidFill>
                <a:schemeClr val="accent2"/>
              </a:solidFill>
            </a:endParaRPr>
          </a:p>
          <a:p>
            <a:pPr marL="57150" indent="0">
              <a:buNone/>
            </a:pPr>
            <a:r>
              <a:rPr lang="en-US" sz="1600" b="1" dirty="0" smtClean="0">
                <a:solidFill>
                  <a:schemeClr val="accent2"/>
                </a:solidFill>
                <a:latin typeface="Courier New" pitchFamily="49" charset="0"/>
                <a:cs typeface="Courier New" pitchFamily="49" charset="0"/>
              </a:rPr>
              <a:t>RESET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#__STACK_END,SP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Initialize </a:t>
            </a:r>
            <a:r>
              <a:rPr lang="en-US" sz="1600" b="1" dirty="0" err="1">
                <a:solidFill>
                  <a:srgbClr val="00B050"/>
                </a:solidFill>
                <a:latin typeface="Courier New" pitchFamily="49" charset="0"/>
                <a:cs typeface="Courier New" pitchFamily="49" charset="0"/>
              </a:rPr>
              <a:t>stackpointer</a:t>
            </a:r>
            <a:endParaRPr lang="en-US" sz="1600" b="1" dirty="0">
              <a:solidFill>
                <a:srgbClr val="00B050"/>
              </a:solidFill>
              <a:latin typeface="Courier New" pitchFamily="49" charset="0"/>
              <a:cs typeface="Courier New" pitchFamily="49" charset="0"/>
            </a:endParaRPr>
          </a:p>
          <a:p>
            <a:pPr marL="57150" indent="0">
              <a:buNone/>
            </a:pPr>
            <a:r>
              <a:rPr lang="en-US" sz="1600" b="1" dirty="0" err="1">
                <a:solidFill>
                  <a:schemeClr val="accent2"/>
                </a:solidFill>
                <a:latin typeface="Courier New" pitchFamily="49" charset="0"/>
                <a:cs typeface="Courier New" pitchFamily="49" charset="0"/>
              </a:rPr>
              <a:t>StopWDT</a:t>
            </a: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#WDTPW|WDTHOLD,&amp;WDTCTL  </a:t>
            </a:r>
            <a:r>
              <a:rPr lang="en-US" sz="1600" b="1" dirty="0">
                <a:solidFill>
                  <a:srgbClr val="00B050"/>
                </a:solidFill>
                <a:latin typeface="Courier New" pitchFamily="49" charset="0"/>
                <a:cs typeface="Courier New" pitchFamily="49" charset="0"/>
              </a:rPr>
              <a:t>; Stop watchdog timer</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a:t>
            </a:r>
          </a:p>
          <a:p>
            <a:pPr marL="57150" indent="0">
              <a:buNone/>
            </a:pPr>
            <a:r>
              <a:rPr lang="en-US" sz="1600" b="1" dirty="0">
                <a:solidFill>
                  <a:srgbClr val="00B050"/>
                </a:solidFill>
                <a:latin typeface="Courier New" pitchFamily="49" charset="0"/>
                <a:cs typeface="Courier New" pitchFamily="49" charset="0"/>
              </a:rPr>
              <a:t>;           YOUR CODE</a:t>
            </a:r>
          </a:p>
          <a:p>
            <a:pPr marL="57150" indent="0">
              <a:buNone/>
            </a:pPr>
            <a:r>
              <a:rPr lang="en-US" sz="1600" b="1" dirty="0">
                <a:solidFill>
                  <a:srgbClr val="00B050"/>
                </a:solidFill>
                <a:latin typeface="Courier New" pitchFamily="49" charset="0"/>
                <a:cs typeface="Courier New" pitchFamily="49" charset="0"/>
              </a:rPr>
              <a: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           Interrupt Vectors</a:t>
            </a: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            .sect   ".reset"                </a:t>
            </a:r>
            <a:r>
              <a:rPr lang="en-US" sz="1600" b="1" dirty="0">
                <a:solidFill>
                  <a:srgbClr val="00B050"/>
                </a:solidFill>
                <a:latin typeface="Courier New" pitchFamily="49" charset="0"/>
                <a:cs typeface="Courier New" pitchFamily="49" charset="0"/>
              </a:rPr>
              <a:t>; MSP430 RESET Vector</a:t>
            </a:r>
          </a:p>
          <a:p>
            <a:pPr marL="57150" indent="0">
              <a:buNone/>
            </a:pPr>
            <a:r>
              <a:rPr lang="en-US" sz="1600" b="1" dirty="0">
                <a:solidFill>
                  <a:schemeClr val="accent2"/>
                </a:solidFill>
                <a:latin typeface="Courier New" pitchFamily="49" charset="0"/>
                <a:cs typeface="Courier New" pitchFamily="49" charset="0"/>
              </a:rPr>
              <a:t>            .short  </a:t>
            </a:r>
            <a:r>
              <a:rPr lang="en-US" sz="1600" b="1" dirty="0" smtClean="0">
                <a:solidFill>
                  <a:schemeClr val="accent2"/>
                </a:solidFill>
                <a:latin typeface="Courier New" pitchFamily="49" charset="0"/>
                <a:cs typeface="Courier New" pitchFamily="49" charset="0"/>
              </a:rPr>
              <a:t>RESET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What if we didn’t define this interrupt vector?</a:t>
            </a:r>
          </a:p>
          <a:p>
            <a:pPr marL="57150" indent="0">
              <a:buNone/>
            </a:pPr>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Where are these interrupt vectors located?</a:t>
            </a:r>
            <a:endParaRPr lang="en-US" sz="1600" dirty="0" smtClean="0">
              <a:solidFill>
                <a:srgbClr val="FF0000"/>
              </a:solidFill>
            </a:endParaRP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167552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Table</a:t>
            </a:r>
            <a:endParaRPr lang="en-US" dirty="0"/>
          </a:p>
        </p:txBody>
      </p:sp>
      <p:pic>
        <p:nvPicPr>
          <p:cNvPr id="1026" name="Picture 2" descr="MSP430 Memory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978" y="1461347"/>
            <a:ext cx="3556701" cy="49661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5349239" y="2227403"/>
            <a:ext cx="2683291"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4" name="TextBox 3"/>
          <p:cNvSpPr txBox="1"/>
          <p:nvPr/>
        </p:nvSpPr>
        <p:spPr>
          <a:xfrm>
            <a:off x="307428" y="2254469"/>
            <a:ext cx="4721772" cy="1015663"/>
          </a:xfrm>
          <a:prstGeom prst="rect">
            <a:avLst/>
          </a:prstGeom>
          <a:noFill/>
        </p:spPr>
        <p:txBody>
          <a:bodyPr wrap="square" rtlCol="0">
            <a:spAutoFit/>
          </a:bodyPr>
          <a:lstStyle/>
          <a:p>
            <a:pPr marL="342900" indent="-342900">
              <a:buFont typeface="Arial" panose="020B0604020202020204" pitchFamily="34" charset="0"/>
              <a:buChar char="•"/>
            </a:pPr>
            <a:r>
              <a:rPr lang="en-US" dirty="0" smtClean="0"/>
              <a:t>Interrupts live here in memory</a:t>
            </a:r>
          </a:p>
          <a:p>
            <a:pPr marL="342900" indent="-342900">
              <a:buFont typeface="Arial" panose="020B0604020202020204" pitchFamily="34" charset="0"/>
              <a:buChar char="•"/>
            </a:pPr>
            <a:r>
              <a:rPr lang="en-US" dirty="0" smtClean="0"/>
              <a:t>They are prioritized</a:t>
            </a:r>
            <a:endParaRPr lang="en-US" dirty="0"/>
          </a:p>
        </p:txBody>
      </p:sp>
    </p:spTree>
    <p:extLst>
      <p:ext uri="{BB962C8B-B14F-4D97-AF65-F5344CB8AC3E}">
        <p14:creationId xmlns:p14="http://schemas.microsoft.com/office/powerpoint/2010/main" val="2909522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87870" cy="6715125"/>
          </a:xfrm>
        </p:spPr>
      </p:pic>
      <p:sp>
        <p:nvSpPr>
          <p:cNvPr id="5" name="TextBox 4"/>
          <p:cNvSpPr txBox="1"/>
          <p:nvPr/>
        </p:nvSpPr>
        <p:spPr>
          <a:xfrm>
            <a:off x="6566848" y="0"/>
            <a:ext cx="2972937" cy="400110"/>
          </a:xfrm>
          <a:prstGeom prst="rect">
            <a:avLst/>
          </a:prstGeom>
          <a:noFill/>
        </p:spPr>
        <p:txBody>
          <a:bodyPr wrap="square" rtlCol="0">
            <a:spAutoFit/>
          </a:bodyPr>
          <a:lstStyle/>
          <a:p>
            <a:r>
              <a:rPr lang="en-US" sz="2000" dirty="0" smtClean="0"/>
              <a:t>pp 11 of Device Specific</a:t>
            </a:r>
            <a:endParaRPr lang="en-US" sz="2000" dirty="0"/>
          </a:p>
        </p:txBody>
      </p:sp>
      <p:sp>
        <p:nvSpPr>
          <p:cNvPr id="6" name="Rectangle 5"/>
          <p:cNvSpPr/>
          <p:nvPr/>
        </p:nvSpPr>
        <p:spPr bwMode="auto">
          <a:xfrm>
            <a:off x="7906407" y="871569"/>
            <a:ext cx="963273"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5449614" y="2103907"/>
            <a:ext cx="963273" cy="352438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5449613" y="1588013"/>
            <a:ext cx="963273" cy="471127"/>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Rectangular Callout 8"/>
          <p:cNvSpPr/>
          <p:nvPr/>
        </p:nvSpPr>
        <p:spPr bwMode="auto">
          <a:xfrm>
            <a:off x="1459098" y="2069682"/>
            <a:ext cx="2995448" cy="646386"/>
          </a:xfrm>
          <a:prstGeom prst="wedgeRectCallout">
            <a:avLst>
              <a:gd name="adj1" fmla="val 82662"/>
              <a:gd name="adj2" fmla="val 57215"/>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rPr>
              <a:t>Maskable</a:t>
            </a:r>
            <a:r>
              <a:rPr kumimoji="0" lang="en-US" sz="1600" b="0" i="0" u="none" strike="noStrike" cap="none" normalizeH="0" baseline="0" dirty="0" smtClean="0">
                <a:ln>
                  <a:noFill/>
                </a:ln>
                <a:solidFill>
                  <a:schemeClr val="tx1"/>
                </a:solidFill>
                <a:effectLst/>
                <a:latin typeface="Arial" charset="0"/>
              </a:rPr>
              <a:t>: turn on/off</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charset="0"/>
              </a:rPr>
              <a:t>Non-</a:t>
            </a:r>
            <a:r>
              <a:rPr lang="en-US" sz="1600" dirty="0" err="1" smtClean="0">
                <a:latin typeface="Arial" charset="0"/>
              </a:rPr>
              <a:t>Maskable</a:t>
            </a:r>
            <a:r>
              <a:rPr lang="en-US" sz="1600" dirty="0" smtClean="0">
                <a:latin typeface="Arial" charset="0"/>
              </a:rPr>
              <a:t>: always on</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986217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548" y="4398579"/>
            <a:ext cx="3470452" cy="2025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654" y="1531571"/>
            <a:ext cx="3271345" cy="1830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dirty="0" smtClean="0"/>
              <a:t>What happens on an Interrupt</a:t>
            </a:r>
            <a:endParaRPr lang="en-US" b="1" dirty="0"/>
          </a:p>
        </p:txBody>
      </p:sp>
      <p:sp>
        <p:nvSpPr>
          <p:cNvPr id="3" name="Content Placeholder 2"/>
          <p:cNvSpPr>
            <a:spLocks noGrp="1"/>
          </p:cNvSpPr>
          <p:nvPr>
            <p:ph idx="1"/>
          </p:nvPr>
        </p:nvSpPr>
        <p:spPr>
          <a:xfrm>
            <a:off x="348339" y="1450427"/>
            <a:ext cx="8500386" cy="4974021"/>
          </a:xfrm>
        </p:spPr>
        <p:txBody>
          <a:bodyPr>
            <a:normAutofit fontScale="92500" lnSpcReduction="20000"/>
          </a:bodyPr>
          <a:lstStyle/>
          <a:p>
            <a:pPr marL="0" indent="0">
              <a:buNone/>
            </a:pPr>
            <a:r>
              <a:rPr lang="en-US" sz="2000" b="1" dirty="0" smtClean="0"/>
              <a:t>On Interrupt:</a:t>
            </a:r>
          </a:p>
          <a:p>
            <a:pPr marL="457200" indent="-457200">
              <a:buFont typeface="+mj-lt"/>
              <a:buAutoNum type="arabicPeriod"/>
            </a:pPr>
            <a:r>
              <a:rPr lang="en-US" sz="2000" dirty="0" smtClean="0">
                <a:solidFill>
                  <a:schemeClr val="accent2"/>
                </a:solidFill>
              </a:rPr>
              <a:t>Currently </a:t>
            </a:r>
            <a:r>
              <a:rPr lang="en-US" sz="2000" dirty="0">
                <a:solidFill>
                  <a:schemeClr val="accent2"/>
                </a:solidFill>
              </a:rPr>
              <a:t>executing instruction is completed.</a:t>
            </a:r>
          </a:p>
          <a:p>
            <a:pPr marL="457200" indent="-457200">
              <a:buFont typeface="+mj-lt"/>
              <a:buAutoNum type="arabicPeriod"/>
            </a:pPr>
            <a:r>
              <a:rPr lang="en-US" sz="2000" dirty="0">
                <a:solidFill>
                  <a:schemeClr val="accent2"/>
                </a:solidFill>
              </a:rPr>
              <a:t>PC is pushed onto the stack.</a:t>
            </a:r>
          </a:p>
          <a:p>
            <a:pPr marL="457200" indent="-457200">
              <a:buFont typeface="+mj-lt"/>
              <a:buAutoNum type="arabicPeriod"/>
            </a:pPr>
            <a:r>
              <a:rPr lang="en-US" sz="2000" dirty="0">
                <a:solidFill>
                  <a:schemeClr val="accent2"/>
                </a:solidFill>
              </a:rPr>
              <a:t>SR is pushed onto the stack.</a:t>
            </a:r>
          </a:p>
          <a:p>
            <a:pPr marL="457200" indent="-457200">
              <a:buFont typeface="+mj-lt"/>
              <a:buAutoNum type="arabicPeriod"/>
            </a:pPr>
            <a:r>
              <a:rPr lang="en-US" sz="2000" dirty="0">
                <a:solidFill>
                  <a:schemeClr val="accent2"/>
                </a:solidFill>
              </a:rPr>
              <a:t>Selects highest priority interrupt.</a:t>
            </a:r>
          </a:p>
          <a:p>
            <a:pPr marL="457200" indent="-457200">
              <a:buFont typeface="+mj-lt"/>
              <a:buAutoNum type="arabicPeriod"/>
            </a:pPr>
            <a:r>
              <a:rPr lang="en-US" sz="2000" dirty="0">
                <a:solidFill>
                  <a:schemeClr val="accent2"/>
                </a:solidFill>
              </a:rPr>
              <a:t>If single interrupt, interrupt request flag reset. </a:t>
            </a:r>
            <a:endParaRPr lang="en-US" sz="2000" dirty="0" smtClean="0">
              <a:solidFill>
                <a:schemeClr val="accent2"/>
              </a:solidFill>
            </a:endParaRPr>
          </a:p>
          <a:p>
            <a:pPr marL="0" indent="0">
              <a:buNone/>
            </a:pPr>
            <a:r>
              <a:rPr lang="en-US" sz="2000" dirty="0">
                <a:solidFill>
                  <a:schemeClr val="accent2"/>
                </a:solidFill>
              </a:rPr>
              <a:t> </a:t>
            </a:r>
            <a:r>
              <a:rPr lang="en-US" sz="2000" dirty="0" smtClean="0">
                <a:solidFill>
                  <a:schemeClr val="accent2"/>
                </a:solidFill>
              </a:rPr>
              <a:t>      Multiple </a:t>
            </a:r>
            <a:r>
              <a:rPr lang="en-US" sz="2000" dirty="0">
                <a:solidFill>
                  <a:schemeClr val="accent2"/>
                </a:solidFill>
              </a:rPr>
              <a:t>interrupts, flag remains set.</a:t>
            </a:r>
          </a:p>
          <a:p>
            <a:pPr marL="457200" indent="-457200">
              <a:buFont typeface="+mj-lt"/>
              <a:buAutoNum type="arabicPeriod" startAt="6"/>
            </a:pPr>
            <a:r>
              <a:rPr lang="en-US" sz="2000" dirty="0">
                <a:solidFill>
                  <a:schemeClr val="accent2"/>
                </a:solidFill>
              </a:rPr>
              <a:t>SR is cleared - terminates low-power mode and disables </a:t>
            </a:r>
            <a:r>
              <a:rPr lang="en-US" sz="2000" dirty="0" err="1">
                <a:solidFill>
                  <a:schemeClr val="accent2"/>
                </a:solidFill>
              </a:rPr>
              <a:t>maskable</a:t>
            </a:r>
            <a:r>
              <a:rPr lang="en-US" sz="2000" dirty="0">
                <a:solidFill>
                  <a:schemeClr val="accent2"/>
                </a:solidFill>
              </a:rPr>
              <a:t> interrupts.</a:t>
            </a:r>
          </a:p>
          <a:p>
            <a:pPr marL="457200" indent="-457200">
              <a:buFont typeface="+mj-lt"/>
              <a:buAutoNum type="arabicPeriod" startAt="6"/>
            </a:pPr>
            <a:r>
              <a:rPr lang="en-US" sz="2000" dirty="0">
                <a:solidFill>
                  <a:schemeClr val="accent2"/>
                </a:solidFill>
              </a:rPr>
              <a:t>Interrupt vector content loaded into PC</a:t>
            </a:r>
            <a:r>
              <a:rPr lang="en-US" sz="2000" dirty="0" smtClean="0">
                <a:solidFill>
                  <a:schemeClr val="accent2"/>
                </a:solidFill>
              </a:rPr>
              <a:t>.</a:t>
            </a:r>
          </a:p>
          <a:p>
            <a:pPr marL="0" indent="0">
              <a:buNone/>
            </a:pPr>
            <a:r>
              <a:rPr lang="en-US" sz="2000" dirty="0">
                <a:solidFill>
                  <a:schemeClr val="accent2"/>
                </a:solidFill>
              </a:rPr>
              <a:t> </a:t>
            </a:r>
            <a:r>
              <a:rPr lang="en-US" sz="2000" dirty="0" smtClean="0">
                <a:solidFill>
                  <a:schemeClr val="accent2"/>
                </a:solidFill>
              </a:rPr>
              <a:t>    </a:t>
            </a:r>
            <a:r>
              <a:rPr lang="en-US" sz="2000" dirty="0" smtClean="0">
                <a:solidFill>
                  <a:srgbClr val="FF0000"/>
                </a:solidFill>
              </a:rPr>
              <a:t>What about preserving other registers?</a:t>
            </a:r>
          </a:p>
          <a:p>
            <a:pPr marL="0" indent="0">
              <a:buNone/>
            </a:pPr>
            <a:endParaRPr lang="en-US" sz="2000" dirty="0" smtClean="0"/>
          </a:p>
          <a:p>
            <a:pPr marL="0" indent="0">
              <a:buNone/>
            </a:pPr>
            <a:r>
              <a:rPr lang="en-US" sz="2000" b="1" dirty="0"/>
              <a:t>On ISR Completion:</a:t>
            </a:r>
          </a:p>
          <a:p>
            <a:pPr marL="457200" indent="-457200">
              <a:buFont typeface="+mj-lt"/>
              <a:buAutoNum type="arabicPeriod"/>
            </a:pPr>
            <a:r>
              <a:rPr lang="en-US" sz="2000" dirty="0" smtClean="0">
                <a:solidFill>
                  <a:schemeClr val="accent2"/>
                </a:solidFill>
              </a:rPr>
              <a:t>Pop </a:t>
            </a:r>
            <a:r>
              <a:rPr lang="en-US" sz="2000" dirty="0">
                <a:solidFill>
                  <a:schemeClr val="accent2"/>
                </a:solidFill>
              </a:rPr>
              <a:t>SR off stack - restoring </a:t>
            </a:r>
            <a:r>
              <a:rPr lang="en-US" sz="2000" dirty="0" smtClean="0">
                <a:solidFill>
                  <a:schemeClr val="accent2"/>
                </a:solidFill>
              </a:rPr>
              <a:t>previous </a:t>
            </a:r>
            <a:r>
              <a:rPr lang="en-US" sz="2000" dirty="0">
                <a:solidFill>
                  <a:schemeClr val="accent2"/>
                </a:solidFill>
              </a:rPr>
              <a:t>settings.</a:t>
            </a:r>
          </a:p>
          <a:p>
            <a:pPr marL="457200" indent="-457200">
              <a:buFont typeface="+mj-lt"/>
              <a:buAutoNum type="arabicPeriod"/>
            </a:pPr>
            <a:r>
              <a:rPr lang="en-US" sz="2000" dirty="0">
                <a:solidFill>
                  <a:schemeClr val="accent2"/>
                </a:solidFill>
              </a:rPr>
              <a:t>Pop PC off stack - resume </a:t>
            </a:r>
            <a:r>
              <a:rPr lang="en-US" sz="2000" dirty="0" smtClean="0">
                <a:solidFill>
                  <a:schemeClr val="accent2"/>
                </a:solidFill>
              </a:rPr>
              <a:t>execution </a:t>
            </a:r>
          </a:p>
          <a:p>
            <a:pPr marL="0" indent="0">
              <a:buNone/>
            </a:pPr>
            <a:r>
              <a:rPr lang="en-US" sz="2000" dirty="0">
                <a:solidFill>
                  <a:schemeClr val="accent2"/>
                </a:solidFill>
              </a:rPr>
              <a:t> </a:t>
            </a:r>
            <a:r>
              <a:rPr lang="en-US" sz="2000" dirty="0" smtClean="0">
                <a:solidFill>
                  <a:schemeClr val="accent2"/>
                </a:solidFill>
              </a:rPr>
              <a:t>                                 at </a:t>
            </a:r>
            <a:r>
              <a:rPr lang="en-US" sz="2000" dirty="0">
                <a:solidFill>
                  <a:schemeClr val="accent2"/>
                </a:solidFill>
              </a:rPr>
              <a:t>previous point</a:t>
            </a:r>
            <a:r>
              <a:rPr lang="en-US" sz="2000" dirty="0" smtClean="0">
                <a:solidFill>
                  <a:schemeClr val="accent2"/>
                </a:solidFill>
              </a:rPr>
              <a:t>.</a:t>
            </a:r>
            <a:endParaRPr lang="en-US" sz="1600" dirty="0">
              <a:solidFill>
                <a:schemeClr val="accent2"/>
              </a:solidFill>
            </a:endParaRPr>
          </a:p>
          <a:p>
            <a:pPr marL="0" indent="0">
              <a:buNone/>
            </a:pPr>
            <a:endParaRPr lang="en-US" sz="2000" dirty="0" smtClean="0">
              <a:solidFill>
                <a:schemeClr val="accent2"/>
              </a:solidFill>
            </a:endParaRPr>
          </a:p>
        </p:txBody>
      </p:sp>
    </p:spTree>
    <p:extLst>
      <p:ext uri="{BB962C8B-B14F-4D97-AF65-F5344CB8AC3E}">
        <p14:creationId xmlns:p14="http://schemas.microsoft.com/office/powerpoint/2010/main" val="1175159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5406</TotalTime>
  <Words>2322</Words>
  <Application>Microsoft Office PowerPoint</Application>
  <PresentationFormat>On-screen Show (4:3)</PresentationFormat>
  <Paragraphs>333</Paragraphs>
  <Slides>18</Slides>
  <Notes>2</Notes>
  <HiddenSlides>2</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Arial</vt:lpstr>
      <vt:lpstr>Calibri</vt:lpstr>
      <vt:lpstr>Calibri Light</vt:lpstr>
      <vt:lpstr>Consolas</vt:lpstr>
      <vt:lpstr>Courier New</vt:lpstr>
      <vt:lpstr>Times New Roman</vt:lpstr>
      <vt:lpstr>Trebuchet MS</vt:lpstr>
      <vt:lpstr>Wingdings</vt:lpstr>
      <vt:lpstr>4_USAFA Standard</vt:lpstr>
      <vt:lpstr>5_USAFA Standard</vt:lpstr>
      <vt:lpstr>Custom Design</vt:lpstr>
      <vt:lpstr>PowerPoint Presentation</vt:lpstr>
      <vt:lpstr>Overview</vt:lpstr>
      <vt:lpstr>Interrupts</vt:lpstr>
      <vt:lpstr>Interrupts</vt:lpstr>
      <vt:lpstr>Interrupts</vt:lpstr>
      <vt:lpstr>Interrupts</vt:lpstr>
      <vt:lpstr>Interrupt Vector Table</vt:lpstr>
      <vt:lpstr>PowerPoint Presentation</vt:lpstr>
      <vt:lpstr>What happens on an Interrupt</vt:lpstr>
      <vt:lpstr>Maskable vs Non-maskable Interrupts</vt:lpstr>
      <vt:lpstr>Interrupt Service Routines (ISRs)</vt:lpstr>
      <vt:lpstr>Interrupts: Programmer's Job</vt:lpstr>
      <vt:lpstr>Example:  P1 Interrupt</vt:lpstr>
      <vt:lpstr>Example Push Button Interrupt</vt:lpstr>
      <vt:lpstr>Multiple Push Button Interrupts</vt:lpstr>
      <vt:lpstr>BACKUPS</vt:lpstr>
      <vt:lpstr>Lesson 25 Polling - Example Code</vt:lpstr>
      <vt:lpstr>Lesson 25 Interrupt - Example Code</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331</cp:revision>
  <cp:lastPrinted>2018-05-21T20:23:10Z</cp:lastPrinted>
  <dcterms:created xsi:type="dcterms:W3CDTF">2001-06-27T14:08:57Z</dcterms:created>
  <dcterms:modified xsi:type="dcterms:W3CDTF">2018-07-16T22:08:17Z</dcterms:modified>
</cp:coreProperties>
</file>