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4" r:id="rId3"/>
  </p:sldMasterIdLst>
  <p:notesMasterIdLst>
    <p:notesMasterId r:id="rId53"/>
  </p:notesMasterIdLst>
  <p:handoutMasterIdLst>
    <p:handoutMasterId r:id="rId54"/>
  </p:handoutMasterIdLst>
  <p:sldIdLst>
    <p:sldId id="346" r:id="rId4"/>
    <p:sldId id="344" r:id="rId5"/>
    <p:sldId id="305" r:id="rId6"/>
    <p:sldId id="306" r:id="rId7"/>
    <p:sldId id="308" r:id="rId8"/>
    <p:sldId id="309" r:id="rId9"/>
    <p:sldId id="311" r:id="rId10"/>
    <p:sldId id="310" r:id="rId11"/>
    <p:sldId id="312" r:id="rId12"/>
    <p:sldId id="313" r:id="rId13"/>
    <p:sldId id="368" r:id="rId14"/>
    <p:sldId id="301" r:id="rId15"/>
    <p:sldId id="315" r:id="rId16"/>
    <p:sldId id="340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2" r:id="rId27"/>
    <p:sldId id="363" r:id="rId28"/>
    <p:sldId id="364" r:id="rId29"/>
    <p:sldId id="333" r:id="rId30"/>
    <p:sldId id="322" r:id="rId31"/>
    <p:sldId id="330" r:id="rId32"/>
    <p:sldId id="341" r:id="rId33"/>
    <p:sldId id="324" r:id="rId34"/>
    <p:sldId id="326" r:id="rId35"/>
    <p:sldId id="328" r:id="rId36"/>
    <p:sldId id="350" r:id="rId37"/>
    <p:sldId id="351" r:id="rId38"/>
    <p:sldId id="369" r:id="rId39"/>
    <p:sldId id="347" r:id="rId40"/>
    <p:sldId id="303" r:id="rId41"/>
    <p:sldId id="314" r:id="rId42"/>
    <p:sldId id="331" r:id="rId43"/>
    <p:sldId id="342" r:id="rId44"/>
    <p:sldId id="297" r:id="rId45"/>
    <p:sldId id="348" r:id="rId46"/>
    <p:sldId id="349" r:id="rId47"/>
    <p:sldId id="334" r:id="rId48"/>
    <p:sldId id="361" r:id="rId49"/>
    <p:sldId id="365" r:id="rId50"/>
    <p:sldId id="366" r:id="rId51"/>
    <p:sldId id="367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source and destination of an instruction are defined by the following fields:</a:t>
            </a:r>
          </a:p>
          <a:p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 	The source operand defined by As and S-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dst</a:t>
            </a:r>
            <a:r>
              <a:rPr lang="en-US" dirty="0"/>
              <a:t> 	The destination operand defined by Ad and D-</a:t>
            </a:r>
            <a:r>
              <a:rPr lang="en-US" dirty="0" err="1"/>
              <a:t>reg</a:t>
            </a:r>
            <a:r>
              <a:rPr lang="en-US" dirty="0"/>
              <a:t>	</a:t>
            </a:r>
          </a:p>
          <a:p>
            <a:r>
              <a:rPr lang="en-US" dirty="0"/>
              <a:t>	As 	The addressing bits responsible for the addressing mode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S-</a:t>
            </a:r>
            <a:r>
              <a:rPr lang="en-US" dirty="0" err="1"/>
              <a:t>reg</a:t>
            </a:r>
            <a:r>
              <a:rPr lang="en-US" dirty="0"/>
              <a:t> 	The working register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Ad 	The addressing bits responsible for the addressing mode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D-</a:t>
            </a:r>
            <a:r>
              <a:rPr lang="en-US" dirty="0" err="1"/>
              <a:t>reg</a:t>
            </a:r>
            <a:r>
              <a:rPr lang="en-US" dirty="0"/>
              <a:t> 	The working register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B/W 	Byte or word operation:</a:t>
            </a:r>
          </a:p>
          <a:p>
            <a:r>
              <a:rPr lang="en-US" dirty="0"/>
              <a:t>		0: word operation</a:t>
            </a:r>
          </a:p>
          <a:p>
            <a:r>
              <a:rPr lang="en-US" dirty="0"/>
              <a:t>		1: byte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462599" y="6521455"/>
            <a:ext cx="73875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5FA-D079-47E1-90AC-2C74088F2AA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3,4,5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4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164934"/>
              </p:ext>
            </p:extLst>
          </p:nvPr>
        </p:nvGraphicFramePr>
        <p:xfrm>
          <a:off x="670035" y="1489842"/>
          <a:ext cx="7772400" cy="5074872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ADDC(.B)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INV(.B)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TST(.B)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CMP(.B)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INCD(.B)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ADD(.B) #2,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SUBC(.B)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Notice how SR Emulated Instructions use Constant Generators for Bit Masking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9897" y="5200988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</a:t>
            </a:r>
            <a:r>
              <a:rPr lang="en-US" sz="2000" dirty="0" smtClean="0"/>
              <a:t>pp46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689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90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06284" y="1463040"/>
            <a:ext cx="7359343" cy="493776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turning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off watchdog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timer NOT shown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0524" y="27167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urved Left Arrow 5"/>
          <p:cNvSpPr/>
          <p:nvPr/>
        </p:nvSpPr>
        <p:spPr bwMode="auto">
          <a:xfrm rot="10800000">
            <a:off x="583324" y="3823136"/>
            <a:ext cx="822960" cy="128489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0799" y="2992411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598" y="2966045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23272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1772" y="4603531"/>
            <a:ext cx="2799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Opcode: instruction</a:t>
            </a:r>
          </a:p>
          <a:p>
            <a:r>
              <a:rPr lang="en-US" dirty="0" smtClean="0"/>
              <a:t>Ad: addressing mode</a:t>
            </a:r>
          </a:p>
          <a:p>
            <a:r>
              <a:rPr lang="en-US" dirty="0" smtClean="0"/>
              <a:t>PC: </a:t>
            </a:r>
            <a:r>
              <a:rPr lang="en-US" dirty="0"/>
              <a:t>p</a:t>
            </a:r>
            <a:r>
              <a:rPr lang="en-US" dirty="0" smtClean="0"/>
              <a:t>rogram counter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24703" y="5052848"/>
            <a:ext cx="3216166" cy="69368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5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592"/>
              </p:ext>
            </p:extLst>
          </p:nvPr>
        </p:nvGraphicFramePr>
        <p:xfrm>
          <a:off x="606482" y="18007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6520"/>
              </p:ext>
            </p:extLst>
          </p:nvPr>
        </p:nvGraphicFramePr>
        <p:xfrm>
          <a:off x="5414838" y="45215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7"/>
              </p:ext>
            </p:extLst>
          </p:nvPr>
        </p:nvGraphicFramePr>
        <p:xfrm>
          <a:off x="1477725" y="45377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40594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40594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0726"/>
              </p:ext>
            </p:extLst>
          </p:nvPr>
        </p:nvGraphicFramePr>
        <p:xfrm>
          <a:off x="551302" y="171401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4432"/>
              </p:ext>
            </p:extLst>
          </p:nvPr>
        </p:nvGraphicFramePr>
        <p:xfrm>
          <a:off x="5359658" y="443485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5119"/>
              </p:ext>
            </p:extLst>
          </p:nvPr>
        </p:nvGraphicFramePr>
        <p:xfrm>
          <a:off x="1422545" y="445103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02441" y="397277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8037" y="39727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48020" y="4547306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21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89" y="1608083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75"/>
              </p:ext>
            </p:extLst>
          </p:nvPr>
        </p:nvGraphicFramePr>
        <p:xfrm>
          <a:off x="614364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8735"/>
              </p:ext>
            </p:extLst>
          </p:nvPr>
        </p:nvGraphicFramePr>
        <p:xfrm>
          <a:off x="5422720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6823"/>
              </p:ext>
            </p:extLst>
          </p:nvPr>
        </p:nvGraphicFramePr>
        <p:xfrm>
          <a:off x="1485607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5503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1099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2705"/>
              </p:ext>
            </p:extLst>
          </p:nvPr>
        </p:nvGraphicFramePr>
        <p:xfrm>
          <a:off x="625108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11817"/>
              </p:ext>
            </p:extLst>
          </p:nvPr>
        </p:nvGraphicFramePr>
        <p:xfrm>
          <a:off x="5433464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8222"/>
              </p:ext>
            </p:extLst>
          </p:nvPr>
        </p:nvGraphicFramePr>
        <p:xfrm>
          <a:off x="1496351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6247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1843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393" y="3986443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06897" y="4552408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147793" y="590164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2(r6),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MSP430 Instructions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ypes of assembly instructions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they work</a:t>
            </a:r>
          </a:p>
          <a:p>
            <a:pPr lvl="2"/>
            <a:r>
              <a:rPr lang="en-US" dirty="0" smtClean="0"/>
              <a:t>Go from ASM -&gt; machine code (remember ECE281??)</a:t>
            </a:r>
          </a:p>
          <a:p>
            <a:pPr lvl="1"/>
            <a:r>
              <a:rPr lang="en-US" dirty="0" smtClean="0"/>
              <a:t>Assembler Directives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3560817"/>
            <a:ext cx="3638550" cy="269710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7443787" y="4604570"/>
            <a:ext cx="1228725" cy="685800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20463471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6" y="1576552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49784"/>
              </p:ext>
            </p:extLst>
          </p:nvPr>
        </p:nvGraphicFramePr>
        <p:xfrm>
          <a:off x="630130" y="16982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1146"/>
              </p:ext>
            </p:extLst>
          </p:nvPr>
        </p:nvGraphicFramePr>
        <p:xfrm>
          <a:off x="5438486" y="44190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67769"/>
              </p:ext>
            </p:extLst>
          </p:nvPr>
        </p:nvGraphicFramePr>
        <p:xfrm>
          <a:off x="1501373" y="44352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81269" y="39570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6865" y="39570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9401"/>
              </p:ext>
            </p:extLst>
          </p:nvPr>
        </p:nvGraphicFramePr>
        <p:xfrm>
          <a:off x="535536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8537"/>
              </p:ext>
            </p:extLst>
          </p:nvPr>
        </p:nvGraphicFramePr>
        <p:xfrm>
          <a:off x="5343892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85815"/>
              </p:ext>
            </p:extLst>
          </p:nvPr>
        </p:nvGraphicFramePr>
        <p:xfrm>
          <a:off x="1406779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6675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2271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31298" y="4874754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80407" y="5312649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0(r8), r9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12" y="1639614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0700"/>
              </p:ext>
            </p:extLst>
          </p:nvPr>
        </p:nvGraphicFramePr>
        <p:xfrm>
          <a:off x="606482" y="1729779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12289"/>
              </p:ext>
            </p:extLst>
          </p:nvPr>
        </p:nvGraphicFramePr>
        <p:xfrm>
          <a:off x="5414838" y="4450619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2354"/>
              </p:ext>
            </p:extLst>
          </p:nvPr>
        </p:nvGraphicFramePr>
        <p:xfrm>
          <a:off x="1477725" y="4466803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398853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398853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6487"/>
              </p:ext>
            </p:extLst>
          </p:nvPr>
        </p:nvGraphicFramePr>
        <p:xfrm>
          <a:off x="606481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78806"/>
              </p:ext>
            </p:extLst>
          </p:nvPr>
        </p:nvGraphicFramePr>
        <p:xfrm>
          <a:off x="5414837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1912"/>
              </p:ext>
            </p:extLst>
          </p:nvPr>
        </p:nvGraphicFramePr>
        <p:xfrm>
          <a:off x="1477724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0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6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52759" y="4976811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384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725" y="4948135"/>
            <a:ext cx="425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talk about how to assemble this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ASM -&gt; machine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2" y="1633098"/>
            <a:ext cx="5621721" cy="44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45" y="574097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2005263" y="1898849"/>
            <a:ext cx="770020" cy="3930316"/>
          </a:xfrm>
          <a:prstGeom prst="leftBrace">
            <a:avLst>
              <a:gd name="adj1" fmla="val 8333"/>
              <a:gd name="adj2" fmla="val 512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04" y="3136232"/>
            <a:ext cx="2303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 of every 16b instruction tells us what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Let’s assemble this instruction (SXT r10) into binary machine code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Remember doing this in ECE281 … it’s back!!!!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Single-Operand Instruction: Register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244202" y="451521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683567"/>
            <a:ext cx="5424189" cy="3596885"/>
            <a:chOff x="2328333" y="683567"/>
            <a:chExt cx="5424189" cy="3596885"/>
          </a:xfrm>
        </p:grpSpPr>
        <p:sp>
          <p:nvSpPr>
            <p:cNvPr id="21" name="TextBox 20"/>
            <p:cNvSpPr txBox="1"/>
            <p:nvPr/>
          </p:nvSpPr>
          <p:spPr>
            <a:xfrm>
              <a:off x="5512904" y="683567"/>
              <a:ext cx="22396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Table 3-3 Blue Book </a:t>
              </a:r>
              <a:r>
                <a:rPr lang="en-US" sz="1400" dirty="0" err="1">
                  <a:solidFill>
                    <a:srgbClr val="0070C0"/>
                  </a:solidFill>
                </a:rPr>
                <a:t>Pg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12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491947" y="2411896"/>
            <a:ext cx="2206488" cy="2191279"/>
            <a:chOff x="3491947" y="2411896"/>
            <a:chExt cx="2206488" cy="2191279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 bwMode="auto">
            <a:xfrm flipH="1">
              <a:off x="3491947" y="2796485"/>
              <a:ext cx="698736" cy="1806690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0" y="609020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2893" y="435772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0 0 0 1    0 0 </a:t>
            </a:r>
            <a:r>
              <a:rPr lang="en-US" dirty="0"/>
              <a:t>0</a:t>
            </a:r>
            <a:r>
              <a:rPr lang="en-US" dirty="0" smtClean="0"/>
              <a:t> 1    8 0 0 0    1 0 1 0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55009" y="4839273"/>
            <a:ext cx="380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0/ 1          8/0/0          A</a:t>
            </a:r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Instructions (16b)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r12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Two-operand: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 smtClean="0">
                <a:solidFill>
                  <a:srgbClr val="0070C0"/>
                </a:solidFill>
              </a:rPr>
              <a:t>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&gt;,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 smtClean="0"/>
              <a:t>add </a:t>
            </a:r>
            <a:r>
              <a:rPr lang="en-US" dirty="0"/>
              <a:t>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pPr lvl="2"/>
            <a:r>
              <a:rPr lang="en-US" dirty="0">
                <a:solidFill>
                  <a:srgbClr val="0070C0"/>
                </a:solidFill>
              </a:rPr>
              <a:t>Jump: JMP &lt;</a:t>
            </a:r>
            <a:r>
              <a:rPr lang="en-US" dirty="0" err="1">
                <a:solidFill>
                  <a:srgbClr val="0070C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/>
              <a:t>JMP loop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Emulated Instructions</a:t>
            </a:r>
          </a:p>
          <a:p>
            <a:pPr lvl="3"/>
            <a:r>
              <a:rPr lang="en-US" dirty="0" smtClean="0"/>
              <a:t>These are instructions that live within the IDE and are designed to make your life (the programmer) easier.</a:t>
            </a:r>
          </a:p>
          <a:p>
            <a:pPr lvl="3"/>
            <a:r>
              <a:rPr lang="en-US" dirty="0" smtClean="0"/>
              <a:t>However, if you change IDE’s these might not be available!</a:t>
            </a:r>
          </a:p>
          <a:p>
            <a:pPr lvl="3"/>
            <a:r>
              <a:rPr lang="en-US" dirty="0" smtClean="0"/>
              <a:t>These instructions are (invisible to you) made up of actual instructions listed above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888909"/>
              </p:ext>
            </p:extLst>
          </p:nvPr>
        </p:nvGraphicFramePr>
        <p:xfrm>
          <a:off x="756745" y="1750989"/>
          <a:ext cx="7772400" cy="3630342"/>
        </p:xfrm>
        <a:graphic>
          <a:graphicData uri="http://schemas.openxmlformats.org/drawingml/2006/table">
            <a:tbl>
              <a:tblPr/>
              <a:tblGrid>
                <a:gridCol w="1702676"/>
                <a:gridCol w="2230820"/>
                <a:gridCol w="383890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685" y="5381331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550565" y="515299"/>
            <a:ext cx="1828802" cy="1123712"/>
          </a:xfrm>
          <a:prstGeom prst="wedgeRoundRectCallout">
            <a:avLst>
              <a:gd name="adj1" fmla="val -30220"/>
              <a:gd name="adj2" fmla="val 6891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Not 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directly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found in datasheets!</a:t>
            </a:r>
          </a:p>
        </p:txBody>
      </p:sp>
    </p:spTree>
    <p:extLst>
      <p:ext uri="{BB962C8B-B14F-4D97-AF65-F5344CB8AC3E}">
        <p14:creationId xmlns:p14="http://schemas.microsoft.com/office/powerpoint/2010/main" val="4282661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81" y="583902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7656" y="6383625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9846" y="4918842"/>
            <a:ext cx="439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      11/11     1 1 1 1     0 0 1 </a:t>
            </a:r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5867" y="5259423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en-US" dirty="0" smtClean="0"/>
              <a:t>    C/3 =F         </a:t>
            </a:r>
            <a:r>
              <a:rPr lang="en-US" dirty="0" err="1" smtClean="0"/>
              <a:t>F</a:t>
            </a:r>
            <a:r>
              <a:rPr lang="en-US" dirty="0" smtClean="0"/>
              <a:t>            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348" y="5702651"/>
            <a:ext cx="27366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-24 = 2+PC*2</a:t>
            </a:r>
          </a:p>
          <a:p>
            <a:r>
              <a:rPr lang="en-US" dirty="0" smtClean="0"/>
              <a:t>PC = (-24-2)/2 = 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Operand Instruction: 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4185946" y="5933777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0 1 0 0    </a:t>
            </a:r>
            <a:r>
              <a:rPr lang="en-US" dirty="0"/>
              <a:t>1</a:t>
            </a:r>
            <a:r>
              <a:rPr lang="en-US" dirty="0" smtClean="0"/>
              <a:t> 0 </a:t>
            </a:r>
            <a:r>
              <a:rPr lang="en-US" dirty="0"/>
              <a:t>1</a:t>
            </a:r>
            <a:r>
              <a:rPr lang="en-US" dirty="0" smtClean="0"/>
              <a:t> 0   0 0 0 0   1 0 0 </a:t>
            </a:r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357" y="6400800"/>
            <a:ext cx="36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A</a:t>
            </a:r>
            <a:r>
              <a:rPr lang="en-US" dirty="0" smtClean="0"/>
              <a:t>            0             9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Instruction: </a:t>
            </a:r>
            <a:r>
              <a:rPr lang="en-US" b="1" dirty="0" smtClean="0">
                <a:solidFill>
                  <a:srgbClr val="0070C0"/>
                </a:solidFill>
              </a:rPr>
              <a:t>Immediate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42267" y="1044760"/>
            <a:ext cx="4782607" cy="4918718"/>
            <a:chOff x="3742267" y="1044760"/>
            <a:chExt cx="4782607" cy="4918718"/>
          </a:xfrm>
        </p:grpSpPr>
        <p:sp>
          <p:nvSpPr>
            <p:cNvPr id="12" name="TextBox 11"/>
            <p:cNvSpPr txBox="1"/>
            <p:nvPr/>
          </p:nvSpPr>
          <p:spPr>
            <a:xfrm>
              <a:off x="5976729" y="1044760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mode = Immediate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</a:rPr>
                <a:t>	    As/Ad 11/-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467313"/>
            <a:ext cx="4455141" cy="4537501"/>
            <a:chOff x="2421467" y="1467313"/>
            <a:chExt cx="4455141" cy="4537501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467313"/>
              <a:ext cx="122996" cy="883701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381538" y="712328"/>
            <a:ext cx="5297557" cy="5251150"/>
            <a:chOff x="1381538" y="712328"/>
            <a:chExt cx="5297557" cy="5251150"/>
          </a:xfrm>
        </p:grpSpPr>
        <p:sp>
          <p:nvSpPr>
            <p:cNvPr id="32" name="TextBox 31"/>
            <p:cNvSpPr txBox="1"/>
            <p:nvPr/>
          </p:nvSpPr>
          <p:spPr>
            <a:xfrm>
              <a:off x="1381538" y="7123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#0x200, r6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#0xbeef, 2(r6)    </a:t>
            </a:r>
            <a:r>
              <a:rPr lang="en-US" sz="2400" dirty="0" smtClean="0">
                <a:solidFill>
                  <a:srgbClr val="00B050"/>
                </a:solidFill>
              </a:rPr>
              <a:t>;</a:t>
            </a:r>
            <a:r>
              <a:rPr lang="en-US" sz="24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r6, r5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mov.w</a:t>
            </a:r>
            <a:r>
              <a:rPr lang="en-US" sz="2400" dirty="0">
                <a:solidFill>
                  <a:srgbClr val="FF0000"/>
                </a:solidFill>
              </a:rPr>
              <a:t>   2(r6), 6(r5) 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94287"/>
            <a:ext cx="91440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Disassembled:</a:t>
            </a:r>
          </a:p>
          <a:p>
            <a:r>
              <a:rPr lang="pt-BR" sz="2000" dirty="0" smtClean="0"/>
              <a:t>c01c</a:t>
            </a:r>
            <a:r>
              <a:rPr lang="pt-BR" sz="2000" dirty="0"/>
              <a:t>:    36 40 00 02     mov    </a:t>
            </a:r>
            <a:r>
              <a:rPr lang="pt-BR" sz="2000" dirty="0" smtClean="0"/>
              <a:t>#512,    </a:t>
            </a:r>
            <a:r>
              <a:rPr lang="pt-BR" sz="2000" dirty="0"/>
              <a:t>r6    ;#</a:t>
            </a:r>
            <a:r>
              <a:rPr lang="pt-BR" sz="2000" dirty="0" smtClean="0"/>
              <a:t>0x0200, immediate number after instr</a:t>
            </a:r>
            <a:endParaRPr lang="pt-BR" sz="2000" dirty="0"/>
          </a:p>
          <a:p>
            <a:r>
              <a:rPr lang="pt-BR" sz="2000" dirty="0"/>
              <a:t>c020:    b6 40 ef be     mov    #-16657,2(r6)    ;#0xbeef, 0x0002(r6)</a:t>
            </a:r>
          </a:p>
          <a:p>
            <a:r>
              <a:rPr lang="pt-BR" sz="2000" dirty="0"/>
              <a:t>c024:    02 00 </a:t>
            </a:r>
          </a:p>
          <a:p>
            <a:r>
              <a:rPr lang="pt-BR" sz="2000" dirty="0"/>
              <a:t>c026:    05 46           mov    r6,    r5    </a:t>
            </a:r>
          </a:p>
          <a:p>
            <a:r>
              <a:rPr lang="pt-BR" sz="2000" dirty="0"/>
              <a:t>c028:    95 46 02 00     mov    2(r6),    6(r5)    ;0x0002(r6), 0x0006(r5)</a:t>
            </a:r>
          </a:p>
          <a:p>
            <a:r>
              <a:rPr lang="pt-BR" sz="2000" dirty="0"/>
              <a:t>c02c:    06 00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09914" y="5933116"/>
            <a:ext cx="62127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Extension Words: tell the relative offset of Indexed </a:t>
            </a:r>
            <a:r>
              <a:rPr lang="en-US" dirty="0" err="1" smtClean="0">
                <a:solidFill>
                  <a:srgbClr val="7030A0"/>
                </a:solidFill>
              </a:rPr>
              <a:t>Addr</a:t>
            </a:r>
            <a:r>
              <a:rPr lang="en-US" dirty="0" smtClean="0">
                <a:solidFill>
                  <a:srgbClr val="7030A0"/>
                </a:solidFill>
              </a:rPr>
              <a:t> Mode, always 16b numbers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 bwMode="auto">
          <a:xfrm flipH="1" flipV="1">
            <a:off x="1888622" y="5836779"/>
            <a:ext cx="521292" cy="5118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 flipV="1">
            <a:off x="1598066" y="6144427"/>
            <a:ext cx="811848" cy="2041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1"/>
          </p:cNvCxnSpPr>
          <p:nvPr/>
        </p:nvCxnSpPr>
        <p:spPr bwMode="auto">
          <a:xfrm flipH="1" flipV="1">
            <a:off x="1828800" y="4018989"/>
            <a:ext cx="581114" cy="232962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1"/>
          </p:cNvCxnSpPr>
          <p:nvPr/>
        </p:nvCxnSpPr>
        <p:spPr bwMode="auto">
          <a:xfrm flipH="1" flipV="1">
            <a:off x="1828800" y="4461641"/>
            <a:ext cx="581114" cy="18869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851338" y="3704898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621" y="316809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 bwMode="auto">
          <a:xfrm flipH="1">
            <a:off x="1178473" y="3405597"/>
            <a:ext cx="571500" cy="29930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68593" y="5080035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4" idx="1"/>
          </p:cNvCxnSpPr>
          <p:nvPr/>
        </p:nvCxnSpPr>
        <p:spPr bwMode="auto">
          <a:xfrm flipH="1" flipV="1">
            <a:off x="1505608" y="4779337"/>
            <a:ext cx="904306" cy="156927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782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Operand Instruction: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smtClean="0"/>
              <a:t> 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2117290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1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as we have just seen, addressing modes and numbers effect memory size</a:t>
            </a:r>
          </a:p>
          <a:p>
            <a:pPr lvl="1"/>
            <a:r>
              <a:rPr lang="en-US" dirty="0" smtClean="0"/>
              <a:t>Register direct: none</a:t>
            </a:r>
          </a:p>
          <a:p>
            <a:pPr lvl="1"/>
            <a:r>
              <a:rPr lang="en-US" dirty="0" smtClean="0"/>
              <a:t>Register indexed: add 1 16b number per use</a:t>
            </a:r>
          </a:p>
          <a:p>
            <a:pPr lvl="1"/>
            <a:r>
              <a:rPr lang="en-US" dirty="0" smtClean="0"/>
              <a:t>Register indirect: none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Register </a:t>
            </a:r>
            <a:r>
              <a:rPr lang="en-US" dirty="0" smtClean="0">
                <a:solidFill>
                  <a:srgbClr val="FF0000"/>
                </a:solidFill>
              </a:rPr>
              <a:t>indirect w/post </a:t>
            </a:r>
            <a:r>
              <a:rPr lang="en-US" dirty="0" err="1" smtClean="0">
                <a:solidFill>
                  <a:srgbClr val="FF0000"/>
                </a:solidFill>
              </a:rPr>
              <a:t>incr</a:t>
            </a:r>
            <a:r>
              <a:rPr lang="en-US" dirty="0" smtClean="0">
                <a:solidFill>
                  <a:srgbClr val="FF0000"/>
                </a:solidFill>
              </a:rPr>
              <a:t>: what do you think, why?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Immediate Numbers: </a:t>
            </a:r>
            <a:r>
              <a:rPr lang="en-US" dirty="0"/>
              <a:t>add 1 16b number per use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3739"/>
              </p:ext>
            </p:extLst>
          </p:nvPr>
        </p:nvGraphicFramePr>
        <p:xfrm>
          <a:off x="655454" y="42049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08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 and put result into 0x0200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;result should be 0x13c, so we should see 3c in r10 and carry bit set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;invert, so r10 should be c2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;sign extend should clear upper 8 bits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2"/>
            <a:r>
              <a:rPr lang="en-US" dirty="0"/>
              <a:t>What's the # mean?</a:t>
            </a:r>
          </a:p>
          <a:p>
            <a:pPr lvl="2"/>
            <a:r>
              <a:rPr lang="en-US" dirty="0"/>
              <a:t>What base is this number in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default is always assumed to be decimal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Memory Address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$0xC000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8" y="638086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358781" y="6060714"/>
            <a:ext cx="991312" cy="442674"/>
          </a:xfrm>
          <a:prstGeom prst="wedgeRoundRectCallout">
            <a:avLst>
              <a:gd name="adj1" fmla="val 80891"/>
              <a:gd name="adj2" fmla="val 50917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OLD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87054" y="3469914"/>
            <a:ext cx="991312" cy="442674"/>
          </a:xfrm>
          <a:prstGeom prst="wedgeRoundRectCallout">
            <a:avLst>
              <a:gd name="adj1" fmla="val -45833"/>
              <a:gd name="adj2" fmla="val 9338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2531" y="5527529"/>
            <a:ext cx="1782670" cy="442674"/>
          </a:xfrm>
          <a:prstGeom prst="wedgeRoundRectCallout">
            <a:avLst>
              <a:gd name="adj1" fmla="val -55918"/>
              <a:gd name="adj2" fmla="val 150574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-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/>
              <a:t>PC</a:t>
            </a:r>
            <a:r>
              <a:rPr lang="en-US" sz="2000" baseline="-25000" dirty="0" smtClean="0"/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7" y="6084527"/>
            <a:ext cx="4000936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4471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62" y="123634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mov.w</a:t>
            </a:r>
            <a:r>
              <a:rPr lang="en-US" sz="2000" dirty="0"/>
              <a:t>   #0x0200, r5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mov.w</a:t>
            </a:r>
            <a:r>
              <a:rPr lang="en-US" sz="2000" dirty="0"/>
              <a:t>   #0xbeef, r6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fill        </a:t>
            </a:r>
            <a:r>
              <a:rPr lang="en-US" sz="2000" dirty="0" err="1"/>
              <a:t>mov.w</a:t>
            </a:r>
            <a:r>
              <a:rPr lang="en-US" sz="2000" dirty="0"/>
              <a:t>   r6, 0(r5)           </a:t>
            </a:r>
            <a:r>
              <a:rPr lang="en-US" sz="20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incd</a:t>
            </a:r>
            <a:r>
              <a:rPr lang="en-US" sz="2000" dirty="0"/>
              <a:t>    r5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cmp.w</a:t>
            </a:r>
            <a:r>
              <a:rPr lang="en-US" sz="2000" dirty="0"/>
              <a:t>   #0x0400, r5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jne</a:t>
            </a:r>
            <a:r>
              <a:rPr lang="en-US" sz="2000" dirty="0"/>
              <a:t>     fill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forever     </a:t>
            </a:r>
            <a:r>
              <a:rPr lang="en-US" sz="2000" dirty="0" err="1"/>
              <a:t>jmp</a:t>
            </a:r>
            <a:r>
              <a:rPr lang="en-US" sz="2000" dirty="0"/>
              <a:t>     forever</a:t>
            </a:r>
          </a:p>
        </p:txBody>
      </p:sp>
    </p:spTree>
    <p:extLst>
      <p:ext uri="{BB962C8B-B14F-4D97-AF65-F5344CB8AC3E}">
        <p14:creationId xmlns:p14="http://schemas.microsoft.com/office/powerpoint/2010/main" val="2740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; what does this do? 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559058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617068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70636"/>
              </p:ext>
            </p:extLst>
          </p:nvPr>
        </p:nvGraphicFramePr>
        <p:xfrm>
          <a:off x="568744" y="2786068"/>
          <a:ext cx="7833092" cy="34747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744" y="1401073"/>
            <a:ext cx="7913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different types of instructions we are about to go through can use different types of addressing modes … see below:</a:t>
            </a:r>
          </a:p>
          <a:p>
            <a:r>
              <a:rPr lang="en-US" dirty="0" smtClean="0"/>
              <a:t>We will cover these in more detail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3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996396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</a:t>
              </a:r>
              <a:r>
                <a:rPr lang="en-US" dirty="0" smtClean="0">
                  <a:solidFill>
                    <a:srgbClr val="FFC000"/>
                  </a:solidFill>
                </a:rPr>
                <a:t>ndirect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1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9" name="Oval 8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cxnSp>
          <p:nvCxnSpPr>
            <p:cNvPr id="13" name="Straight Arrow Connector 12"/>
            <p:cNvCxnSpPr>
              <a:stCxn id="14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18" name="TextBox 17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21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31" name="TextBox 30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643268" y="813928"/>
              <a:ext cx="4704523" cy="3559288"/>
              <a:chOff x="1643268" y="813928"/>
              <a:chExt cx="4704523" cy="3559288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5456915" y="2262301"/>
                <a:ext cx="890876" cy="600169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3" name="Straight Arrow Connector 32"/>
              <p:cNvCxnSpPr>
                <a:stCxn id="34" idx="4"/>
              </p:cNvCxnSpPr>
              <p:nvPr/>
            </p:nvCxnSpPr>
            <p:spPr bwMode="auto">
              <a:xfrm>
                <a:off x="5902353" y="2862470"/>
                <a:ext cx="445438" cy="151074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 flipV="1">
                <a:off x="1643268" y="813928"/>
                <a:ext cx="4055168" cy="144837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40" name="Straight Arrow Connector 3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1729936" y="2411896"/>
            <a:ext cx="3968499" cy="1961320"/>
            <a:chOff x="1729936" y="2411896"/>
            <a:chExt cx="3968499" cy="1961320"/>
          </a:xfrm>
        </p:grpSpPr>
        <p:sp>
          <p:nvSpPr>
            <p:cNvPr id="41" name="Oval 4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3" name="Straight Arrow Connector 42"/>
            <p:cNvCxnSpPr>
              <a:stCxn id="41" idx="3"/>
              <a:endCxn id="1027" idx="0"/>
            </p:cNvCxnSpPr>
            <p:nvPr/>
          </p:nvCxnSpPr>
          <p:spPr bwMode="auto">
            <a:xfrm flipH="1">
              <a:off x="1729936" y="2796485"/>
              <a:ext cx="2460747" cy="94062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4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4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r11, r10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996396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445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swpb</a:t>
            </a:r>
            <a:r>
              <a:rPr lang="en-US" dirty="0" smtClean="0"/>
              <a:t> r10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32" name="Oval 31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>
              <a:stCxn id="32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sp>
          <p:nvSpPr>
            <p:cNvPr id="38" name="Oval 3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9" name="Straight Arrow Connector 38"/>
            <p:cNvCxnSpPr>
              <a:stCxn id="3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38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46" name="TextBox 45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52" name="TextBox 51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4" name="Straight Arrow Connector 53"/>
            <p:cNvCxnSpPr>
              <a:stCxn id="53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58" name="Oval 57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9" name="Straight Arrow Connector 58"/>
            <p:cNvCxnSpPr>
              <a:stCxn id="58" idx="3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8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544" y="484739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95" y="4414508"/>
            <a:ext cx="550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row corresponds to each format?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974021"/>
              </p:ext>
            </p:extLst>
          </p:nvPr>
        </p:nvGraphicFramePr>
        <p:xfrm>
          <a:off x="725213" y="1419171"/>
          <a:ext cx="7771782" cy="4989578"/>
        </p:xfrm>
        <a:graphic>
          <a:graphicData uri="http://schemas.openxmlformats.org/drawingml/2006/table">
            <a:tbl>
              <a:tblPr/>
              <a:tblGrid>
                <a:gridCol w="593893"/>
                <a:gridCol w="1068725"/>
                <a:gridCol w="6109164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dirty="0">
                          <a:effectLst/>
                        </a:rPr>
                        <a:t>Opcode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Assembly Instruction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Description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RRC(.B)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SWPB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Swap 8-bit register halves.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RRA(.B)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SXT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PUSH(.B)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RETI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Pop </a:t>
                      </a:r>
                      <a:r>
                        <a:rPr lang="en-US" sz="1400" dirty="0" smtClean="0">
                          <a:effectLst/>
                        </a:rPr>
                        <a:t>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Unused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9502" marR="29502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9120547"/>
              </p:ext>
            </p:extLst>
          </p:nvPr>
        </p:nvGraphicFramePr>
        <p:xfrm>
          <a:off x="796159" y="1463040"/>
          <a:ext cx="7772185" cy="5034625"/>
        </p:xfrm>
        <a:graphic>
          <a:graphicData uri="http://schemas.openxmlformats.org/drawingml/2006/table">
            <a:tbl>
              <a:tblPr/>
              <a:tblGrid>
                <a:gridCol w="575990"/>
                <a:gridCol w="1383883"/>
                <a:gridCol w="2249520"/>
                <a:gridCol w="3562792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Opcode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Assembly Instruction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Notes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~src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Implemented as dest += ~src + 1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CMP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C, BCD (Binary Coded Decimal)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BIT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~src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|=src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XOR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^=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9290" marR="49290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397" y="6519446"/>
            <a:ext cx="73597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These </a:t>
            </a:r>
            <a:r>
              <a:rPr lang="en-US" sz="1600" dirty="0" err="1" smtClean="0">
                <a:solidFill>
                  <a:srgbClr val="0070C0"/>
                </a:solidFill>
              </a:rPr>
              <a:t>uniary</a:t>
            </a:r>
            <a:r>
              <a:rPr lang="en-US" sz="1600" dirty="0" smtClean="0">
                <a:solidFill>
                  <a:srgbClr val="0070C0"/>
                </a:solidFill>
              </a:rPr>
              <a:t> commands (</a:t>
            </a:r>
            <a:r>
              <a:rPr lang="en-US" sz="1600" dirty="0" err="1" smtClean="0">
                <a:solidFill>
                  <a:srgbClr val="0070C0"/>
                </a:solidFill>
              </a:rPr>
              <a:t>dest</a:t>
            </a:r>
            <a:r>
              <a:rPr lang="en-US" sz="1600" dirty="0" smtClean="0">
                <a:solidFill>
                  <a:srgbClr val="0070C0"/>
                </a:solidFill>
              </a:rPr>
              <a:t> += </a:t>
            </a:r>
            <a:r>
              <a:rPr lang="en-US" sz="1600" dirty="0" err="1" smtClean="0">
                <a:solidFill>
                  <a:srgbClr val="0070C0"/>
                </a:solidFill>
              </a:rPr>
              <a:t>src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en-US" sz="1600" dirty="0">
                <a:solidFill>
                  <a:srgbClr val="0070C0"/>
                </a:solidFill>
              </a:rPr>
              <a:t>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44861478"/>
              </p:ext>
            </p:extLst>
          </p:nvPr>
        </p:nvGraphicFramePr>
        <p:xfrm>
          <a:off x="851338" y="1994338"/>
          <a:ext cx="7772400" cy="3630342"/>
        </p:xfrm>
        <a:graphic>
          <a:graphicData uri="http://schemas.openxmlformats.org/drawingml/2006/table">
            <a:tbl>
              <a:tblPr/>
              <a:tblGrid>
                <a:gridCol w="1734207"/>
                <a:gridCol w="2230821"/>
                <a:gridCol w="3807372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5469349"/>
              </p:ext>
            </p:extLst>
          </p:nvPr>
        </p:nvGraphicFramePr>
        <p:xfrm>
          <a:off x="532712" y="1537304"/>
          <a:ext cx="5462751" cy="4789232"/>
        </p:xfrm>
        <a:graphic>
          <a:graphicData uri="http://schemas.openxmlformats.org/drawingml/2006/table">
            <a:tbl>
              <a:tblPr/>
              <a:tblGrid>
                <a:gridCol w="1820917"/>
                <a:gridCol w="1820917"/>
                <a:gridCol w="1820917"/>
              </a:tblGrid>
              <a:tr h="25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8" y="4078993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204841" y="4327084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3949</Words>
  <Application>Microsoft Office PowerPoint</Application>
  <PresentationFormat>On-screen Show (4:3)</PresentationFormat>
  <Paragraphs>1230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Custom Design</vt:lpstr>
      <vt:lpstr>5_USAFA Standard</vt:lpstr>
      <vt:lpstr>PowerPoint Presentation</vt:lpstr>
      <vt:lpstr>Outline</vt:lpstr>
      <vt:lpstr>MSP430’s ISA</vt:lpstr>
      <vt:lpstr>MSP430’s ISA</vt:lpstr>
      <vt:lpstr>MSP430 Instruction Set</vt:lpstr>
      <vt:lpstr>One Operand Instructions</vt:lpstr>
      <vt:lpstr>Two Operand Instructions</vt:lpstr>
      <vt:lpstr>Relative Jumps</vt:lpstr>
      <vt:lpstr>Emulated Instructions</vt:lpstr>
      <vt:lpstr>More Emulated Instructions</vt:lpstr>
      <vt:lpstr>Values of Constant Generators CG1, CG2</vt:lpstr>
      <vt:lpstr>Let's write a MSP430 program</vt:lpstr>
      <vt:lpstr>Sample Program</vt:lpstr>
      <vt:lpstr>MSP430 Instruction Set</vt:lpstr>
      <vt:lpstr>Basic addressing modes</vt:lpstr>
      <vt:lpstr>Basic addressing modes</vt:lpstr>
      <vt:lpstr>Register Direct</vt:lpstr>
      <vt:lpstr>Basic addressing modes</vt:lpstr>
      <vt:lpstr>Basic addressing modes</vt:lpstr>
      <vt:lpstr>Indexed</vt:lpstr>
      <vt:lpstr>Basic addressing modes</vt:lpstr>
      <vt:lpstr>Basic addressing modes</vt:lpstr>
      <vt:lpstr>Register Indirect</vt:lpstr>
      <vt:lpstr>Basic addressing modes</vt:lpstr>
      <vt:lpstr>Basic addressing modes</vt:lpstr>
      <vt:lpstr>MSP430 Instruction Set</vt:lpstr>
      <vt:lpstr>Core Instruction Map</vt:lpstr>
      <vt:lpstr>Single-Operand Instruction</vt:lpstr>
      <vt:lpstr>Single-Operand Instruction: Register</vt:lpstr>
      <vt:lpstr>Relative Jumps</vt:lpstr>
      <vt:lpstr>Relative Jump Instruction</vt:lpstr>
      <vt:lpstr>Two Operand Instruction: Register</vt:lpstr>
      <vt:lpstr>Two-Operand Instruction: Immediate</vt:lpstr>
      <vt:lpstr>What is going on here???</vt:lpstr>
      <vt:lpstr>Two Operand Instruction: Indexed</vt:lpstr>
      <vt:lpstr>Operands</vt:lpstr>
      <vt:lpstr>Backups</vt:lpstr>
      <vt:lpstr>Debugging Example Using breakpoints</vt:lpstr>
      <vt:lpstr>Sample Program</vt:lpstr>
      <vt:lpstr>Sample Program</vt:lpstr>
      <vt:lpstr>Sample Program</vt:lpstr>
      <vt:lpstr>MSP430’s ISA</vt:lpstr>
      <vt:lpstr>What does this program do? Where’s the BEEF?</vt:lpstr>
      <vt:lpstr>Relative Jump Instruction</vt:lpstr>
      <vt:lpstr>MSP430 addressing modes</vt:lpstr>
      <vt:lpstr>Hand assembly</vt:lpstr>
      <vt:lpstr>Hand assembly</vt:lpstr>
      <vt:lpstr>Hand assembly</vt:lpstr>
      <vt:lpstr>Hand assembly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316</cp:revision>
  <cp:lastPrinted>2018-05-21T20:20:56Z</cp:lastPrinted>
  <dcterms:created xsi:type="dcterms:W3CDTF">2001-06-27T14:08:57Z</dcterms:created>
  <dcterms:modified xsi:type="dcterms:W3CDTF">2018-07-16T18:16:44Z</dcterms:modified>
</cp:coreProperties>
</file>