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  <p:sldMasterId id="2147483664" r:id="rId2"/>
  </p:sldMasterIdLst>
  <p:notesMasterIdLst>
    <p:notesMasterId r:id="rId34"/>
  </p:notesMasterIdLst>
  <p:handoutMasterIdLst>
    <p:handoutMasterId r:id="rId35"/>
  </p:handoutMasterIdLst>
  <p:sldIdLst>
    <p:sldId id="352" r:id="rId3"/>
    <p:sldId id="282" r:id="rId4"/>
    <p:sldId id="333" r:id="rId5"/>
    <p:sldId id="334" r:id="rId6"/>
    <p:sldId id="335" r:id="rId7"/>
    <p:sldId id="336" r:id="rId8"/>
    <p:sldId id="337" r:id="rId9"/>
    <p:sldId id="338" r:id="rId10"/>
    <p:sldId id="339" r:id="rId11"/>
    <p:sldId id="340" r:id="rId12"/>
    <p:sldId id="341" r:id="rId13"/>
    <p:sldId id="357" r:id="rId14"/>
    <p:sldId id="346" r:id="rId15"/>
    <p:sldId id="347" r:id="rId16"/>
    <p:sldId id="354" r:id="rId17"/>
    <p:sldId id="355" r:id="rId18"/>
    <p:sldId id="356" r:id="rId19"/>
    <p:sldId id="349" r:id="rId20"/>
    <p:sldId id="353" r:id="rId21"/>
    <p:sldId id="325" r:id="rId22"/>
    <p:sldId id="348" r:id="rId23"/>
    <p:sldId id="303" r:id="rId24"/>
    <p:sldId id="351" r:id="rId25"/>
    <p:sldId id="332" r:id="rId26"/>
    <p:sldId id="314" r:id="rId27"/>
    <p:sldId id="330" r:id="rId28"/>
    <p:sldId id="297" r:id="rId29"/>
    <p:sldId id="307" r:id="rId30"/>
    <p:sldId id="301" r:id="rId31"/>
    <p:sldId id="331" r:id="rId32"/>
    <p:sldId id="350" r:id="rId33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1pPr>
    <a:lvl2pPr marL="4572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2pPr>
    <a:lvl3pPr marL="9144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3pPr>
    <a:lvl4pPr marL="13716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4pPr>
    <a:lvl5pPr marL="18288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33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96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0" d="100"/>
        <a:sy n="110" d="100"/>
      </p:scale>
      <p:origin x="0" y="-150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t" anchorCtr="0" compatLnSpc="1">
            <a:prstTxWarp prst="textNoShape">
              <a:avLst/>
            </a:prstTxWarp>
          </a:bodyPr>
          <a:lstStyle>
            <a:lvl1pPr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2772" y="0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t" anchorCtr="0" compatLnSpc="1">
            <a:prstTxWarp prst="textNoShape">
              <a:avLst/>
            </a:prstTxWarp>
          </a:bodyPr>
          <a:lstStyle>
            <a:lvl1pPr algn="r"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8832216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b" anchorCtr="0" compatLnSpc="1">
            <a:prstTxWarp prst="textNoShape">
              <a:avLst/>
            </a:prstTxWarp>
          </a:bodyPr>
          <a:lstStyle>
            <a:lvl1pPr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2772" y="8832216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b" anchorCtr="0" compatLnSpc="1">
            <a:prstTxWarp prst="textNoShape">
              <a:avLst/>
            </a:prstTxWarp>
          </a:bodyPr>
          <a:lstStyle>
            <a:lvl1pPr algn="r"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fld id="{0FCD54C7-7181-400D-9449-EBC4D4A203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0536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t" anchorCtr="0" compatLnSpc="1">
            <a:prstTxWarp prst="textNoShape">
              <a:avLst/>
            </a:prstTxWarp>
          </a:bodyPr>
          <a:lstStyle>
            <a:lvl1pPr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772" y="0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t" anchorCtr="0" compatLnSpc="1">
            <a:prstTxWarp prst="textNoShape">
              <a:avLst/>
            </a:prstTxWarp>
          </a:bodyPr>
          <a:lstStyle>
            <a:lvl1pPr algn="r"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93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8500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144" y="4416109"/>
            <a:ext cx="5140112" cy="41824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8832216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b" anchorCtr="0" compatLnSpc="1">
            <a:prstTxWarp prst="textNoShape">
              <a:avLst/>
            </a:prstTxWarp>
          </a:bodyPr>
          <a:lstStyle>
            <a:lvl1pPr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772" y="8832216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b" anchorCtr="0" compatLnSpc="1">
            <a:prstTxWarp prst="textNoShape">
              <a:avLst/>
            </a:prstTxWarp>
          </a:bodyPr>
          <a:lstStyle>
            <a:lvl1pPr algn="r"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fld id="{B521704A-D1DF-485C-B173-B5BBD5DDB5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35578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521704A-D1DF-485C-B173-B5BBD5DDB5B9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4498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65760" y="1463040"/>
            <a:ext cx="8412480" cy="4937760"/>
          </a:xfrm>
        </p:spPr>
        <p:txBody>
          <a:bodyPr/>
          <a:lstStyle>
            <a:lvl1pPr marL="285750" marR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688975" marR="0" indent="-2825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027113" marR="0" indent="-2238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Click to edit Master text styles</a:t>
            </a:r>
          </a:p>
          <a:p>
            <a:pPr marL="688975" marR="0" lvl="1" indent="-2825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Second level</a:t>
            </a:r>
          </a:p>
          <a:p>
            <a:pPr marL="1027113" marR="0" lvl="2" indent="-2238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Third level</a:t>
            </a:r>
          </a:p>
          <a:p>
            <a:pPr marL="1600200" marR="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Fourth level</a:t>
            </a:r>
          </a:p>
        </p:txBody>
      </p:sp>
      <p:sp>
        <p:nvSpPr>
          <p:cNvPr id="10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82880"/>
            <a:ext cx="7040880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>
                <a:latin typeface="Trebuchet MS" panose="020B0603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4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D7580031-58D8-4E1D-BF97-18519902E6F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696980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65760" y="1463040"/>
            <a:ext cx="8412480" cy="4937760"/>
          </a:xfrm>
        </p:spPr>
        <p:txBody>
          <a:bodyPr/>
          <a:lstStyle>
            <a:lvl1pPr marL="285750" marR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688975" marR="0" indent="-2825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027113" marR="0" indent="-2238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Click to edit Master text styles</a:t>
            </a:r>
          </a:p>
          <a:p>
            <a:pPr marL="688975" marR="0" lvl="1" indent="-2825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Second level</a:t>
            </a:r>
          </a:p>
          <a:p>
            <a:pPr marL="1027113" marR="0" lvl="2" indent="-2238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Third level</a:t>
            </a:r>
          </a:p>
          <a:p>
            <a:pPr marL="1600200" marR="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Fourth level</a:t>
            </a:r>
          </a:p>
        </p:txBody>
      </p:sp>
      <p:sp>
        <p:nvSpPr>
          <p:cNvPr id="10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82880"/>
            <a:ext cx="7040880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>
                <a:latin typeface="Trebuchet MS" panose="020B0603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4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D7580031-58D8-4E1D-BF97-18519902E6F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937047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760" y="1463040"/>
            <a:ext cx="8412480" cy="493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82880"/>
            <a:ext cx="7040880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8121348" name="Line 4"/>
          <p:cNvSpPr>
            <a:spLocks noChangeShapeType="1"/>
          </p:cNvSpPr>
          <p:nvPr/>
        </p:nvSpPr>
        <p:spPr bwMode="auto">
          <a:xfrm>
            <a:off x="382588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121349" name="Line 5"/>
          <p:cNvSpPr>
            <a:spLocks noChangeShapeType="1"/>
          </p:cNvSpPr>
          <p:nvPr/>
        </p:nvSpPr>
        <p:spPr bwMode="auto">
          <a:xfrm>
            <a:off x="384175" y="141605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121351" name="Text Box 7"/>
          <p:cNvSpPr txBox="1">
            <a:spLocks noChangeArrowheads="1"/>
          </p:cNvSpPr>
          <p:nvPr/>
        </p:nvSpPr>
        <p:spPr bwMode="auto">
          <a:xfrm>
            <a:off x="1296988" y="6521455"/>
            <a:ext cx="65532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en-US" sz="1400" b="1" i="1" dirty="0">
                <a:solidFill>
                  <a:srgbClr val="FFFFFF">
                    <a:lumMod val="65000"/>
                  </a:srgbClr>
                </a:solidFill>
                <a:latin typeface="Trebuchet MS" panose="020B0603020202020204" pitchFamily="34" charset="0"/>
              </a:rPr>
              <a:t>I n t e g r i t y  -  S e r v i c e  -  E x c e l l e n c e</a:t>
            </a:r>
          </a:p>
        </p:txBody>
      </p:sp>
      <p:sp>
        <p:nvSpPr>
          <p:cNvPr id="8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spcBef>
                <a:spcPct val="0"/>
              </a:spcBef>
              <a:defRPr/>
            </a:pPr>
            <a:fld id="{D7580031-58D8-4E1D-BF97-18519902E6F9}" type="slidenum">
              <a:rPr lang="en-US" sz="1400" smtClean="0">
                <a:solidFill>
                  <a:srgbClr val="000000"/>
                </a:solidFill>
                <a:latin typeface="Arial" charset="0"/>
              </a:rPr>
              <a:pPr>
                <a:spcBef>
                  <a:spcPct val="0"/>
                </a:spcBef>
                <a:defRPr/>
              </a:pPr>
              <a:t>‹#›</a:t>
            </a:fld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pic>
        <p:nvPicPr>
          <p:cNvPr id="2050" name="Picture 2" descr="C:\Users\Ashley.Murphy\Desktop\USAFA%20Logo%20v%203%20line%20CMYK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99" y="76200"/>
            <a:ext cx="1065031" cy="1213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5318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ransition spd="med"/>
  <p:timing>
    <p:tnLst>
      <p:par>
        <p:cTn id="1" dur="indefinite" restart="never" nodeType="tmRoot"/>
      </p:par>
    </p:tnLst>
  </p:timing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Trebuchet MS" panose="020B0603020202020204" pitchFamily="34" charset="0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9pPr>
    </p:titleStyle>
    <p:bodyStyle>
      <a:lvl1pPr marL="285750" indent="-285750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400" b="1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1pPr>
      <a:lvl2pPr marL="688975" indent="-282575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000" b="1">
          <a:solidFill>
            <a:schemeClr val="tx1"/>
          </a:solidFill>
          <a:latin typeface="Trebuchet MS" panose="020B0603020202020204" pitchFamily="34" charset="0"/>
        </a:defRPr>
      </a:lvl2pPr>
      <a:lvl3pPr marL="1027113" indent="-223838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1800" b="1">
          <a:solidFill>
            <a:schemeClr val="tx1"/>
          </a:solidFill>
          <a:latin typeface="Trebuchet MS" panose="020B060302020202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1600" b="1">
          <a:solidFill>
            <a:schemeClr val="tx1"/>
          </a:solidFill>
          <a:latin typeface="Trebuchet MS" panose="020B060302020202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760" y="1463040"/>
            <a:ext cx="8412480" cy="493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82880"/>
            <a:ext cx="7040880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8121348" name="Line 4"/>
          <p:cNvSpPr>
            <a:spLocks noChangeShapeType="1"/>
          </p:cNvSpPr>
          <p:nvPr/>
        </p:nvSpPr>
        <p:spPr bwMode="auto">
          <a:xfrm>
            <a:off x="382588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121349" name="Line 5"/>
          <p:cNvSpPr>
            <a:spLocks noChangeShapeType="1"/>
          </p:cNvSpPr>
          <p:nvPr/>
        </p:nvSpPr>
        <p:spPr bwMode="auto">
          <a:xfrm>
            <a:off x="384175" y="141605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121351" name="Text Box 7"/>
          <p:cNvSpPr txBox="1">
            <a:spLocks noChangeArrowheads="1"/>
          </p:cNvSpPr>
          <p:nvPr/>
        </p:nvSpPr>
        <p:spPr bwMode="auto">
          <a:xfrm>
            <a:off x="1296988" y="6521455"/>
            <a:ext cx="65532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en-US" sz="1400" b="1" i="1" dirty="0">
                <a:solidFill>
                  <a:srgbClr val="FFFFFF">
                    <a:lumMod val="65000"/>
                  </a:srgbClr>
                </a:solidFill>
                <a:latin typeface="Trebuchet MS" panose="020B0603020202020204" pitchFamily="34" charset="0"/>
              </a:rPr>
              <a:t>I n t e g r i t y  -  S e r v i c e  -  E x c e l l e n c e</a:t>
            </a:r>
          </a:p>
        </p:txBody>
      </p:sp>
      <p:sp>
        <p:nvSpPr>
          <p:cNvPr id="8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spcBef>
                <a:spcPct val="0"/>
              </a:spcBef>
              <a:defRPr/>
            </a:pPr>
            <a:fld id="{D7580031-58D8-4E1D-BF97-18519902E6F9}" type="slidenum">
              <a:rPr lang="en-US" sz="1400" smtClean="0">
                <a:solidFill>
                  <a:srgbClr val="000000"/>
                </a:solidFill>
                <a:latin typeface="Arial" charset="0"/>
              </a:rPr>
              <a:pPr>
                <a:spcBef>
                  <a:spcPct val="0"/>
                </a:spcBef>
                <a:defRPr/>
              </a:pPr>
              <a:t>‹#›</a:t>
            </a:fld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pic>
        <p:nvPicPr>
          <p:cNvPr id="2050" name="Picture 2" descr="C:\Users\Ashley.Murphy\Desktop\USAFA%20Logo%20v%203%20line%20CMYK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99" y="76200"/>
            <a:ext cx="1065031" cy="1213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4159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ransition spd="med"/>
  <p:timing>
    <p:tnLst>
      <p:par>
        <p:cTn id="1" dur="indefinite" restart="never" nodeType="tmRoot"/>
      </p:par>
    </p:tnLst>
  </p:timing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Trebuchet MS" panose="020B0603020202020204" pitchFamily="34" charset="0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9pPr>
    </p:titleStyle>
    <p:bodyStyle>
      <a:lvl1pPr marL="285750" indent="-285750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400" b="1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1pPr>
      <a:lvl2pPr marL="688975" indent="-282575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000" b="1">
          <a:solidFill>
            <a:schemeClr val="tx1"/>
          </a:solidFill>
          <a:latin typeface="Trebuchet MS" panose="020B0603020202020204" pitchFamily="34" charset="0"/>
        </a:defRPr>
      </a:lvl2pPr>
      <a:lvl3pPr marL="1027113" indent="-223838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1800" b="1">
          <a:solidFill>
            <a:schemeClr val="tx1"/>
          </a:solidFill>
          <a:latin typeface="Trebuchet MS" panose="020B060302020202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1600" b="1">
          <a:solidFill>
            <a:schemeClr val="tx1"/>
          </a:solidFill>
          <a:latin typeface="Trebuchet MS" panose="020B060302020202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Frak_(expletive)" TargetMode="Externa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ece.ninja/382/notes/L6/code/badlec5.asm" TargetMode="External"/><Relationship Id="rId2" Type="http://schemas.openxmlformats.org/officeDocument/2006/relationships/hyperlink" Target="http://ecse.bd.psu.edu/cmpen352/lecture/lecture05.html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4"/>
          <p:cNvSpPr>
            <a:spLocks noChangeShapeType="1"/>
          </p:cNvSpPr>
          <p:nvPr/>
        </p:nvSpPr>
        <p:spPr bwMode="auto">
          <a:xfrm>
            <a:off x="381000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" name="Rectangle 13"/>
          <p:cNvSpPr txBox="1">
            <a:spLocks noChangeArrowheads="1"/>
          </p:cNvSpPr>
          <p:nvPr/>
        </p:nvSpPr>
        <p:spPr bwMode="auto">
          <a:xfrm>
            <a:off x="4267200" y="2347023"/>
            <a:ext cx="4317195" cy="2281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C2D8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9pPr>
          </a:lstStyle>
          <a:p>
            <a:pPr algn="ctr"/>
            <a:r>
              <a:rPr lang="en-US" kern="0" dirty="0" smtClean="0">
                <a:effectLst/>
                <a:latin typeface="Trebuchet MS" panose="020B0603020202020204" pitchFamily="34" charset="0"/>
              </a:rPr>
              <a:t>ECE382</a:t>
            </a:r>
          </a:p>
          <a:p>
            <a:pPr algn="ctr"/>
            <a:r>
              <a:rPr lang="en-US" kern="0" dirty="0" smtClean="0">
                <a:effectLst/>
                <a:latin typeface="Trebuchet MS" panose="020B0603020202020204" pitchFamily="34" charset="0"/>
              </a:rPr>
              <a:t>Lesson 8</a:t>
            </a:r>
            <a:endParaRPr lang="en-US" kern="0" dirty="0">
              <a:effectLst/>
              <a:latin typeface="Trebuchet MS" panose="020B0603020202020204" pitchFamily="34" charset="0"/>
            </a:endParaRPr>
          </a:p>
        </p:txBody>
      </p:sp>
      <p:sp>
        <p:nvSpPr>
          <p:cNvPr id="6" name="Slide Number Placeholder 21"/>
          <p:cNvSpPr txBox="1">
            <a:spLocks/>
          </p:cNvSpPr>
          <p:nvPr/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D7580031-58D8-4E1D-BF97-18519902E6F9}" type="slidenum">
              <a:rPr lang="en-US" smtClean="0">
                <a:solidFill>
                  <a:srgbClr val="000000"/>
                </a:solidFill>
                <a:latin typeface="Trebuchet MS" panose="020B0603020202020204" pitchFamily="34" charset="0"/>
              </a:rPr>
              <a:pPr algn="ctr">
                <a:defRPr/>
              </a:pPr>
              <a:t>1</a:t>
            </a:fld>
            <a:endParaRPr lang="en-US" dirty="0">
              <a:solidFill>
                <a:srgbClr val="000000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Line 14"/>
          <p:cNvSpPr>
            <a:spLocks noChangeShapeType="1"/>
          </p:cNvSpPr>
          <p:nvPr/>
        </p:nvSpPr>
        <p:spPr bwMode="auto">
          <a:xfrm>
            <a:off x="382200" y="6316000"/>
            <a:ext cx="8382000" cy="0"/>
          </a:xfrm>
          <a:prstGeom prst="line">
            <a:avLst/>
          </a:prstGeom>
          <a:noFill/>
          <a:ln w="57150">
            <a:solidFill>
              <a:schemeClr val="bg1">
                <a:lumMod val="6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" name="Line 14"/>
          <p:cNvSpPr>
            <a:spLocks noChangeShapeType="1"/>
          </p:cNvSpPr>
          <p:nvPr/>
        </p:nvSpPr>
        <p:spPr bwMode="auto">
          <a:xfrm>
            <a:off x="382200" y="1567588"/>
            <a:ext cx="8382000" cy="0"/>
          </a:xfrm>
          <a:prstGeom prst="line">
            <a:avLst/>
          </a:prstGeom>
          <a:noFill/>
          <a:ln w="57150">
            <a:solidFill>
              <a:schemeClr val="bg1">
                <a:lumMod val="6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5584610" y="4743731"/>
            <a:ext cx="3083514" cy="1489075"/>
          </a:xfrm>
        </p:spPr>
        <p:txBody>
          <a:bodyPr anchor="ctr"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endParaRPr lang="en-US" dirty="0"/>
          </a:p>
        </p:txBody>
      </p:sp>
      <p:pic>
        <p:nvPicPr>
          <p:cNvPr id="1026" name="Picture 2" descr="https://sharepoint.usafa.edu/hq/CM/Shared%20Documents/Logo/USAFA%20Logo%20v%203%20line%20CMYK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812" y="2281515"/>
            <a:ext cx="2973096" cy="3389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436029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smtClean="0"/>
              <a:t>C </a:t>
            </a:r>
            <a:r>
              <a:rPr lang="en-US" dirty="0"/>
              <a:t>bit is the </a:t>
            </a:r>
            <a:r>
              <a:rPr lang="en-US" b="1" dirty="0" smtClean="0"/>
              <a:t>carry</a:t>
            </a:r>
            <a:r>
              <a:rPr lang="en-US" dirty="0"/>
              <a:t> bit.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carry bit is used to indicate that the result of an operation is too large to fit in the space </a:t>
            </a:r>
            <a:r>
              <a:rPr lang="en-US" dirty="0" smtClean="0"/>
              <a:t>allocated. </a:t>
            </a:r>
          </a:p>
          <a:p>
            <a:r>
              <a:rPr lang="en-US" dirty="0" smtClean="0"/>
              <a:t>For </a:t>
            </a:r>
            <a:r>
              <a:rPr lang="en-US" dirty="0"/>
              <a:t>instance, say the register r7 had the value 1. The </a:t>
            </a:r>
            <a:r>
              <a:rPr lang="en-US" dirty="0" smtClean="0"/>
              <a:t>operation </a:t>
            </a:r>
            <a:r>
              <a:rPr lang="en-US" dirty="0" err="1" smtClean="0">
                <a:solidFill>
                  <a:srgbClr val="FF0000"/>
                </a:solidFill>
              </a:rPr>
              <a:t>add.w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#0xffff, r7</a:t>
            </a:r>
            <a:r>
              <a:rPr lang="en-US" dirty="0"/>
              <a:t> would result in </a:t>
            </a:r>
            <a:r>
              <a:rPr lang="en-US" dirty="0">
                <a:solidFill>
                  <a:srgbClr val="FF0000"/>
                </a:solidFill>
              </a:rPr>
              <a:t>0000</a:t>
            </a:r>
            <a:r>
              <a:rPr lang="en-US" dirty="0"/>
              <a:t> in </a:t>
            </a:r>
            <a:r>
              <a:rPr lang="en-US" dirty="0">
                <a:solidFill>
                  <a:srgbClr val="FF0000"/>
                </a:solidFill>
              </a:rPr>
              <a:t>r7</a:t>
            </a:r>
            <a:r>
              <a:rPr lang="en-US" dirty="0"/>
              <a:t> and the C bit being set. In that situation, we'd say a carry occurred</a:t>
            </a:r>
            <a:r>
              <a:rPr lang="en-US" dirty="0" smtClean="0"/>
              <a:t>.</a:t>
            </a:r>
          </a:p>
          <a:p>
            <a:r>
              <a:rPr lang="en-US" dirty="0"/>
              <a:t>Logical instructions set C to the opposite of Z - i.e. C is set if the result is NOT 0.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Carry Bit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45" y="5785425"/>
            <a:ext cx="8955384" cy="1081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Oval 5"/>
          <p:cNvSpPr/>
          <p:nvPr/>
        </p:nvSpPr>
        <p:spPr bwMode="auto">
          <a:xfrm>
            <a:off x="8476215" y="6206067"/>
            <a:ext cx="406400" cy="423333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78808124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pPr marL="2514600" indent="-2514600">
              <a:buNone/>
              <a:tabLst>
                <a:tab pos="2514600" algn="l"/>
              </a:tabLst>
            </a:pPr>
            <a:r>
              <a:rPr lang="pt-BR" sz="2000" dirty="0"/>
              <a:t>mov.w   #1, r7          </a:t>
            </a:r>
          </a:p>
          <a:p>
            <a:pPr marL="2514600" indent="-2514600">
              <a:buNone/>
              <a:tabLst>
                <a:tab pos="2514600" algn="l"/>
              </a:tabLst>
            </a:pPr>
            <a:r>
              <a:rPr lang="pt-BR" sz="2000" dirty="0"/>
              <a:t>add.w   #0xffff, r7     </a:t>
            </a:r>
            <a:r>
              <a:rPr lang="pt-BR" sz="2000" dirty="0" smtClean="0"/>
              <a:t>	</a:t>
            </a:r>
            <a:r>
              <a:rPr lang="pt-BR" sz="2000" dirty="0" smtClean="0">
                <a:solidFill>
                  <a:srgbClr val="00B050"/>
                </a:solidFill>
              </a:rPr>
              <a:t>; </a:t>
            </a:r>
            <a:r>
              <a:rPr lang="pt-BR" sz="2000" dirty="0">
                <a:solidFill>
                  <a:srgbClr val="00B050"/>
                </a:solidFill>
              </a:rPr>
              <a:t>sets C, Z</a:t>
            </a:r>
          </a:p>
          <a:p>
            <a:pPr marL="2514600" indent="-2514600">
              <a:buNone/>
              <a:tabLst>
                <a:tab pos="2514600" algn="l"/>
              </a:tabLst>
            </a:pPr>
            <a:endParaRPr lang="pt-BR" sz="2000" dirty="0"/>
          </a:p>
          <a:p>
            <a:pPr marL="2514600" indent="-2514600">
              <a:buNone/>
              <a:tabLst>
                <a:tab pos="2514600" algn="l"/>
              </a:tabLst>
            </a:pPr>
            <a:r>
              <a:rPr lang="pt-BR" sz="2000" dirty="0"/>
              <a:t>mov.w   #1, r7</a:t>
            </a:r>
          </a:p>
          <a:p>
            <a:pPr marL="2514600" indent="-2514600">
              <a:buNone/>
              <a:tabLst>
                <a:tab pos="2514600" algn="l"/>
              </a:tabLst>
            </a:pPr>
            <a:r>
              <a:rPr lang="pt-BR" sz="2000" dirty="0"/>
              <a:t>add.w   #0x7fff, r7     </a:t>
            </a:r>
            <a:r>
              <a:rPr lang="pt-BR" sz="2000" dirty="0" smtClean="0"/>
              <a:t>	</a:t>
            </a:r>
            <a:r>
              <a:rPr lang="pt-BR" sz="2000" dirty="0" smtClean="0">
                <a:solidFill>
                  <a:srgbClr val="00B050"/>
                </a:solidFill>
              </a:rPr>
              <a:t>; </a:t>
            </a:r>
            <a:r>
              <a:rPr lang="pt-BR" sz="2000" dirty="0">
                <a:solidFill>
                  <a:srgbClr val="00B050"/>
                </a:solidFill>
              </a:rPr>
              <a:t>sets N, V - resest C, Z</a:t>
            </a:r>
          </a:p>
          <a:p>
            <a:pPr marL="2514600" indent="-2514600">
              <a:buNone/>
              <a:tabLst>
                <a:tab pos="2514600" algn="l"/>
              </a:tabLst>
            </a:pPr>
            <a:endParaRPr lang="pt-BR" sz="2000" dirty="0"/>
          </a:p>
          <a:p>
            <a:pPr marL="2514600" indent="-2514600">
              <a:buNone/>
              <a:tabLst>
                <a:tab pos="2514600" algn="l"/>
              </a:tabLst>
            </a:pPr>
            <a:r>
              <a:rPr lang="pt-BR" sz="2000" dirty="0"/>
              <a:t>mov.w   #0xffff, r7</a:t>
            </a:r>
          </a:p>
          <a:p>
            <a:pPr marL="2514600" indent="-2514600">
              <a:buNone/>
              <a:tabLst>
                <a:tab pos="2514600" algn="l"/>
              </a:tabLst>
            </a:pPr>
            <a:r>
              <a:rPr lang="pt-BR" sz="2000" dirty="0"/>
              <a:t>add.w   #0xffff, r7    </a:t>
            </a:r>
            <a:r>
              <a:rPr lang="pt-BR" sz="2000" dirty="0" smtClean="0"/>
              <a:t>	</a:t>
            </a:r>
            <a:r>
              <a:rPr lang="pt-BR" sz="2000" dirty="0" smtClean="0">
                <a:solidFill>
                  <a:srgbClr val="00B050"/>
                </a:solidFill>
              </a:rPr>
              <a:t>; </a:t>
            </a:r>
            <a:r>
              <a:rPr lang="pt-BR" sz="2000" dirty="0">
                <a:solidFill>
                  <a:srgbClr val="00B050"/>
                </a:solidFill>
              </a:rPr>
              <a:t>sets N, C - resets V</a:t>
            </a:r>
          </a:p>
          <a:p>
            <a:pPr marL="2514600" indent="-2514600">
              <a:buNone/>
              <a:tabLst>
                <a:tab pos="2514600" algn="l"/>
              </a:tabLst>
            </a:pPr>
            <a:endParaRPr lang="pt-BR" sz="2000" dirty="0"/>
          </a:p>
          <a:p>
            <a:pPr marL="2514600" indent="-2514600">
              <a:buNone/>
              <a:tabLst>
                <a:tab pos="2514600" algn="l"/>
              </a:tabLst>
            </a:pPr>
            <a:r>
              <a:rPr lang="pt-BR" sz="2000" dirty="0"/>
              <a:t>xor.w   #10101010b, r7  </a:t>
            </a:r>
            <a:r>
              <a:rPr lang="pt-BR" sz="2000" dirty="0" smtClean="0"/>
              <a:t>	</a:t>
            </a:r>
            <a:r>
              <a:rPr lang="pt-BR" sz="2000" dirty="0" smtClean="0">
                <a:solidFill>
                  <a:srgbClr val="00B050"/>
                </a:solidFill>
              </a:rPr>
              <a:t>; </a:t>
            </a:r>
            <a:r>
              <a:rPr lang="pt-BR" sz="2000" dirty="0">
                <a:solidFill>
                  <a:srgbClr val="00B050"/>
                </a:solidFill>
              </a:rPr>
              <a:t>logical ops set C to the opposite of Z</a:t>
            </a:r>
            <a:endParaRPr lang="en-US" sz="2000" dirty="0" smtClean="0">
              <a:solidFill>
                <a:srgbClr val="00B05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Carry Bit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36824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365760" y="1463040"/>
            <a:ext cx="8412480" cy="2738470"/>
          </a:xfrm>
        </p:spPr>
        <p:txBody>
          <a:bodyPr>
            <a:normAutofit lnSpcReduction="10000"/>
          </a:bodyPr>
          <a:lstStyle/>
          <a:p>
            <a:r>
              <a:rPr lang="en-US" sz="2800" dirty="0" smtClean="0"/>
              <a:t>When we want to use certain pieces of </a:t>
            </a:r>
            <a:r>
              <a:rPr lang="en-US" sz="2800" dirty="0" smtClean="0"/>
              <a:t>code based off of certain conditions</a:t>
            </a:r>
            <a:endParaRPr lang="en-US" sz="2800" dirty="0" smtClean="0"/>
          </a:p>
          <a:p>
            <a:r>
              <a:rPr lang="en-US" sz="2800" dirty="0"/>
              <a:t>In computer science, </a:t>
            </a:r>
            <a:r>
              <a:rPr lang="en-US" sz="2800" b="1" dirty="0"/>
              <a:t>control flow</a:t>
            </a:r>
            <a:r>
              <a:rPr lang="en-US" sz="2800" dirty="0"/>
              <a:t> refers to the order in which instructions in a program are executed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Let’s look at if/else, for loop, and while loop</a:t>
            </a:r>
            <a:endParaRPr lang="en-US" sz="28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of Control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8570" y="4335520"/>
            <a:ext cx="1602196" cy="204902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3410" y="4335520"/>
            <a:ext cx="1333894" cy="20490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6558" y="4335520"/>
            <a:ext cx="1459523" cy="2049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10959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800" dirty="0" smtClean="0"/>
              <a:t>Remember, all higher level code eventually becomes assembly, then is assembled into machine code.</a:t>
            </a:r>
          </a:p>
          <a:p>
            <a:r>
              <a:rPr lang="en-US" sz="2800" dirty="0"/>
              <a:t>In assembly, we use conditional jumping instructions that jump based on the status of certain flags in the Status Register to achieve this.</a:t>
            </a:r>
            <a:endParaRPr lang="en-US" sz="28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of Control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48481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Jump Instructions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934030702"/>
              </p:ext>
            </p:extLst>
          </p:nvPr>
        </p:nvGraphicFramePr>
        <p:xfrm>
          <a:off x="312534" y="1670598"/>
          <a:ext cx="8557146" cy="4310310"/>
        </p:xfrm>
        <a:graphic>
          <a:graphicData uri="http://schemas.openxmlformats.org/drawingml/2006/table">
            <a:tbl>
              <a:tblPr/>
              <a:tblGrid>
                <a:gridCol w="1719617"/>
                <a:gridCol w="1856096"/>
                <a:gridCol w="4981433"/>
              </a:tblGrid>
              <a:tr h="2978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dirty="0">
                          <a:effectLst/>
                        </a:rPr>
                        <a:t>Condition Code</a:t>
                      </a:r>
                    </a:p>
                  </a:txBody>
                  <a:tcPr marL="53195" marR="53195" marT="53195" marB="53195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>
                          <a:effectLst/>
                        </a:rPr>
                        <a:t>Assembly Instruction</a:t>
                      </a:r>
                    </a:p>
                  </a:txBody>
                  <a:tcPr marL="53195" marR="53195" marT="53195" marB="53195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dirty="0">
                          <a:effectLst/>
                        </a:rPr>
                        <a:t>Description</a:t>
                      </a:r>
                    </a:p>
                  </a:txBody>
                  <a:tcPr marL="53195" marR="53195" marT="53195" marB="53195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97892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dirty="0">
                          <a:effectLst/>
                        </a:rPr>
                        <a:t>000</a:t>
                      </a:r>
                    </a:p>
                  </a:txBody>
                  <a:tcPr marL="53195" marR="53195" marT="53195" marB="5319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>
                          <a:effectLst/>
                        </a:rPr>
                        <a:t>JNE/JNZ</a:t>
                      </a:r>
                    </a:p>
                  </a:txBody>
                  <a:tcPr marL="53195" marR="53195" marT="53195" marB="5319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</a:rPr>
                        <a:t>Jump if Z==0 (if !=)</a:t>
                      </a:r>
                    </a:p>
                  </a:txBody>
                  <a:tcPr marL="53195" marR="53195" marT="53195" marB="5319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297892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dirty="0">
                          <a:effectLst/>
                        </a:rPr>
                        <a:t>001</a:t>
                      </a:r>
                    </a:p>
                  </a:txBody>
                  <a:tcPr marL="53195" marR="53195" marT="53195" marB="5319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dirty="0">
                          <a:effectLst/>
                        </a:rPr>
                        <a:t>JEQ/JZ</a:t>
                      </a:r>
                    </a:p>
                  </a:txBody>
                  <a:tcPr marL="53195" marR="53195" marT="53195" marB="5319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</a:rPr>
                        <a:t>Jump if Z==1 (if ==)</a:t>
                      </a:r>
                    </a:p>
                  </a:txBody>
                  <a:tcPr marL="53195" marR="53195" marT="53195" marB="5319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97892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>
                          <a:effectLst/>
                        </a:rPr>
                        <a:t>010</a:t>
                      </a:r>
                    </a:p>
                  </a:txBody>
                  <a:tcPr marL="53195" marR="53195" marT="53195" marB="5319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dirty="0">
                          <a:effectLst/>
                        </a:rPr>
                        <a:t>JNC/JLO</a:t>
                      </a:r>
                    </a:p>
                  </a:txBody>
                  <a:tcPr marL="53195" marR="53195" marT="53195" marB="5319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</a:rPr>
                        <a:t>Jump if C==0 (if unsigned &lt;)</a:t>
                      </a:r>
                    </a:p>
                  </a:txBody>
                  <a:tcPr marL="53195" marR="53195" marT="53195" marB="5319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297892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>
                          <a:effectLst/>
                        </a:rPr>
                        <a:t>011</a:t>
                      </a:r>
                    </a:p>
                  </a:txBody>
                  <a:tcPr marL="53195" marR="53195" marT="53195" marB="5319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>
                          <a:effectLst/>
                        </a:rPr>
                        <a:t>JC/JHS</a:t>
                      </a:r>
                    </a:p>
                  </a:txBody>
                  <a:tcPr marL="53195" marR="53195" marT="53195" marB="5319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</a:rPr>
                        <a:t>Jump if C==1 (if unsigned &gt;=)</a:t>
                      </a:r>
                    </a:p>
                  </a:txBody>
                  <a:tcPr marL="53195" marR="53195" marT="53195" marB="5319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24476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>
                          <a:effectLst/>
                        </a:rPr>
                        <a:t>100</a:t>
                      </a:r>
                    </a:p>
                  </a:txBody>
                  <a:tcPr marL="53195" marR="53195" marT="53195" marB="5319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>
                          <a:effectLst/>
                        </a:rPr>
                        <a:t>JN</a:t>
                      </a:r>
                    </a:p>
                  </a:txBody>
                  <a:tcPr marL="53195" marR="53195" marT="53195" marB="5319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</a:rPr>
                        <a:t>Jump if N==1 - Note there is no jump if N==0</a:t>
                      </a:r>
                    </a:p>
                  </a:txBody>
                  <a:tcPr marL="53195" marR="53195" marT="53195" marB="5319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297892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>
                          <a:effectLst/>
                        </a:rPr>
                        <a:t>101</a:t>
                      </a:r>
                    </a:p>
                  </a:txBody>
                  <a:tcPr marL="53195" marR="53195" marT="53195" marB="5319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>
                          <a:effectLst/>
                        </a:rPr>
                        <a:t>JGE</a:t>
                      </a:r>
                    </a:p>
                  </a:txBody>
                  <a:tcPr marL="53195" marR="53195" marT="53195" marB="5319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</a:rPr>
                        <a:t>Jump if N==V (if signed &gt;=)</a:t>
                      </a:r>
                    </a:p>
                  </a:txBody>
                  <a:tcPr marL="53195" marR="53195" marT="53195" marB="5319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97892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>
                          <a:effectLst/>
                        </a:rPr>
                        <a:t>110</a:t>
                      </a:r>
                    </a:p>
                  </a:txBody>
                  <a:tcPr marL="53195" marR="53195" marT="53195" marB="5319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>
                          <a:effectLst/>
                        </a:rPr>
                        <a:t>JL</a:t>
                      </a:r>
                    </a:p>
                  </a:txBody>
                  <a:tcPr marL="53195" marR="53195" marT="53195" marB="5319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</a:rPr>
                        <a:t>Jump if N!=V (if signed &lt;)</a:t>
                      </a:r>
                    </a:p>
                  </a:txBody>
                  <a:tcPr marL="53195" marR="53195" marT="53195" marB="5319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297892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>
                          <a:effectLst/>
                        </a:rPr>
                        <a:t>111</a:t>
                      </a:r>
                    </a:p>
                  </a:txBody>
                  <a:tcPr marL="53195" marR="53195" marT="53195" marB="5319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>
                          <a:effectLst/>
                        </a:rPr>
                        <a:t>JMP</a:t>
                      </a:r>
                    </a:p>
                  </a:txBody>
                  <a:tcPr marL="53195" marR="53195" marT="53195" marB="5319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</a:rPr>
                        <a:t>Jump unconditionally</a:t>
                      </a:r>
                    </a:p>
                  </a:txBody>
                  <a:tcPr marL="53195" marR="53195" marT="53195" marB="5319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175357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Making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412" y="2191899"/>
            <a:ext cx="2390775" cy="3057525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type="subTitle" idx="1"/>
          </p:nvPr>
        </p:nvSpPr>
        <p:spPr>
          <a:xfrm>
            <a:off x="3752192" y="1463040"/>
            <a:ext cx="5026047" cy="4937760"/>
          </a:xfrm>
        </p:spPr>
        <p:txBody>
          <a:bodyPr>
            <a:normAutofit lnSpcReduction="10000"/>
          </a:bodyPr>
          <a:lstStyle/>
          <a:p>
            <a:pPr marL="4763" lvl="1" indent="0">
              <a:buNone/>
            </a:pPr>
            <a:r>
              <a:rPr lang="en-US" sz="2000" dirty="0" smtClean="0">
                <a:solidFill>
                  <a:srgbClr val="00B050"/>
                </a:solidFill>
              </a:rPr>
              <a:t>; start of “if” block of code</a:t>
            </a:r>
          </a:p>
          <a:p>
            <a:pPr marL="4763" lvl="1" indent="0">
              <a:buNone/>
            </a:pPr>
            <a:r>
              <a:rPr lang="en-US" dirty="0"/>
              <a:t>i</a:t>
            </a:r>
            <a:r>
              <a:rPr lang="en-US" dirty="0" smtClean="0"/>
              <a:t>f:</a:t>
            </a:r>
            <a:endParaRPr lang="en-US" sz="2000" dirty="0"/>
          </a:p>
          <a:p>
            <a:pPr marL="4763" lvl="1" indent="0">
              <a:buNone/>
            </a:pPr>
            <a:r>
              <a:rPr lang="en-US" sz="2000" dirty="0"/>
              <a:t>    </a:t>
            </a:r>
            <a:r>
              <a:rPr lang="en-US" sz="2000" dirty="0" err="1"/>
              <a:t>mov</a:t>
            </a:r>
            <a:r>
              <a:rPr lang="en-US" sz="2000" dirty="0"/>
              <a:t>     #10, </a:t>
            </a:r>
            <a:r>
              <a:rPr lang="en-US" sz="2000" dirty="0" smtClean="0"/>
              <a:t>r7   </a:t>
            </a:r>
            <a:r>
              <a:rPr lang="en-US" sz="2000" dirty="0" smtClean="0">
                <a:solidFill>
                  <a:srgbClr val="00B050"/>
                </a:solidFill>
              </a:rPr>
              <a:t>; setup condition </a:t>
            </a:r>
            <a:r>
              <a:rPr lang="en-US" sz="2000" dirty="0" err="1" smtClean="0">
                <a:solidFill>
                  <a:srgbClr val="00B050"/>
                </a:solidFill>
              </a:rPr>
              <a:t>chk</a:t>
            </a:r>
            <a:endParaRPr lang="en-US" sz="2000" dirty="0">
              <a:solidFill>
                <a:srgbClr val="00B050"/>
              </a:solidFill>
            </a:endParaRPr>
          </a:p>
          <a:p>
            <a:pPr marL="4763" lvl="1" indent="0">
              <a:buNone/>
            </a:pPr>
            <a:r>
              <a:rPr lang="en-US" sz="2000" dirty="0"/>
              <a:t>    </a:t>
            </a:r>
            <a:r>
              <a:rPr lang="en-US" sz="2000" dirty="0" err="1"/>
              <a:t>cmp</a:t>
            </a:r>
            <a:r>
              <a:rPr lang="en-US" sz="2000" dirty="0"/>
              <a:t>     #</a:t>
            </a:r>
            <a:r>
              <a:rPr lang="en-US" sz="2000" dirty="0" smtClean="0"/>
              <a:t>5, r7     </a:t>
            </a:r>
            <a:r>
              <a:rPr lang="en-US" dirty="0" smtClean="0">
                <a:solidFill>
                  <a:srgbClr val="00B050"/>
                </a:solidFill>
              </a:rPr>
              <a:t>; </a:t>
            </a:r>
            <a:r>
              <a:rPr lang="en-US" dirty="0">
                <a:solidFill>
                  <a:srgbClr val="00B050"/>
                </a:solidFill>
              </a:rPr>
              <a:t>if Z == 0, </a:t>
            </a:r>
            <a:r>
              <a:rPr lang="en-US" dirty="0" smtClean="0">
                <a:solidFill>
                  <a:srgbClr val="00B050"/>
                </a:solidFill>
              </a:rPr>
              <a:t>run code</a:t>
            </a:r>
            <a:r>
              <a:rPr lang="en-US" sz="2000" dirty="0" smtClean="0"/>
              <a:t> </a:t>
            </a:r>
          </a:p>
          <a:p>
            <a:pPr marL="4763" lvl="1" indent="0">
              <a:buNone/>
            </a:pPr>
            <a:r>
              <a:rPr lang="en-US" sz="2000" dirty="0" smtClean="0"/>
              <a:t>    </a:t>
            </a:r>
            <a:r>
              <a:rPr lang="en-US" sz="2000" dirty="0" err="1" smtClean="0"/>
              <a:t>jnz</a:t>
            </a:r>
            <a:r>
              <a:rPr lang="en-US" sz="2000" dirty="0" smtClean="0"/>
              <a:t>       </a:t>
            </a:r>
            <a:r>
              <a:rPr lang="en-US" sz="2000" dirty="0" err="1" smtClean="0"/>
              <a:t>elseif</a:t>
            </a:r>
            <a:r>
              <a:rPr lang="en-US" sz="2000" dirty="0" smtClean="0"/>
              <a:t>      </a:t>
            </a:r>
            <a:r>
              <a:rPr lang="en-US" sz="2000" dirty="0" smtClean="0">
                <a:solidFill>
                  <a:srgbClr val="00B050"/>
                </a:solidFill>
              </a:rPr>
              <a:t>; </a:t>
            </a:r>
            <a:r>
              <a:rPr lang="en-US" sz="2000" dirty="0" err="1" smtClean="0">
                <a:solidFill>
                  <a:srgbClr val="00B050"/>
                </a:solidFill>
              </a:rPr>
              <a:t>jmp</a:t>
            </a:r>
            <a:r>
              <a:rPr lang="en-US" sz="2000" dirty="0" smtClean="0">
                <a:solidFill>
                  <a:srgbClr val="00B050"/>
                </a:solidFill>
              </a:rPr>
              <a:t> to next </a:t>
            </a:r>
            <a:r>
              <a:rPr lang="en-US" sz="2000" dirty="0" err="1" smtClean="0">
                <a:solidFill>
                  <a:srgbClr val="00B050"/>
                </a:solidFill>
              </a:rPr>
              <a:t>chk</a:t>
            </a:r>
            <a:endParaRPr lang="en-US" sz="2000" dirty="0">
              <a:solidFill>
                <a:srgbClr val="00B050"/>
              </a:solidFill>
            </a:endParaRPr>
          </a:p>
          <a:p>
            <a:pPr marL="4763" lvl="1" indent="0">
              <a:buNone/>
            </a:pPr>
            <a:r>
              <a:rPr lang="en-US" sz="2000" dirty="0"/>
              <a:t>    </a:t>
            </a:r>
            <a:r>
              <a:rPr lang="en-US" sz="2000" dirty="0" err="1"/>
              <a:t>mov</a:t>
            </a:r>
            <a:r>
              <a:rPr lang="en-US" sz="2000" dirty="0"/>
              <a:t> </a:t>
            </a:r>
            <a:r>
              <a:rPr lang="en-US" sz="2000" dirty="0" smtClean="0"/>
              <a:t>    r7, r8      </a:t>
            </a:r>
            <a:r>
              <a:rPr lang="en-US" sz="2000" dirty="0" smtClean="0">
                <a:solidFill>
                  <a:srgbClr val="00B050"/>
                </a:solidFill>
              </a:rPr>
              <a:t>; here is the code!</a:t>
            </a:r>
            <a:endParaRPr lang="en-US" sz="2000" dirty="0">
              <a:solidFill>
                <a:srgbClr val="00B050"/>
              </a:solidFill>
            </a:endParaRPr>
          </a:p>
          <a:p>
            <a:pPr marL="4763" lvl="1" indent="0">
              <a:buNone/>
            </a:pPr>
            <a:r>
              <a:rPr lang="en-US" sz="2000" dirty="0"/>
              <a:t>    </a:t>
            </a:r>
            <a:r>
              <a:rPr lang="en-US" sz="2000" dirty="0" err="1"/>
              <a:t>jmp</a:t>
            </a:r>
            <a:r>
              <a:rPr lang="en-US" sz="2000" dirty="0"/>
              <a:t>     done       </a:t>
            </a:r>
            <a:r>
              <a:rPr lang="en-US" sz="2000" dirty="0" smtClean="0">
                <a:solidFill>
                  <a:srgbClr val="00B050"/>
                </a:solidFill>
              </a:rPr>
              <a:t>; </a:t>
            </a:r>
            <a:r>
              <a:rPr lang="en-US" sz="2000" dirty="0">
                <a:solidFill>
                  <a:srgbClr val="00B050"/>
                </a:solidFill>
              </a:rPr>
              <a:t>always </a:t>
            </a:r>
            <a:r>
              <a:rPr lang="en-US" sz="2000" dirty="0" err="1" smtClean="0">
                <a:solidFill>
                  <a:srgbClr val="00B050"/>
                </a:solidFill>
              </a:rPr>
              <a:t>jmp</a:t>
            </a:r>
            <a:r>
              <a:rPr lang="en-US" sz="2000" dirty="0" smtClean="0">
                <a:solidFill>
                  <a:srgbClr val="00B050"/>
                </a:solidFill>
              </a:rPr>
              <a:t>, to end</a:t>
            </a:r>
            <a:endParaRPr lang="en-US" sz="2000" dirty="0">
              <a:solidFill>
                <a:srgbClr val="00B050"/>
              </a:solidFill>
            </a:endParaRPr>
          </a:p>
          <a:p>
            <a:pPr marL="4763" lvl="1" indent="0">
              <a:buNone/>
            </a:pPr>
            <a:r>
              <a:rPr lang="en-US" dirty="0" err="1" smtClean="0"/>
              <a:t>elseif</a:t>
            </a:r>
            <a:r>
              <a:rPr lang="en-US" sz="2000" dirty="0" smtClean="0"/>
              <a:t>:</a:t>
            </a:r>
            <a:endParaRPr lang="en-US" sz="2000" dirty="0"/>
          </a:p>
          <a:p>
            <a:pPr marL="4763" lvl="1" indent="0">
              <a:buNone/>
            </a:pPr>
            <a:r>
              <a:rPr lang="en-US" dirty="0" smtClean="0"/>
              <a:t>    </a:t>
            </a:r>
            <a:r>
              <a:rPr lang="en-US" dirty="0" err="1" smtClean="0"/>
              <a:t>cmp</a:t>
            </a:r>
            <a:r>
              <a:rPr lang="en-US" dirty="0" smtClean="0"/>
              <a:t>     #20, r7  </a:t>
            </a:r>
            <a:r>
              <a:rPr lang="en-US" dirty="0" smtClean="0">
                <a:solidFill>
                  <a:srgbClr val="00B050"/>
                </a:solidFill>
              </a:rPr>
              <a:t>; if Z == 0, run code</a:t>
            </a:r>
          </a:p>
          <a:p>
            <a:pPr marL="4763" lvl="1" indent="0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jnz</a:t>
            </a:r>
            <a:r>
              <a:rPr lang="en-US" dirty="0" smtClean="0"/>
              <a:t>       else       </a:t>
            </a:r>
            <a:r>
              <a:rPr lang="en-US" dirty="0" smtClean="0">
                <a:solidFill>
                  <a:srgbClr val="00B050"/>
                </a:solidFill>
              </a:rPr>
              <a:t>; </a:t>
            </a:r>
            <a:r>
              <a:rPr lang="en-US" dirty="0" err="1" smtClean="0">
                <a:solidFill>
                  <a:srgbClr val="00B050"/>
                </a:solidFill>
              </a:rPr>
              <a:t>jmp</a:t>
            </a:r>
            <a:r>
              <a:rPr lang="en-US" dirty="0" smtClean="0">
                <a:solidFill>
                  <a:srgbClr val="00B050"/>
                </a:solidFill>
              </a:rPr>
              <a:t> to final code</a:t>
            </a:r>
          </a:p>
          <a:p>
            <a:pPr marL="4763" lvl="1" indent="0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mov</a:t>
            </a:r>
            <a:r>
              <a:rPr lang="en-US" dirty="0" smtClean="0"/>
              <a:t>     r7, r9     </a:t>
            </a:r>
            <a:r>
              <a:rPr lang="en-US" dirty="0" smtClean="0">
                <a:solidFill>
                  <a:srgbClr val="00B050"/>
                </a:solidFill>
              </a:rPr>
              <a:t>; here is the code!</a:t>
            </a:r>
          </a:p>
          <a:p>
            <a:pPr marL="4763" lvl="1" indent="0">
              <a:buNone/>
            </a:pPr>
            <a:r>
              <a:rPr lang="en-US" dirty="0"/>
              <a:t>e</a:t>
            </a:r>
            <a:r>
              <a:rPr lang="en-US" sz="2000" dirty="0" smtClean="0"/>
              <a:t>lse:</a:t>
            </a:r>
          </a:p>
          <a:p>
            <a:pPr marL="4763" lvl="1" indent="0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mov</a:t>
            </a:r>
            <a:r>
              <a:rPr lang="en-US" dirty="0" smtClean="0"/>
              <a:t>     r7, r10   </a:t>
            </a:r>
            <a:r>
              <a:rPr lang="en-US" dirty="0" smtClean="0">
                <a:solidFill>
                  <a:srgbClr val="00B050"/>
                </a:solidFill>
              </a:rPr>
              <a:t>; all else fails, do this</a:t>
            </a:r>
            <a:endParaRPr lang="en-US" sz="2000" dirty="0">
              <a:solidFill>
                <a:srgbClr val="00B050"/>
              </a:solidFill>
            </a:endParaRPr>
          </a:p>
          <a:p>
            <a:pPr marL="4763" lvl="1" indent="0">
              <a:buNone/>
            </a:pPr>
            <a:r>
              <a:rPr lang="en-US" sz="2000" dirty="0"/>
              <a:t>done</a:t>
            </a:r>
            <a:r>
              <a:rPr lang="en-US" sz="2000" dirty="0" smtClean="0"/>
              <a:t>:</a:t>
            </a:r>
            <a:endParaRPr lang="en-US" sz="2000" dirty="0" smtClean="0"/>
          </a:p>
        </p:txBody>
      </p:sp>
      <p:sp>
        <p:nvSpPr>
          <p:cNvPr id="13" name="Rectangular Callout 12"/>
          <p:cNvSpPr/>
          <p:nvPr/>
        </p:nvSpPr>
        <p:spPr bwMode="auto">
          <a:xfrm>
            <a:off x="202405" y="5612770"/>
            <a:ext cx="3252788" cy="1016384"/>
          </a:xfrm>
          <a:prstGeom prst="wedgeRectCallout">
            <a:avLst>
              <a:gd name="adj1" fmla="val 58169"/>
              <a:gd name="adj2" fmla="val -80205"/>
            </a:avLst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These labels</a:t>
            </a: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(if, </a:t>
            </a:r>
            <a:r>
              <a:rPr kumimoji="0" lang="en-US" sz="16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elseif</a:t>
            </a: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, else, done) do thing, they are just labels for the jump commands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11439" y="1463040"/>
            <a:ext cx="32161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The code has the “if” and “else” in it, but it also has one more check, “else if”.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903041110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Loop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967" y="1453816"/>
            <a:ext cx="3419475" cy="4800600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type="subTitle" idx="1"/>
          </p:nvPr>
        </p:nvSpPr>
        <p:spPr>
          <a:xfrm>
            <a:off x="3843633" y="1453816"/>
            <a:ext cx="5026047" cy="3495215"/>
          </a:xfrm>
        </p:spPr>
        <p:txBody>
          <a:bodyPr>
            <a:normAutofit fontScale="92500" lnSpcReduction="20000"/>
          </a:bodyPr>
          <a:lstStyle/>
          <a:p>
            <a:pPr marL="4763" lvl="1" indent="0">
              <a:buNone/>
            </a:pPr>
            <a:r>
              <a:rPr lang="en-US" sz="2000" dirty="0" smtClean="0">
                <a:solidFill>
                  <a:srgbClr val="00B050"/>
                </a:solidFill>
              </a:rPr>
              <a:t>; start of “</a:t>
            </a:r>
            <a:r>
              <a:rPr lang="en-US" dirty="0" smtClean="0">
                <a:solidFill>
                  <a:srgbClr val="00B050"/>
                </a:solidFill>
              </a:rPr>
              <a:t>for</a:t>
            </a:r>
            <a:r>
              <a:rPr lang="en-US" sz="2000" dirty="0" smtClean="0">
                <a:solidFill>
                  <a:srgbClr val="00B050"/>
                </a:solidFill>
              </a:rPr>
              <a:t>” block of code</a:t>
            </a:r>
            <a:endParaRPr lang="en-US" dirty="0"/>
          </a:p>
          <a:p>
            <a:pPr marL="4763" lvl="1" indent="0">
              <a:buNone/>
            </a:pPr>
            <a:r>
              <a:rPr lang="en-US" dirty="0"/>
              <a:t>    </a:t>
            </a:r>
            <a:r>
              <a:rPr lang="en-US" dirty="0" err="1"/>
              <a:t>mov</a:t>
            </a:r>
            <a:r>
              <a:rPr lang="en-US" dirty="0"/>
              <a:t>     #10, r7   </a:t>
            </a:r>
            <a:r>
              <a:rPr lang="en-US" dirty="0">
                <a:solidFill>
                  <a:srgbClr val="00B050"/>
                </a:solidFill>
              </a:rPr>
              <a:t>; </a:t>
            </a:r>
            <a:r>
              <a:rPr lang="en-US" dirty="0" smtClean="0">
                <a:solidFill>
                  <a:srgbClr val="00B050"/>
                </a:solidFill>
              </a:rPr>
              <a:t>do this 10x</a:t>
            </a:r>
            <a:endParaRPr lang="en-US" sz="2000" dirty="0" smtClean="0">
              <a:solidFill>
                <a:srgbClr val="00B050"/>
              </a:solidFill>
            </a:endParaRPr>
          </a:p>
          <a:p>
            <a:pPr marL="4763" lvl="1" indent="0">
              <a:buNone/>
            </a:pPr>
            <a:r>
              <a:rPr lang="en-US" dirty="0" smtClean="0"/>
              <a:t>for:</a:t>
            </a:r>
          </a:p>
          <a:p>
            <a:pPr marL="4763" lvl="1" indent="0">
              <a:buNone/>
            </a:pPr>
            <a:r>
              <a:rPr lang="en-US" sz="2000" dirty="0" smtClean="0"/>
              <a:t>    </a:t>
            </a:r>
            <a:r>
              <a:rPr lang="en-US" sz="2000" dirty="0" err="1" smtClean="0"/>
              <a:t>cmp</a:t>
            </a:r>
            <a:r>
              <a:rPr lang="en-US" sz="2000" dirty="0" smtClean="0"/>
              <a:t>     #0, r7     </a:t>
            </a:r>
            <a:r>
              <a:rPr lang="en-US" dirty="0" smtClean="0">
                <a:solidFill>
                  <a:srgbClr val="00B050"/>
                </a:solidFill>
              </a:rPr>
              <a:t>; r7 - #0: Z = ?</a:t>
            </a:r>
            <a:endParaRPr lang="en-US" sz="2000" dirty="0" smtClean="0"/>
          </a:p>
          <a:p>
            <a:pPr marL="4763" lvl="1" indent="0">
              <a:buNone/>
            </a:pPr>
            <a:r>
              <a:rPr lang="en-US" sz="2000" dirty="0" smtClean="0"/>
              <a:t>    </a:t>
            </a:r>
            <a:r>
              <a:rPr lang="en-US" sz="2000" dirty="0" err="1" smtClean="0"/>
              <a:t>jz</a:t>
            </a:r>
            <a:r>
              <a:rPr lang="en-US" sz="2000" dirty="0" smtClean="0"/>
              <a:t>         done      </a:t>
            </a:r>
            <a:r>
              <a:rPr lang="en-US" sz="2000" dirty="0" smtClean="0">
                <a:solidFill>
                  <a:srgbClr val="00B050"/>
                </a:solidFill>
              </a:rPr>
              <a:t>; if Z == 1, done</a:t>
            </a:r>
          </a:p>
          <a:p>
            <a:pPr marL="4763" lvl="1" indent="0">
              <a:buNone/>
            </a:pP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smtClean="0">
                <a:solidFill>
                  <a:srgbClr val="00B050"/>
                </a:solidFill>
              </a:rPr>
              <a:t>                             ; else, do code block</a:t>
            </a:r>
            <a:endParaRPr lang="en-US" sz="2000" dirty="0">
              <a:solidFill>
                <a:srgbClr val="00B050"/>
              </a:solidFill>
            </a:endParaRPr>
          </a:p>
          <a:p>
            <a:pPr marL="4763" lvl="1" indent="0">
              <a:buNone/>
            </a:pPr>
            <a:r>
              <a:rPr lang="en-US" sz="2000" dirty="0" smtClean="0"/>
              <a:t>    </a:t>
            </a:r>
            <a:r>
              <a:rPr lang="en-US" sz="2000" dirty="0" err="1" smtClean="0"/>
              <a:t>dec</a:t>
            </a:r>
            <a:r>
              <a:rPr lang="en-US" sz="2000" dirty="0" smtClean="0"/>
              <a:t>      r7           </a:t>
            </a:r>
            <a:r>
              <a:rPr lang="en-US" sz="2000" dirty="0" smtClean="0">
                <a:solidFill>
                  <a:srgbClr val="00B050"/>
                </a:solidFill>
              </a:rPr>
              <a:t>; r7 = r7 - 1</a:t>
            </a:r>
          </a:p>
          <a:p>
            <a:pPr marL="4763" lvl="1" indent="0">
              <a:buNone/>
            </a:pPr>
            <a:r>
              <a:rPr lang="en-US" sz="2000" dirty="0" smtClean="0"/>
              <a:t>    </a:t>
            </a:r>
            <a:r>
              <a:rPr lang="en-US" sz="2000" dirty="0" err="1" smtClean="0"/>
              <a:t>mov</a:t>
            </a:r>
            <a:r>
              <a:rPr lang="en-US" sz="2000" dirty="0" smtClean="0"/>
              <a:t>     r7, r8      </a:t>
            </a:r>
            <a:r>
              <a:rPr lang="en-US" sz="2000" dirty="0" smtClean="0">
                <a:solidFill>
                  <a:srgbClr val="00B050"/>
                </a:solidFill>
              </a:rPr>
              <a:t>; do something useful!</a:t>
            </a:r>
          </a:p>
          <a:p>
            <a:pPr marL="4763" lvl="1" indent="0">
              <a:buNone/>
            </a:pP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smtClean="0">
                <a:solidFill>
                  <a:srgbClr val="00B050"/>
                </a:solidFill>
              </a:rPr>
              <a:t>   </a:t>
            </a:r>
            <a:r>
              <a:rPr lang="en-US" dirty="0" smtClean="0"/>
              <a:t>…                        </a:t>
            </a:r>
            <a:r>
              <a:rPr lang="en-US" dirty="0" smtClean="0">
                <a:solidFill>
                  <a:srgbClr val="00B050"/>
                </a:solidFill>
              </a:rPr>
              <a:t>; maybe more stuff</a:t>
            </a:r>
            <a:endParaRPr lang="en-US" sz="2000" dirty="0">
              <a:solidFill>
                <a:srgbClr val="00B050"/>
              </a:solidFill>
            </a:endParaRPr>
          </a:p>
          <a:p>
            <a:pPr marL="4763" lvl="1" indent="0">
              <a:buNone/>
            </a:pPr>
            <a:r>
              <a:rPr lang="en-US" sz="2000" dirty="0"/>
              <a:t>    </a:t>
            </a:r>
            <a:r>
              <a:rPr lang="en-US" sz="2000" dirty="0" err="1"/>
              <a:t>jmp</a:t>
            </a:r>
            <a:r>
              <a:rPr lang="en-US" sz="2000" dirty="0"/>
              <a:t>     </a:t>
            </a:r>
            <a:r>
              <a:rPr lang="en-US" dirty="0" smtClean="0"/>
              <a:t>for</a:t>
            </a:r>
            <a:r>
              <a:rPr lang="en-US" sz="2000" dirty="0" smtClean="0"/>
              <a:t>           </a:t>
            </a:r>
            <a:r>
              <a:rPr lang="en-US" sz="2000" dirty="0" smtClean="0">
                <a:solidFill>
                  <a:srgbClr val="00B050"/>
                </a:solidFill>
              </a:rPr>
              <a:t>; back to start</a:t>
            </a:r>
            <a:endParaRPr lang="en-US" sz="2000" dirty="0">
              <a:solidFill>
                <a:srgbClr val="00B050"/>
              </a:solidFill>
            </a:endParaRPr>
          </a:p>
          <a:p>
            <a:pPr marL="4763" lvl="1" indent="0">
              <a:buNone/>
            </a:pPr>
            <a:r>
              <a:rPr lang="en-US" sz="2000" dirty="0" smtClean="0"/>
              <a:t>done: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514954887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While Loop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551" y="1772964"/>
            <a:ext cx="2505075" cy="3848100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type="subTitle" idx="1"/>
          </p:nvPr>
        </p:nvSpPr>
        <p:spPr>
          <a:xfrm>
            <a:off x="3701744" y="1572057"/>
            <a:ext cx="5026047" cy="3495215"/>
          </a:xfrm>
        </p:spPr>
        <p:txBody>
          <a:bodyPr>
            <a:normAutofit fontScale="92500" lnSpcReduction="20000"/>
          </a:bodyPr>
          <a:lstStyle/>
          <a:p>
            <a:pPr marL="4763" lvl="1" indent="0">
              <a:buNone/>
            </a:pPr>
            <a:r>
              <a:rPr lang="en-US" sz="2000" dirty="0" smtClean="0">
                <a:solidFill>
                  <a:srgbClr val="00B050"/>
                </a:solidFill>
              </a:rPr>
              <a:t>; start of “</a:t>
            </a:r>
            <a:r>
              <a:rPr lang="en-US" dirty="0" smtClean="0">
                <a:solidFill>
                  <a:srgbClr val="00B050"/>
                </a:solidFill>
              </a:rPr>
              <a:t>while</a:t>
            </a:r>
            <a:r>
              <a:rPr lang="en-US" sz="2000" dirty="0" smtClean="0">
                <a:solidFill>
                  <a:srgbClr val="00B050"/>
                </a:solidFill>
              </a:rPr>
              <a:t>” block of code</a:t>
            </a:r>
            <a:endParaRPr lang="en-US" dirty="0"/>
          </a:p>
          <a:p>
            <a:pPr marL="4763" lvl="1" indent="0">
              <a:buNone/>
            </a:pPr>
            <a:r>
              <a:rPr lang="en-US" dirty="0"/>
              <a:t>    </a:t>
            </a:r>
            <a:r>
              <a:rPr lang="en-US" dirty="0" err="1"/>
              <a:t>mov</a:t>
            </a:r>
            <a:r>
              <a:rPr lang="en-US" dirty="0"/>
              <a:t>     #10, r7   </a:t>
            </a:r>
            <a:r>
              <a:rPr lang="en-US" dirty="0">
                <a:solidFill>
                  <a:srgbClr val="00B050"/>
                </a:solidFill>
              </a:rPr>
              <a:t>; </a:t>
            </a:r>
            <a:r>
              <a:rPr lang="en-US" dirty="0" smtClean="0">
                <a:solidFill>
                  <a:srgbClr val="00B050"/>
                </a:solidFill>
              </a:rPr>
              <a:t>do this 10x</a:t>
            </a:r>
            <a:endParaRPr lang="en-US" sz="2000" dirty="0" smtClean="0">
              <a:solidFill>
                <a:srgbClr val="00B050"/>
              </a:solidFill>
            </a:endParaRPr>
          </a:p>
          <a:p>
            <a:pPr marL="4763" lvl="1" indent="0">
              <a:buNone/>
            </a:pPr>
            <a:r>
              <a:rPr lang="en-US" dirty="0" smtClean="0"/>
              <a:t>while:</a:t>
            </a:r>
          </a:p>
          <a:p>
            <a:pPr marL="4763" lvl="1" indent="0">
              <a:buNone/>
            </a:pPr>
            <a:r>
              <a:rPr lang="en-US" sz="2000" dirty="0" smtClean="0"/>
              <a:t>    </a:t>
            </a:r>
            <a:r>
              <a:rPr lang="en-US" sz="2000" dirty="0" err="1" smtClean="0"/>
              <a:t>cmp</a:t>
            </a:r>
            <a:r>
              <a:rPr lang="en-US" sz="2000" dirty="0" smtClean="0"/>
              <a:t>     #0, r7     </a:t>
            </a:r>
            <a:r>
              <a:rPr lang="en-US" dirty="0" smtClean="0">
                <a:solidFill>
                  <a:srgbClr val="00B050"/>
                </a:solidFill>
              </a:rPr>
              <a:t>; r7 - #0: Z = ?</a:t>
            </a:r>
            <a:endParaRPr lang="en-US" sz="2000" dirty="0" smtClean="0"/>
          </a:p>
          <a:p>
            <a:pPr marL="4763" lvl="1" indent="0">
              <a:buNone/>
            </a:pPr>
            <a:r>
              <a:rPr lang="en-US" sz="2000" dirty="0" smtClean="0"/>
              <a:t>    </a:t>
            </a:r>
            <a:r>
              <a:rPr lang="en-US" sz="2000" dirty="0" err="1" smtClean="0"/>
              <a:t>jz</a:t>
            </a:r>
            <a:r>
              <a:rPr lang="en-US" sz="2000" dirty="0" smtClean="0"/>
              <a:t>         done      </a:t>
            </a:r>
            <a:r>
              <a:rPr lang="en-US" sz="2000" dirty="0" smtClean="0">
                <a:solidFill>
                  <a:srgbClr val="00B050"/>
                </a:solidFill>
              </a:rPr>
              <a:t>; if Z == 1, done</a:t>
            </a:r>
          </a:p>
          <a:p>
            <a:pPr marL="4763" lvl="1" indent="0">
              <a:buNone/>
            </a:pP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smtClean="0">
                <a:solidFill>
                  <a:srgbClr val="00B050"/>
                </a:solidFill>
              </a:rPr>
              <a:t>                             ; do code block</a:t>
            </a:r>
            <a:endParaRPr lang="en-US" sz="2000" dirty="0">
              <a:solidFill>
                <a:srgbClr val="00B050"/>
              </a:solidFill>
            </a:endParaRPr>
          </a:p>
          <a:p>
            <a:pPr marL="4763" lvl="1" indent="0">
              <a:buNone/>
            </a:pPr>
            <a:r>
              <a:rPr lang="en-US" sz="2000" dirty="0" smtClean="0"/>
              <a:t>    </a:t>
            </a:r>
            <a:r>
              <a:rPr lang="en-US" sz="2000" dirty="0" err="1" smtClean="0"/>
              <a:t>mov</a:t>
            </a:r>
            <a:r>
              <a:rPr lang="en-US" sz="2000" dirty="0" smtClean="0"/>
              <a:t>     #0, r7     </a:t>
            </a:r>
            <a:r>
              <a:rPr lang="en-US" sz="2000" dirty="0" smtClean="0">
                <a:solidFill>
                  <a:srgbClr val="00B050"/>
                </a:solidFill>
              </a:rPr>
              <a:t>; r7 = 0</a:t>
            </a:r>
          </a:p>
          <a:p>
            <a:pPr marL="4763" lvl="1" indent="0">
              <a:buNone/>
            </a:pPr>
            <a:r>
              <a:rPr lang="en-US" sz="2000" dirty="0" smtClean="0"/>
              <a:t>    </a:t>
            </a:r>
            <a:r>
              <a:rPr lang="en-US" sz="2000" dirty="0" err="1" smtClean="0"/>
              <a:t>mov</a:t>
            </a:r>
            <a:r>
              <a:rPr lang="en-US" sz="2000" dirty="0" smtClean="0"/>
              <a:t>     r9, r8      </a:t>
            </a:r>
            <a:r>
              <a:rPr lang="en-US" sz="2000" dirty="0" smtClean="0">
                <a:solidFill>
                  <a:srgbClr val="00B050"/>
                </a:solidFill>
              </a:rPr>
              <a:t>; do something useful!</a:t>
            </a:r>
          </a:p>
          <a:p>
            <a:pPr marL="4763" lvl="1" indent="0">
              <a:buNone/>
            </a:pP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smtClean="0">
                <a:solidFill>
                  <a:srgbClr val="00B050"/>
                </a:solidFill>
              </a:rPr>
              <a:t>   </a:t>
            </a:r>
            <a:r>
              <a:rPr lang="en-US" dirty="0" smtClean="0"/>
              <a:t>…                        </a:t>
            </a:r>
            <a:r>
              <a:rPr lang="en-US" dirty="0" smtClean="0">
                <a:solidFill>
                  <a:srgbClr val="00B050"/>
                </a:solidFill>
              </a:rPr>
              <a:t>; maybe more stuff</a:t>
            </a:r>
            <a:endParaRPr lang="en-US" sz="2000" dirty="0">
              <a:solidFill>
                <a:srgbClr val="00B050"/>
              </a:solidFill>
            </a:endParaRPr>
          </a:p>
          <a:p>
            <a:pPr marL="4763" lvl="1" indent="0">
              <a:buNone/>
            </a:pPr>
            <a:r>
              <a:rPr lang="en-US" sz="2000" dirty="0"/>
              <a:t>    </a:t>
            </a:r>
            <a:r>
              <a:rPr lang="en-US" sz="2000" dirty="0" err="1"/>
              <a:t>jmp</a:t>
            </a:r>
            <a:r>
              <a:rPr lang="en-US" sz="2000" dirty="0"/>
              <a:t>     </a:t>
            </a:r>
            <a:r>
              <a:rPr lang="en-US" dirty="0" smtClean="0"/>
              <a:t>while</a:t>
            </a:r>
            <a:r>
              <a:rPr lang="en-US" sz="2000" dirty="0" smtClean="0"/>
              <a:t>       </a:t>
            </a:r>
            <a:r>
              <a:rPr lang="en-US" sz="2000" dirty="0" smtClean="0">
                <a:solidFill>
                  <a:srgbClr val="00B050"/>
                </a:solidFill>
              </a:rPr>
              <a:t>; back to start</a:t>
            </a:r>
            <a:endParaRPr lang="en-US" sz="2000" dirty="0">
              <a:solidFill>
                <a:srgbClr val="00B050"/>
              </a:solidFill>
            </a:endParaRPr>
          </a:p>
          <a:p>
            <a:pPr marL="4763" lvl="1" indent="0">
              <a:buNone/>
            </a:pPr>
            <a:r>
              <a:rPr lang="en-US" sz="2000" dirty="0" smtClean="0"/>
              <a:t>done:</a:t>
            </a:r>
            <a:endParaRPr lang="en-US" sz="20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828800" y="5147442"/>
            <a:ext cx="67106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is actually very similar to the for loop, when you look at the assembly … we just changed the labels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563581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4763" lvl="1" indent="0">
              <a:buNone/>
            </a:pPr>
            <a:r>
              <a:rPr lang="en-US" sz="2000" dirty="0" smtClean="0">
                <a:solidFill>
                  <a:srgbClr val="00B050"/>
                </a:solidFill>
              </a:rPr>
              <a:t>; </a:t>
            </a:r>
            <a:r>
              <a:rPr lang="en-US" sz="2000" dirty="0" smtClean="0">
                <a:solidFill>
                  <a:srgbClr val="00B050"/>
                </a:solidFill>
              </a:rPr>
              <a:t>A student wrote this code, but didn’t comment it.</a:t>
            </a:r>
          </a:p>
          <a:p>
            <a:pPr marL="4763" lvl="1" indent="0">
              <a:buNone/>
            </a:pPr>
            <a:r>
              <a:rPr lang="en-US" dirty="0" smtClean="0">
                <a:solidFill>
                  <a:srgbClr val="00B050"/>
                </a:solidFill>
              </a:rPr>
              <a:t>; What is going on here? </a:t>
            </a:r>
          </a:p>
          <a:p>
            <a:pPr marL="4763" lvl="1" indent="0">
              <a:buNone/>
            </a:pPr>
            <a:r>
              <a:rPr lang="en-US" dirty="0" smtClean="0">
                <a:solidFill>
                  <a:srgbClr val="00B050"/>
                </a:solidFill>
              </a:rPr>
              <a:t>; What type of loops? </a:t>
            </a:r>
          </a:p>
          <a:p>
            <a:pPr marL="4763" lvl="1" indent="0">
              <a:buNone/>
            </a:pPr>
            <a:r>
              <a:rPr lang="en-US" dirty="0" smtClean="0">
                <a:solidFill>
                  <a:srgbClr val="00B050"/>
                </a:solidFill>
              </a:rPr>
              <a:t>; How many times will they run?</a:t>
            </a:r>
            <a:endParaRPr lang="en-US" sz="2000" dirty="0">
              <a:solidFill>
                <a:srgbClr val="00B050"/>
              </a:solidFill>
            </a:endParaRPr>
          </a:p>
          <a:p>
            <a:pPr marL="4763" lvl="1" indent="0">
              <a:buNone/>
            </a:pPr>
            <a:r>
              <a:rPr lang="en-US" sz="2000" dirty="0"/>
              <a:t>    </a:t>
            </a:r>
            <a:r>
              <a:rPr lang="en-US" sz="2000" dirty="0" err="1"/>
              <a:t>mov</a:t>
            </a:r>
            <a:r>
              <a:rPr lang="en-US" sz="2000" dirty="0"/>
              <a:t>     #0, r6</a:t>
            </a:r>
          </a:p>
          <a:p>
            <a:pPr marL="4763" lvl="1" indent="0">
              <a:buNone/>
            </a:pPr>
            <a:r>
              <a:rPr lang="en-US" sz="2000" dirty="0"/>
              <a:t>    </a:t>
            </a:r>
            <a:r>
              <a:rPr lang="en-US" sz="2000" dirty="0" err="1"/>
              <a:t>mov</a:t>
            </a:r>
            <a:r>
              <a:rPr lang="en-US" sz="2000" dirty="0"/>
              <a:t>     #10, r7</a:t>
            </a:r>
          </a:p>
          <a:p>
            <a:pPr marL="4763" lvl="1" indent="0">
              <a:buNone/>
            </a:pPr>
            <a:r>
              <a:rPr lang="en-US" sz="2000" dirty="0"/>
              <a:t>loop: </a:t>
            </a:r>
            <a:endParaRPr lang="en-US" sz="2000" dirty="0" smtClean="0"/>
          </a:p>
          <a:p>
            <a:pPr marL="4763" lvl="1" indent="0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sz="2000" dirty="0" smtClean="0"/>
              <a:t>add     </a:t>
            </a:r>
            <a:r>
              <a:rPr lang="en-US" sz="2000" dirty="0"/>
              <a:t>#2, r6</a:t>
            </a:r>
          </a:p>
          <a:p>
            <a:pPr marL="4763" lvl="1" indent="0">
              <a:buNone/>
            </a:pPr>
            <a:r>
              <a:rPr lang="en-US" sz="2000" dirty="0"/>
              <a:t>    </a:t>
            </a:r>
            <a:r>
              <a:rPr lang="en-US" sz="2000" dirty="0" err="1"/>
              <a:t>dec</a:t>
            </a:r>
            <a:r>
              <a:rPr lang="en-US" sz="2000" dirty="0"/>
              <a:t>     r7</a:t>
            </a:r>
          </a:p>
          <a:p>
            <a:pPr marL="4763" lvl="1" indent="0">
              <a:buNone/>
            </a:pPr>
            <a:r>
              <a:rPr lang="en-US" sz="2000" dirty="0"/>
              <a:t>    </a:t>
            </a:r>
            <a:r>
              <a:rPr lang="en-US" sz="2000" dirty="0" err="1"/>
              <a:t>jnz</a:t>
            </a:r>
            <a:r>
              <a:rPr lang="en-US" sz="2000" dirty="0"/>
              <a:t>     loop</a:t>
            </a:r>
          </a:p>
          <a:p>
            <a:pPr marL="4763" lvl="1" indent="0">
              <a:buNone/>
            </a:pPr>
            <a:endParaRPr lang="en-US" sz="2000" dirty="0"/>
          </a:p>
          <a:p>
            <a:pPr marL="4763" lvl="1" indent="0">
              <a:buNone/>
            </a:pPr>
            <a:r>
              <a:rPr lang="en-US" sz="2000" dirty="0"/>
              <a:t>forever:                        </a:t>
            </a:r>
            <a:endParaRPr lang="en-US" sz="2000" dirty="0">
              <a:solidFill>
                <a:srgbClr val="00B050"/>
              </a:solidFill>
            </a:endParaRPr>
          </a:p>
          <a:p>
            <a:pPr marL="4763" lvl="1" indent="0">
              <a:buNone/>
            </a:pPr>
            <a:r>
              <a:rPr lang="en-US" sz="2000" dirty="0"/>
              <a:t>    </a:t>
            </a:r>
            <a:r>
              <a:rPr lang="en-US" sz="2000" dirty="0" err="1"/>
              <a:t>jmp</a:t>
            </a:r>
            <a:r>
              <a:rPr lang="en-US" sz="2000" dirty="0"/>
              <a:t>     </a:t>
            </a:r>
            <a:r>
              <a:rPr lang="en-US" sz="2000" dirty="0" smtClean="0"/>
              <a:t>forever  </a:t>
            </a:r>
            <a:r>
              <a:rPr lang="en-US" sz="2000" dirty="0" smtClean="0">
                <a:solidFill>
                  <a:srgbClr val="00B050"/>
                </a:solidFill>
              </a:rPr>
              <a:t>; why????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the </a:t>
            </a:r>
            <a:r>
              <a:rPr lang="en-US" dirty="0" err="1" smtClean="0"/>
              <a:t>Frak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937672" y="5817476"/>
            <a:ext cx="18405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What is </a:t>
            </a:r>
            <a:r>
              <a:rPr lang="en-US" dirty="0" err="1" smtClean="0">
                <a:hlinkClick r:id="rId2"/>
              </a:rPr>
              <a:t>frak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8789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632033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sz="2800" b="1" dirty="0" smtClean="0"/>
              <a:t>Lesson Outline</a:t>
            </a:r>
            <a:endParaRPr lang="en-US" sz="2800" b="1" dirty="0" smtClean="0">
              <a:solidFill>
                <a:srgbClr val="0070C0"/>
              </a:solidFill>
            </a:endParaRPr>
          </a:p>
          <a:p>
            <a:pPr lvl="1" algn="l"/>
            <a:r>
              <a:rPr lang="en-US" sz="2000" dirty="0">
                <a:solidFill>
                  <a:srgbClr val="0070C0"/>
                </a:solidFill>
              </a:rPr>
              <a:t>Status Register</a:t>
            </a:r>
          </a:p>
          <a:p>
            <a:pPr lvl="1" algn="l"/>
            <a:r>
              <a:rPr lang="en-US" sz="2000" dirty="0">
                <a:solidFill>
                  <a:srgbClr val="0070C0"/>
                </a:solidFill>
              </a:rPr>
              <a:t>Flow of </a:t>
            </a:r>
            <a:r>
              <a:rPr lang="en-US" sz="2000" dirty="0" smtClean="0">
                <a:solidFill>
                  <a:srgbClr val="0070C0"/>
                </a:solidFill>
              </a:rPr>
              <a:t>Control (review of CS110)</a:t>
            </a:r>
          </a:p>
          <a:p>
            <a:pPr lvl="2"/>
            <a:r>
              <a:rPr lang="en-US" sz="1800" dirty="0" smtClean="0">
                <a:solidFill>
                  <a:srgbClr val="0070C0"/>
                </a:solidFill>
              </a:rPr>
              <a:t>If, else</a:t>
            </a:r>
          </a:p>
          <a:p>
            <a:pPr lvl="2"/>
            <a:r>
              <a:rPr lang="en-US" dirty="0" smtClean="0">
                <a:solidFill>
                  <a:srgbClr val="0070C0"/>
                </a:solidFill>
              </a:rPr>
              <a:t>While</a:t>
            </a:r>
          </a:p>
          <a:p>
            <a:pPr lvl="2"/>
            <a:r>
              <a:rPr lang="en-US" sz="1800" dirty="0" smtClean="0">
                <a:solidFill>
                  <a:srgbClr val="0070C0"/>
                </a:solidFill>
              </a:rPr>
              <a:t>For</a:t>
            </a:r>
          </a:p>
          <a:p>
            <a:r>
              <a:rPr lang="en-US" sz="2400" dirty="0" smtClean="0">
                <a:solidFill>
                  <a:srgbClr val="0070C0"/>
                </a:solidFill>
              </a:rPr>
              <a:t>Why</a:t>
            </a:r>
          </a:p>
          <a:p>
            <a:pPr lvl="1"/>
            <a:r>
              <a:rPr lang="en-US" sz="2000" dirty="0" smtClean="0">
                <a:solidFill>
                  <a:srgbClr val="0070C0"/>
                </a:solidFill>
              </a:rPr>
              <a:t>The status register keeps track of the </a:t>
            </a:r>
            <a:r>
              <a:rPr lang="en-US" sz="2000" dirty="0" err="1" smtClean="0">
                <a:solidFill>
                  <a:srgbClr val="0070C0"/>
                </a:solidFill>
              </a:rPr>
              <a:t>uC</a:t>
            </a:r>
            <a:r>
              <a:rPr lang="en-US" dirty="0" err="1" smtClean="0">
                <a:solidFill>
                  <a:srgbClr val="0070C0"/>
                </a:solidFill>
              </a:rPr>
              <a:t>’s</a:t>
            </a:r>
            <a:r>
              <a:rPr lang="en-US" dirty="0" smtClean="0">
                <a:solidFill>
                  <a:srgbClr val="0070C0"/>
                </a:solidFill>
              </a:rPr>
              <a:t> state. We will use that to determine how the code executes </a:t>
            </a:r>
            <a:r>
              <a:rPr lang="en-US" smtClean="0">
                <a:solidFill>
                  <a:srgbClr val="0070C0"/>
                </a:solidFill>
              </a:rPr>
              <a:t>(flows)</a:t>
            </a:r>
            <a:endParaRPr lang="en-US" sz="2000" dirty="0" smtClean="0">
              <a:solidFill>
                <a:srgbClr val="0070C0"/>
              </a:solidFill>
            </a:endParaRPr>
          </a:p>
          <a:p>
            <a:pPr lvl="2"/>
            <a:endParaRPr lang="en-US" sz="1800" dirty="0">
              <a:solidFill>
                <a:srgbClr val="0070C0"/>
              </a:solidFill>
            </a:endParaRPr>
          </a:p>
          <a:p>
            <a:pPr algn="l"/>
            <a:endParaRPr lang="en-US" sz="24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83026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write an example program to </a:t>
            </a:r>
            <a:r>
              <a:rPr lang="en-US" sz="1400" dirty="0">
                <a:solidFill>
                  <a:srgbClr val="0070C0"/>
                </a:solidFill>
              </a:rPr>
              <a:t>add the numbers 10+9+8+...+</a:t>
            </a:r>
            <a:r>
              <a:rPr lang="en-US" sz="1400" dirty="0" smtClean="0">
                <a:solidFill>
                  <a:srgbClr val="0070C0"/>
                </a:solidFill>
              </a:rPr>
              <a:t>1</a:t>
            </a:r>
            <a:endParaRPr lang="en-US" sz="1400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 class programming exercise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5525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4763" lvl="1" indent="0">
              <a:buNone/>
            </a:pPr>
            <a:r>
              <a:rPr lang="en-US" sz="2000" dirty="0" smtClean="0">
                <a:solidFill>
                  <a:srgbClr val="00B050"/>
                </a:solidFill>
              </a:rPr>
              <a:t> </a:t>
            </a:r>
            <a:r>
              <a:rPr lang="en-US" sz="2000" dirty="0">
                <a:solidFill>
                  <a:srgbClr val="00B050"/>
                </a:solidFill>
              </a:rPr>
              <a:t>; example of a conditional</a:t>
            </a:r>
          </a:p>
          <a:p>
            <a:pPr marL="4763" lvl="1" indent="0">
              <a:buNone/>
            </a:pPr>
            <a:r>
              <a:rPr lang="en-US" sz="2000" dirty="0"/>
              <a:t>    </a:t>
            </a:r>
            <a:r>
              <a:rPr lang="en-US" sz="2000" dirty="0" err="1"/>
              <a:t>mov</a:t>
            </a:r>
            <a:r>
              <a:rPr lang="en-US" sz="2000" dirty="0"/>
              <a:t>     #10, r7</a:t>
            </a:r>
          </a:p>
          <a:p>
            <a:pPr marL="4763" lvl="1" indent="0">
              <a:buNone/>
            </a:pPr>
            <a:r>
              <a:rPr lang="en-US" sz="2000" dirty="0"/>
              <a:t>    </a:t>
            </a:r>
            <a:r>
              <a:rPr lang="en-US" sz="2000" dirty="0" err="1"/>
              <a:t>cmp</a:t>
            </a:r>
            <a:r>
              <a:rPr lang="en-US" sz="2000" dirty="0"/>
              <a:t>     #5, r7             </a:t>
            </a:r>
            <a:r>
              <a:rPr lang="en-US" sz="2000" dirty="0" smtClean="0">
                <a:solidFill>
                  <a:srgbClr val="00B050"/>
                </a:solidFill>
              </a:rPr>
              <a:t>; </a:t>
            </a:r>
            <a:r>
              <a:rPr lang="en-US" sz="2000" dirty="0">
                <a:solidFill>
                  <a:srgbClr val="00B050"/>
                </a:solidFill>
              </a:rPr>
              <a:t>set C - why is the carry flag set here?  think about how CMP is SUB and how the SUB operation is implemented</a:t>
            </a:r>
          </a:p>
          <a:p>
            <a:pPr marL="4763" lvl="1" indent="0">
              <a:buNone/>
            </a:pPr>
            <a:r>
              <a:rPr lang="en-US" sz="2000" dirty="0"/>
              <a:t>    </a:t>
            </a:r>
            <a:r>
              <a:rPr lang="en-US" sz="2000" dirty="0" err="1"/>
              <a:t>jge</a:t>
            </a:r>
            <a:r>
              <a:rPr lang="en-US" sz="2000" dirty="0"/>
              <a:t>     greater             </a:t>
            </a:r>
            <a:r>
              <a:rPr lang="en-US" sz="2000" dirty="0">
                <a:solidFill>
                  <a:srgbClr val="00B050"/>
                </a:solidFill>
              </a:rPr>
              <a:t>; if N == V, jump</a:t>
            </a:r>
          </a:p>
          <a:p>
            <a:pPr marL="4763" lvl="1" indent="0">
              <a:buNone/>
            </a:pPr>
            <a:r>
              <a:rPr lang="en-US" sz="2000" dirty="0"/>
              <a:t>    </a:t>
            </a:r>
            <a:r>
              <a:rPr lang="en-US" sz="2000" dirty="0" err="1"/>
              <a:t>mov</a:t>
            </a:r>
            <a:r>
              <a:rPr lang="en-US" sz="2000" dirty="0"/>
              <a:t>     #0xbeef, r7</a:t>
            </a:r>
          </a:p>
          <a:p>
            <a:pPr marL="4763" lvl="1" indent="0">
              <a:buNone/>
            </a:pPr>
            <a:r>
              <a:rPr lang="en-US" sz="2000" dirty="0"/>
              <a:t>    </a:t>
            </a:r>
            <a:r>
              <a:rPr lang="en-US" sz="2000" dirty="0" err="1"/>
              <a:t>jmp</a:t>
            </a:r>
            <a:r>
              <a:rPr lang="en-US" sz="2000" dirty="0"/>
              <a:t>     done               </a:t>
            </a:r>
            <a:r>
              <a:rPr lang="en-US" sz="2000" dirty="0" smtClean="0">
                <a:solidFill>
                  <a:srgbClr val="00B050"/>
                </a:solidFill>
              </a:rPr>
              <a:t>; </a:t>
            </a:r>
            <a:r>
              <a:rPr lang="en-US" sz="2000" dirty="0">
                <a:solidFill>
                  <a:srgbClr val="00B050"/>
                </a:solidFill>
              </a:rPr>
              <a:t>always jump</a:t>
            </a:r>
          </a:p>
          <a:p>
            <a:pPr marL="4763" lvl="1" indent="0">
              <a:buNone/>
            </a:pPr>
            <a:r>
              <a:rPr lang="en-US" sz="2000" dirty="0"/>
              <a:t>greater:</a:t>
            </a:r>
          </a:p>
          <a:p>
            <a:pPr marL="4763" lvl="1" indent="0">
              <a:buNone/>
            </a:pPr>
            <a:r>
              <a:rPr lang="en-US" sz="2000" dirty="0"/>
              <a:t>    </a:t>
            </a:r>
            <a:r>
              <a:rPr lang="en-US" sz="2000" dirty="0" err="1"/>
              <a:t>mov</a:t>
            </a:r>
            <a:r>
              <a:rPr lang="en-US" sz="2000" dirty="0"/>
              <a:t>     #0xdfec, r7</a:t>
            </a:r>
          </a:p>
          <a:p>
            <a:pPr marL="4763" lvl="1" indent="0">
              <a:buNone/>
            </a:pPr>
            <a:r>
              <a:rPr lang="en-US" sz="2000" dirty="0"/>
              <a:t>done</a:t>
            </a:r>
            <a:r>
              <a:rPr lang="en-US" sz="2000" dirty="0" smtClean="0"/>
              <a:t>:</a:t>
            </a:r>
          </a:p>
          <a:p>
            <a:pPr marL="4763" lvl="1" indent="0">
              <a:buNone/>
            </a:pPr>
            <a:endParaRPr lang="en-US" sz="2000" dirty="0" smtClean="0"/>
          </a:p>
          <a:p>
            <a:pPr marL="4763" lvl="1" indent="0">
              <a:buNone/>
            </a:pPr>
            <a:r>
              <a:rPr lang="en-US" sz="2000" dirty="0" smtClean="0"/>
              <a:t>forever:                        </a:t>
            </a:r>
            <a:r>
              <a:rPr lang="en-US" sz="2000" dirty="0" smtClean="0">
                <a:solidFill>
                  <a:srgbClr val="00B050"/>
                </a:solidFill>
              </a:rPr>
              <a:t>; trap CPU</a:t>
            </a:r>
          </a:p>
          <a:p>
            <a:pPr marL="4763" lvl="1" indent="0">
              <a:buNone/>
            </a:pPr>
            <a:r>
              <a:rPr lang="en-US" sz="2000" dirty="0" smtClean="0"/>
              <a:t>    </a:t>
            </a:r>
            <a:r>
              <a:rPr lang="en-US" sz="2000" dirty="0" err="1" smtClean="0"/>
              <a:t>jmp</a:t>
            </a:r>
            <a:r>
              <a:rPr lang="en-US" sz="2000" dirty="0" smtClean="0"/>
              <a:t>     forever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of a Conditional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54875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example program to </a:t>
            </a:r>
            <a:r>
              <a:rPr lang="en-US" sz="1400" dirty="0">
                <a:solidFill>
                  <a:srgbClr val="0070C0"/>
                </a:solidFill>
              </a:rPr>
              <a:t>add the numbers 10+9+8+...+</a:t>
            </a:r>
            <a:r>
              <a:rPr lang="en-US" sz="1400" dirty="0" smtClean="0">
                <a:solidFill>
                  <a:srgbClr val="0070C0"/>
                </a:solidFill>
              </a:rPr>
              <a:t>1</a:t>
            </a:r>
            <a:endParaRPr lang="en-US" sz="1400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mov.w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#10, r6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mov.w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#0, r5</a:t>
            </a: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ummation: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add.w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r6, r5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dec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r6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jnz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summation</a:t>
            </a: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mov.w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r5,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&amp;0x0200</a:t>
            </a: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orever: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jmp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forever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 class programming exercise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82227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800" dirty="0" smtClean="0"/>
              <a:t>Due to Relative Jump range limitations:</a:t>
            </a:r>
          </a:p>
          <a:p>
            <a:r>
              <a:rPr lang="en-US" sz="2800" dirty="0"/>
              <a:t>The </a:t>
            </a:r>
            <a:r>
              <a:rPr lang="en-US" sz="2800" dirty="0">
                <a:solidFill>
                  <a:srgbClr val="FF0000"/>
                </a:solidFill>
              </a:rPr>
              <a:t>BR</a:t>
            </a:r>
            <a:r>
              <a:rPr lang="en-US" sz="2800" dirty="0"/>
              <a:t> instruction is an emulated instruction for a </a:t>
            </a:r>
            <a:r>
              <a:rPr lang="en-US" sz="2800" dirty="0">
                <a:solidFill>
                  <a:srgbClr val="FF0000"/>
                </a:solidFill>
              </a:rPr>
              <a:t>MOV</a:t>
            </a:r>
            <a:r>
              <a:rPr lang="en-US" sz="2800" dirty="0"/>
              <a:t> to the </a:t>
            </a:r>
            <a:r>
              <a:rPr lang="en-US" sz="2800" dirty="0">
                <a:solidFill>
                  <a:srgbClr val="FF0000"/>
                </a:solidFill>
              </a:rPr>
              <a:t>PC</a:t>
            </a:r>
            <a:r>
              <a:rPr lang="en-US" sz="2800" dirty="0"/>
              <a:t> - this allows us to move anywhere in the map we choose</a:t>
            </a:r>
            <a:r>
              <a:rPr lang="en-US" sz="2800" dirty="0" smtClean="0"/>
              <a:t>.</a:t>
            </a:r>
          </a:p>
          <a:p>
            <a:endParaRPr lang="en-US" sz="2800" dirty="0"/>
          </a:p>
          <a:p>
            <a:endParaRPr lang="en-US" sz="2800" dirty="0" smtClean="0"/>
          </a:p>
          <a:p>
            <a:r>
              <a:rPr lang="en-US" sz="2800" dirty="0"/>
              <a:t>This instruction is simply a MOV to the PC. </a:t>
            </a:r>
            <a:endParaRPr lang="en-US" sz="2800" dirty="0" smtClean="0"/>
          </a:p>
          <a:p>
            <a:r>
              <a:rPr lang="en-US" sz="2800" dirty="0" smtClean="0"/>
              <a:t>So</a:t>
            </a:r>
            <a:r>
              <a:rPr lang="en-US" sz="2800" dirty="0"/>
              <a:t>, with BR we have access to the full range of addressing modes if PC-relative is not acceptable.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 Instructions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9199779"/>
              </p:ext>
            </p:extLst>
          </p:nvPr>
        </p:nvGraphicFramePr>
        <p:xfrm>
          <a:off x="685800" y="3429290"/>
          <a:ext cx="7772400" cy="822380"/>
        </p:xfrm>
        <a:graphic>
          <a:graphicData uri="http://schemas.openxmlformats.org/drawingml/2006/table">
            <a:tbl>
              <a:tblPr/>
              <a:tblGrid>
                <a:gridCol w="3886200"/>
                <a:gridCol w="3886200"/>
              </a:tblGrid>
              <a:tr h="297892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>
                          <a:effectLst/>
                        </a:rPr>
                        <a:t>Emulated Instruction</a:t>
                      </a:r>
                    </a:p>
                  </a:txBody>
                  <a:tcPr marL="53195" marR="53195" marT="53195" marB="53195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>
                          <a:effectLst/>
                        </a:rPr>
                        <a:t>Assembly Instruction</a:t>
                      </a:r>
                    </a:p>
                  </a:txBody>
                  <a:tcPr marL="53195" marR="53195" marT="53195" marB="53195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97892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BR dst</a:t>
                      </a:r>
                    </a:p>
                  </a:txBody>
                  <a:tcPr marL="53195" marR="53195" marT="53195" marB="5319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</a:rPr>
                        <a:t>MOV </a:t>
                      </a:r>
                      <a:r>
                        <a:rPr lang="en-US" sz="2000" dirty="0" err="1">
                          <a:effectLst/>
                        </a:rPr>
                        <a:t>dst</a:t>
                      </a:r>
                      <a:r>
                        <a:rPr lang="en-US" sz="2000" dirty="0">
                          <a:effectLst/>
                        </a:rPr>
                        <a:t>, PC</a:t>
                      </a:r>
                    </a:p>
                  </a:txBody>
                  <a:tcPr marL="53195" marR="53195" marT="53195" marB="5319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80373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  <a:hlinkClick r:id="rId2"/>
              </a:rPr>
              <a:t>http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  <a:hlinkClick r:id="rId2"/>
              </a:rPr>
              <a:t>://ecse.bd.psu.edu/cmpen352/lecture/lecture05.html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  <a:hlinkClick r:id="rId3"/>
              </a:rPr>
              <a:t>http://ece.ninja/382/notes/L6/code/badlec5.asm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400" dirty="0"/>
              <a:t>intention was to have it generate a PWM waveform on the P1.0 pin attached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duty = 0x20;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while(1) {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cnt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0x40;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P1.0 = 1;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while 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cnt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&gt;duty)	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=1;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P1.0 = 0;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while 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cnt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&gt;0)	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=1;</a:t>
            </a: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if (P1.3 == 0) {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	    while (P1.3 == 0);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	    duty += 0x08;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	    duty &amp;= 0x3F;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}   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Find the errors in this program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7132" y="2425633"/>
            <a:ext cx="4261928" cy="3196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16911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repeat: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mov.b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 #0x75, r10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add.b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 #0xC7, r10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adc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r10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inv.b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r10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mov.w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#0x00aa, r10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sxt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r10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inv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 r10 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swpb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r10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mov.w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r10, r9</a:t>
            </a: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jmp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 repeat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Program – predict what happens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555061" y="4055495"/>
            <a:ext cx="8174978" cy="281198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c010:    7a 40 75 00     mov.b    #117,    r10    ;#0x0075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c014:    7a 50 c7 00     add.b    #199,    r10    ;#0x00c7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c018:    0a 63           adc      r10        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c01a:    7a e3           xor.b    #-1,    r10    ;r3 As==11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c01c:    3a 40 aa 00     mov      #170,    r10    ;#0x00aa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c020:    8a 11           sxt      r10        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c022:    3a e3           inv      r10        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c024:    8a 10           swpb     r10        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c026:    09 4a           mov      r10,    r9    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c028:    f3 3f           jmp      $-24         ;abs 0xc010</a:t>
            </a:r>
            <a:endParaRPr lang="en-US" sz="1400" kern="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376476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repeat: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mov.b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 #0x75, r10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add.b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 #0xC7, r10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;result should be 0x13c, so we should see 3c in r10 and carry bit set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adc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 r10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;since carry bit was set, this should increment r10 to 3d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inv.b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 r10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;invert, so r10 should be c2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mov.w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#0x00aa, r10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sxt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 r10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;sign extend should clear upper 8 bits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inv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 r10 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swpb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r10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mov.w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r10, r9</a:t>
            </a: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jmp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 repeat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Program – predict what happens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555061" y="4055495"/>
            <a:ext cx="8174978" cy="281198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c010:    7a 40 75 00     mov.b    #117,    r10    ;#0x0075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c014:    7a 50 c7 00     add.b    #199,    r10    ;#0x00c7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c018:    0a 63           adc      r10        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c01a:    7a e3           xor.b    #-1,    r10    ;r3 As==11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c01c:    3a 40 aa 00     mov      #170,    r10    ;#0x00aa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c020:    8a 11           sxt      r10        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c022:    3a e3           inv      r10        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c024:    8a 10           swpb     r10        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c026:    09 4a           mov      r10,    r9    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c028:    f3 3f           jmp      $-24         ;abs 0xc010</a:t>
            </a:r>
            <a:endParaRPr lang="en-US" sz="1400" kern="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874637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000" b="1" u="sng" dirty="0" smtClean="0"/>
              <a:t>Msp430g2553</a:t>
            </a:r>
            <a:r>
              <a:rPr lang="en-US" sz="2000" u="sng" dirty="0" smtClean="0"/>
              <a:t> Memory Map</a:t>
            </a:r>
            <a:endParaRPr lang="en-US" sz="2000" u="sng" dirty="0"/>
          </a:p>
          <a:p>
            <a:endParaRPr lang="en-US" sz="2000" dirty="0" smtClean="0"/>
          </a:p>
          <a:p>
            <a:r>
              <a:rPr lang="en-US" sz="2000" dirty="0" smtClean="0">
                <a:solidFill>
                  <a:srgbClr val="0070C0"/>
                </a:solidFill>
              </a:rPr>
              <a:t>512b </a:t>
            </a:r>
            <a:r>
              <a:rPr lang="en-US" sz="2000" dirty="0">
                <a:solidFill>
                  <a:srgbClr val="0070C0"/>
                </a:solidFill>
              </a:rPr>
              <a:t>of RAM - 0x200-0x400</a:t>
            </a:r>
            <a:br>
              <a:rPr lang="en-US" sz="2000" dirty="0">
                <a:solidFill>
                  <a:srgbClr val="0070C0"/>
                </a:solidFill>
              </a:rPr>
            </a:br>
            <a:r>
              <a:rPr lang="en-US" sz="2000" dirty="0">
                <a:solidFill>
                  <a:srgbClr val="0070C0"/>
                </a:solidFill>
              </a:rPr>
              <a:t>16kb of ROM - 0xc000-0xffdf </a:t>
            </a:r>
            <a:endParaRPr lang="en-US" sz="2000" dirty="0" smtClean="0">
              <a:solidFill>
                <a:srgbClr val="0070C0"/>
              </a:solidFill>
            </a:endParaRPr>
          </a:p>
          <a:p>
            <a:endParaRPr lang="en-US" sz="2000" dirty="0"/>
          </a:p>
          <a:p>
            <a:r>
              <a:rPr lang="en-US" sz="2000" dirty="0">
                <a:solidFill>
                  <a:srgbClr val="0070C0"/>
                </a:solidFill>
              </a:rPr>
              <a:t>0x1100-0xc000 is empty! </a:t>
            </a:r>
            <a:endParaRPr lang="en-US" sz="2000" dirty="0" smtClean="0">
              <a:solidFill>
                <a:srgbClr val="0070C0"/>
              </a:solidFill>
            </a:endParaRPr>
          </a:p>
          <a:p>
            <a:r>
              <a:rPr lang="en-US" sz="2000" dirty="0" smtClean="0">
                <a:solidFill>
                  <a:srgbClr val="0070C0"/>
                </a:solidFill>
              </a:rPr>
              <a:t>- </a:t>
            </a:r>
            <a:r>
              <a:rPr lang="en-US" sz="2000" dirty="0" smtClean="0"/>
              <a:t>There </a:t>
            </a:r>
            <a:r>
              <a:rPr lang="en-US" sz="2000" dirty="0"/>
              <a:t>is no memory backing it up! </a:t>
            </a:r>
            <a:endParaRPr lang="en-US" sz="2000" dirty="0" smtClean="0"/>
          </a:p>
          <a:p>
            <a:r>
              <a:rPr lang="en-US" sz="2000" dirty="0" smtClean="0"/>
              <a:t>- If </a:t>
            </a:r>
            <a:r>
              <a:rPr lang="en-US" sz="2000" dirty="0"/>
              <a:t>you attempt to write to this area of memory, you'll trigger what's essentially a </a:t>
            </a:r>
            <a:r>
              <a:rPr lang="en-US" sz="2000" b="1" dirty="0"/>
              <a:t>segmentation fault</a:t>
            </a:r>
            <a:r>
              <a:rPr lang="en-US" sz="2000" dirty="0"/>
              <a:t> because that memory doesn't exist. It will cause the chip to do a Power-up Clear (PUC), resetting the state of your processor. This is a tough error to debug.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MSP430’s ISA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200" y="733425"/>
            <a:ext cx="3943350" cy="53911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1381" y="606903"/>
            <a:ext cx="23839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How many </a:t>
            </a:r>
            <a:r>
              <a:rPr lang="en-US" sz="2000" dirty="0" err="1" smtClean="0">
                <a:solidFill>
                  <a:srgbClr val="0070C0"/>
                </a:solidFill>
              </a:rPr>
              <a:t>addr</a:t>
            </a:r>
            <a:r>
              <a:rPr lang="en-US" sz="2000" dirty="0" smtClean="0">
                <a:solidFill>
                  <a:srgbClr val="0070C0"/>
                </a:solidFill>
              </a:rPr>
              <a:t> bits?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9265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400" b="1" dirty="0"/>
              <a:t>Instructions:</a:t>
            </a:r>
            <a:r>
              <a:rPr lang="en-US" sz="2400" dirty="0"/>
              <a:t> </a:t>
            </a:r>
            <a:endParaRPr lang="en-US" sz="2400" dirty="0" smtClean="0"/>
          </a:p>
          <a:p>
            <a:pPr marL="400050" lvl="1" indent="0">
              <a:buNone/>
            </a:pPr>
            <a:r>
              <a:rPr lang="en-US" sz="2000" dirty="0" smtClean="0">
                <a:solidFill>
                  <a:srgbClr val="0070C0"/>
                </a:solidFill>
              </a:rPr>
              <a:t>words </a:t>
            </a:r>
            <a:r>
              <a:rPr lang="en-US" sz="2000" dirty="0">
                <a:solidFill>
                  <a:srgbClr val="0070C0"/>
                </a:solidFill>
              </a:rPr>
              <a:t>in a computers language</a:t>
            </a:r>
          </a:p>
          <a:p>
            <a:r>
              <a:rPr lang="en-US" sz="2400" b="1" dirty="0"/>
              <a:t>Instruction Set:</a:t>
            </a:r>
            <a:r>
              <a:rPr lang="en-US" sz="2400" dirty="0"/>
              <a:t> </a:t>
            </a:r>
            <a:endParaRPr lang="en-US" sz="2400" dirty="0" smtClean="0"/>
          </a:p>
          <a:p>
            <a:pPr marL="457200" lvl="1" indent="0">
              <a:buNone/>
            </a:pPr>
            <a:r>
              <a:rPr lang="en-US" sz="2000" dirty="0" smtClean="0">
                <a:solidFill>
                  <a:srgbClr val="0070C0"/>
                </a:solidFill>
              </a:rPr>
              <a:t>the </a:t>
            </a:r>
            <a:r>
              <a:rPr lang="en-US" sz="2000" dirty="0">
                <a:solidFill>
                  <a:srgbClr val="0070C0"/>
                </a:solidFill>
              </a:rPr>
              <a:t>dictionary of the language</a:t>
            </a:r>
          </a:p>
          <a:p>
            <a:r>
              <a:rPr lang="en-US" sz="2400" b="1" dirty="0"/>
              <a:t>Assembly Language:</a:t>
            </a:r>
            <a:r>
              <a:rPr lang="en-US" sz="2400" dirty="0"/>
              <a:t> </a:t>
            </a:r>
            <a:endParaRPr lang="en-US" sz="2400" dirty="0" smtClean="0"/>
          </a:p>
          <a:p>
            <a:pPr marL="457200" lvl="1" indent="0">
              <a:buNone/>
            </a:pPr>
            <a:r>
              <a:rPr lang="en-US" sz="2000" dirty="0" smtClean="0">
                <a:solidFill>
                  <a:srgbClr val="0070C0"/>
                </a:solidFill>
              </a:rPr>
              <a:t>human-readable </a:t>
            </a:r>
            <a:r>
              <a:rPr lang="en-US" sz="2000" dirty="0">
                <a:solidFill>
                  <a:srgbClr val="0070C0"/>
                </a:solidFill>
              </a:rPr>
              <a:t>format of computer instructions</a:t>
            </a:r>
          </a:p>
          <a:p>
            <a:r>
              <a:rPr lang="en-US" sz="2400" b="1" dirty="0"/>
              <a:t>Machine Language:</a:t>
            </a:r>
            <a:r>
              <a:rPr lang="en-US" sz="2400" dirty="0"/>
              <a:t> </a:t>
            </a:r>
            <a:endParaRPr lang="en-US" sz="2400" dirty="0" smtClean="0"/>
          </a:p>
          <a:p>
            <a:pPr marL="457200" lvl="1" indent="0">
              <a:buNone/>
            </a:pPr>
            <a:r>
              <a:rPr lang="en-US" sz="2000" dirty="0" smtClean="0">
                <a:solidFill>
                  <a:srgbClr val="0070C0"/>
                </a:solidFill>
              </a:rPr>
              <a:t>computer-readable </a:t>
            </a:r>
            <a:r>
              <a:rPr lang="en-US" sz="2000" dirty="0">
                <a:solidFill>
                  <a:srgbClr val="0070C0"/>
                </a:solidFill>
              </a:rPr>
              <a:t>instructions - binary (1's and 0's)</a:t>
            </a:r>
          </a:p>
          <a:p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Assembly and Machine Languages</a:t>
            </a:r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5820187" y="1906285"/>
            <a:ext cx="2121125" cy="68039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r>
              <a:rPr lang="en-US" sz="1800" b="1" dirty="0" smtClean="0"/>
              <a:t>Assembler</a:t>
            </a:r>
            <a:endParaRPr lang="en-US" b="1" dirty="0"/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6883192" y="1571985"/>
            <a:ext cx="0" cy="32394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334156" y="1213004"/>
            <a:ext cx="2929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Assembly Language Program</a:t>
            </a:r>
            <a:endParaRPr lang="en-US" sz="1800" dirty="0"/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>
            <a:off x="6880749" y="2586681"/>
            <a:ext cx="0" cy="32394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5822629" y="3608030"/>
            <a:ext cx="2121125" cy="68039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r>
              <a:rPr lang="en-US" sz="1800" b="1" dirty="0" smtClean="0"/>
              <a:t>Linker</a:t>
            </a:r>
            <a:endParaRPr lang="en-US" b="1" dirty="0"/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>
            <a:off x="6885634" y="3273730"/>
            <a:ext cx="0" cy="32394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634254" y="2904398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/>
              <a:t>Relocatable</a:t>
            </a:r>
            <a:r>
              <a:rPr lang="en-US" sz="1800" dirty="0" smtClean="0"/>
              <a:t> Object Code</a:t>
            </a:r>
            <a:endParaRPr lang="en-US" sz="1800" dirty="0"/>
          </a:p>
        </p:txBody>
      </p:sp>
      <p:sp>
        <p:nvSpPr>
          <p:cNvPr id="14" name="Line 9"/>
          <p:cNvSpPr>
            <a:spLocks noChangeShapeType="1"/>
          </p:cNvSpPr>
          <p:nvPr/>
        </p:nvSpPr>
        <p:spPr bwMode="auto">
          <a:xfrm>
            <a:off x="6883191" y="4288426"/>
            <a:ext cx="0" cy="32394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6002944" y="4612375"/>
            <a:ext cx="1755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Executable Code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138691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lvl="1" indent="0">
              <a:buNone/>
            </a:pPr>
            <a:r>
              <a:rPr lang="en-US" sz="2400" dirty="0">
                <a:solidFill>
                  <a:srgbClr val="0070C0"/>
                </a:solidFill>
              </a:rPr>
              <a:t>Our chip version: </a:t>
            </a:r>
            <a:r>
              <a:rPr lang="en-US" sz="2400" b="1" dirty="0" smtClean="0"/>
              <a:t>Msp430g2553  </a:t>
            </a:r>
            <a:r>
              <a:rPr lang="en-US" sz="2400" b="1" dirty="0" smtClean="0">
                <a:solidFill>
                  <a:srgbClr val="0070C0"/>
                </a:solidFill>
                <a:sym typeface="Wingdings" pitchFamily="2" charset="2"/>
              </a:rPr>
              <a:t> open CCS</a:t>
            </a:r>
            <a:endParaRPr lang="en-US" sz="2400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This program sets all pins on Port 1 to output and high.  Since LEDs 1 and 2 are connected to P1.0 and P1.6 respectively, they will light up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 This program turns the LEDs on and off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.text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;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turn off watchdog timer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main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bis.b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#0xFF, &amp;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P1DIR    ; set port1 direction to output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Turn_on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bis.b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#0xFF, &amp;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P1OUT    ; turn on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leds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at port1,  </a:t>
            </a:r>
            <a:r>
              <a:rPr lang="en-US" sz="14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bis</a:t>
            </a: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   ; could of:    </a:t>
            </a: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move ____ ,</a:t>
            </a:r>
            <a:r>
              <a:rPr lang="en-US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&amp;P1OUT</a:t>
            </a: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en-US" sz="1400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Turn_off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bic.b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#0xFF, &amp;P1OUT    ; turn on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leds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at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port1,  </a:t>
            </a:r>
            <a:r>
              <a:rPr lang="en-US" sz="14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bic</a:t>
            </a: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endParaRPr lang="en-US" sz="1400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                 ; could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of:     </a:t>
            </a:r>
            <a:r>
              <a:rPr lang="en-US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move ____ , &amp;P1OUT 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jmp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Turn_on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; loop forever</a:t>
            </a: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		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Let's write </a:t>
            </a:r>
            <a:r>
              <a:rPr lang="en-US" b="1" dirty="0" smtClean="0"/>
              <a:t>a MSP430 </a:t>
            </a:r>
            <a:r>
              <a:rPr lang="en-US" b="1" dirty="0"/>
              <a:t>program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08014" y="2330506"/>
            <a:ext cx="12971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 what?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62198" y="5557879"/>
            <a:ext cx="19511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Stack pointer?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0167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Upper 7 bits are unused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Status Register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08" y="2888480"/>
            <a:ext cx="8955384" cy="1081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0" y="5577842"/>
            <a:ext cx="39442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sz="2000" dirty="0" smtClean="0"/>
              <a:t>Figure 3-6</a:t>
            </a:r>
          </a:p>
          <a:p>
            <a:pPr>
              <a:spcBef>
                <a:spcPts val="0"/>
              </a:spcBef>
            </a:pPr>
            <a:r>
              <a:rPr lang="en-US" sz="2000" dirty="0" smtClean="0"/>
              <a:t>Family User Guide 3.2.3 pp46</a:t>
            </a:r>
          </a:p>
        </p:txBody>
      </p:sp>
    </p:spTree>
    <p:extLst>
      <p:ext uri="{BB962C8B-B14F-4D97-AF65-F5344CB8AC3E}">
        <p14:creationId xmlns:p14="http://schemas.microsoft.com/office/powerpoint/2010/main" val="114912451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Status register and Jumps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091042089"/>
              </p:ext>
            </p:extLst>
          </p:nvPr>
        </p:nvGraphicFramePr>
        <p:xfrm>
          <a:off x="0" y="857250"/>
          <a:ext cx="9144000" cy="1280160"/>
        </p:xfrm>
        <a:graphic>
          <a:graphicData uri="http://schemas.openxmlformats.org/drawingml/2006/table">
            <a:tbl>
              <a:tblPr/>
              <a:tblGrid>
                <a:gridCol w="571500"/>
                <a:gridCol w="571500"/>
                <a:gridCol w="571500"/>
                <a:gridCol w="571500"/>
                <a:gridCol w="571500"/>
                <a:gridCol w="571500"/>
                <a:gridCol w="571500"/>
                <a:gridCol w="571500"/>
                <a:gridCol w="571500"/>
                <a:gridCol w="571500"/>
                <a:gridCol w="571500"/>
                <a:gridCol w="571500"/>
                <a:gridCol w="571500"/>
                <a:gridCol w="571500"/>
                <a:gridCol w="571500"/>
                <a:gridCol w="57150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 gridSpan="7">
                  <a:txBody>
                    <a:bodyPr/>
                    <a:lstStyle/>
                    <a:p>
                      <a:pPr algn="ctr"/>
                      <a:r>
                        <a:rPr lang="en-US"/>
                        <a:t>Reserved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V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SCG1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SCG0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OSCOFF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CPUOFF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GIE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Z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4842098"/>
              </p:ext>
            </p:extLst>
          </p:nvPr>
        </p:nvGraphicFramePr>
        <p:xfrm>
          <a:off x="0" y="2542289"/>
          <a:ext cx="9144000" cy="3566160"/>
        </p:xfrm>
        <a:graphic>
          <a:graphicData uri="http://schemas.openxmlformats.org/drawingml/2006/table">
            <a:tbl>
              <a:tblPr/>
              <a:tblGrid>
                <a:gridCol w="2485623"/>
                <a:gridCol w="2949262"/>
                <a:gridCol w="3709115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Condition Code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Assembly Instruction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Description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JNE/JNZ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Jump if Z==0 (if !=)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JEQ/JZ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Jump if Z==1 (if ==)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JNC/JLO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Jump if C==0 (if unsigned &lt;)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JC/JHS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Jump if C==1 (if unsigned &gt;)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JN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Jump if N==1 - Note there is no jump if N==0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JGE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Jump if N==V (if signed &gt;=)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JL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Jump if N!=V (if signed &lt;)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JMP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Jump unconditionally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3363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lvl="1" indent="0">
              <a:buNone/>
            </a:pPr>
            <a:r>
              <a:rPr lang="en-US" sz="2400" b="1" dirty="0" smtClean="0"/>
              <a:t>Doesn’t use addressing mode.</a:t>
            </a:r>
          </a:p>
          <a:p>
            <a:pPr marL="0" lvl="1" indent="0">
              <a:buNone/>
            </a:pPr>
            <a:r>
              <a:rPr lang="en-US" sz="2400" dirty="0" smtClean="0"/>
              <a:t>forever  JMP  forever		</a:t>
            </a:r>
            <a:r>
              <a:rPr lang="en-US" sz="2400" dirty="0" smtClean="0">
                <a:solidFill>
                  <a:srgbClr val="00B050"/>
                </a:solidFill>
              </a:rPr>
              <a:t>; CPU Trap</a:t>
            </a:r>
          </a:p>
          <a:p>
            <a:pPr marL="0" lvl="1" indent="0"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smtClean="0"/>
              <a:t>All </a:t>
            </a:r>
            <a:r>
              <a:rPr lang="en-US" sz="1400" dirty="0"/>
              <a:t>instructions are 16 bits long. Their binary format looks like this: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		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Relative Jump Instruction</a:t>
            </a:r>
            <a:endParaRPr lang="en-US" b="1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6063972"/>
              </p:ext>
            </p:extLst>
          </p:nvPr>
        </p:nvGraphicFramePr>
        <p:xfrm>
          <a:off x="372227" y="1846201"/>
          <a:ext cx="8478007" cy="752556"/>
        </p:xfrm>
        <a:graphic>
          <a:graphicData uri="http://schemas.openxmlformats.org/drawingml/2006/table">
            <a:tbl>
              <a:tblPr/>
              <a:tblGrid>
                <a:gridCol w="529523"/>
                <a:gridCol w="529523"/>
                <a:gridCol w="529523"/>
                <a:gridCol w="529523"/>
                <a:gridCol w="529523"/>
                <a:gridCol w="529523"/>
                <a:gridCol w="529523"/>
                <a:gridCol w="529523"/>
                <a:gridCol w="529523"/>
                <a:gridCol w="621142"/>
                <a:gridCol w="496067"/>
                <a:gridCol w="476999"/>
                <a:gridCol w="529523"/>
                <a:gridCol w="529523"/>
                <a:gridCol w="529523"/>
                <a:gridCol w="529523"/>
              </a:tblGrid>
              <a:tr h="37082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15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14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13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12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11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10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9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8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7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6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5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4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3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2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0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1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Condition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10"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PC offset (10 bit)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6115556" y="4767183"/>
            <a:ext cx="21993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  <a:cs typeface="Arial" pitchFamily="34" charset="0"/>
              </a:rPr>
              <a:t>:</a:t>
            </a:r>
            <a:endParaRPr kumimoji="0" 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6115556" y="4767183"/>
            <a:ext cx="21993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  <a:cs typeface="Arial" pitchFamily="34" charset="0"/>
              </a:rPr>
              <a:t>:</a:t>
            </a:r>
            <a:endParaRPr kumimoji="0" 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11" y="5360200"/>
            <a:ext cx="9011449" cy="1490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5040820" y="6111702"/>
            <a:ext cx="39442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sz="2000" dirty="0" smtClean="0"/>
              <a:t>Family User Guide 3.4.5 pp59</a:t>
            </a:r>
          </a:p>
          <a:p>
            <a:pPr>
              <a:spcBef>
                <a:spcPts val="0"/>
              </a:spcBef>
            </a:pPr>
            <a:r>
              <a:rPr lang="en-US" sz="2000" dirty="0" smtClean="0"/>
              <a:t>Blue Book pp18</a:t>
            </a: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208" b="41287"/>
          <a:stretch/>
        </p:blipFill>
        <p:spPr bwMode="auto">
          <a:xfrm>
            <a:off x="-1" y="2858650"/>
            <a:ext cx="4842934" cy="14308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-10890" y="4289516"/>
            <a:ext cx="39442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sz="2000" dirty="0" smtClean="0"/>
              <a:t>Figure 3-12</a:t>
            </a:r>
          </a:p>
          <a:p>
            <a:pPr>
              <a:spcBef>
                <a:spcPts val="0"/>
              </a:spcBef>
            </a:pPr>
            <a:r>
              <a:rPr lang="en-US" sz="2000" dirty="0" smtClean="0"/>
              <a:t>Family User Guide 3.4.5 pp62</a:t>
            </a:r>
          </a:p>
          <a:p>
            <a:pPr>
              <a:spcBef>
                <a:spcPts val="0"/>
              </a:spcBef>
            </a:pPr>
            <a:r>
              <a:rPr lang="en-US" sz="2000" dirty="0" smtClean="0"/>
              <a:t>Blue Book pp19</a:t>
            </a:r>
            <a:endParaRPr lang="en-US" sz="2000" dirty="0"/>
          </a:p>
        </p:txBody>
      </p:sp>
      <p:grpSp>
        <p:nvGrpSpPr>
          <p:cNvPr id="13" name="Group 12"/>
          <p:cNvGrpSpPr/>
          <p:nvPr/>
        </p:nvGrpSpPr>
        <p:grpSpPr>
          <a:xfrm>
            <a:off x="279400" y="2082800"/>
            <a:ext cx="4326467" cy="2828200"/>
            <a:chOff x="1450007" y="2374887"/>
            <a:chExt cx="4326467" cy="2828200"/>
          </a:xfrm>
        </p:grpSpPr>
        <p:sp>
          <p:nvSpPr>
            <p:cNvPr id="14" name="Oval 13"/>
            <p:cNvSpPr/>
            <p:nvPr/>
          </p:nvSpPr>
          <p:spPr bwMode="auto">
            <a:xfrm>
              <a:off x="1450007" y="2374887"/>
              <a:ext cx="1681811" cy="645528"/>
            </a:xfrm>
            <a:prstGeom prst="ellipse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15" name="Straight Arrow Connector 14"/>
            <p:cNvCxnSpPr>
              <a:stCxn id="14" idx="4"/>
            </p:cNvCxnSpPr>
            <p:nvPr/>
          </p:nvCxnSpPr>
          <p:spPr bwMode="auto">
            <a:xfrm>
              <a:off x="2290913" y="3020415"/>
              <a:ext cx="3485561" cy="2182672"/>
            </a:xfrm>
            <a:prstGeom prst="straightConnector1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16" name="Group 15"/>
          <p:cNvGrpSpPr/>
          <p:nvPr/>
        </p:nvGrpSpPr>
        <p:grpSpPr>
          <a:xfrm>
            <a:off x="3491003" y="2116526"/>
            <a:ext cx="5295454" cy="2794474"/>
            <a:chOff x="5456915" y="2262301"/>
            <a:chExt cx="5295454" cy="2794474"/>
          </a:xfrm>
        </p:grpSpPr>
        <p:sp>
          <p:nvSpPr>
            <p:cNvPr id="17" name="Oval 16"/>
            <p:cNvSpPr/>
            <p:nvPr/>
          </p:nvSpPr>
          <p:spPr bwMode="auto">
            <a:xfrm>
              <a:off x="5456915" y="2262301"/>
              <a:ext cx="5295454" cy="600169"/>
            </a:xfrm>
            <a:prstGeom prst="ellipse">
              <a:avLst/>
            </a:prstGeom>
            <a:noFill/>
            <a:ln w="952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18" name="Straight Arrow Connector 17"/>
            <p:cNvCxnSpPr>
              <a:stCxn id="17" idx="4"/>
            </p:cNvCxnSpPr>
            <p:nvPr/>
          </p:nvCxnSpPr>
          <p:spPr bwMode="auto">
            <a:xfrm>
              <a:off x="8104642" y="2862470"/>
              <a:ext cx="897268" cy="2194305"/>
            </a:xfrm>
            <a:prstGeom prst="straightConnector1">
              <a:avLst/>
            </a:prstGeom>
            <a:noFill/>
            <a:ln w="952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19" name="Group 18"/>
          <p:cNvGrpSpPr/>
          <p:nvPr/>
        </p:nvGrpSpPr>
        <p:grpSpPr>
          <a:xfrm>
            <a:off x="440267" y="2196041"/>
            <a:ext cx="4919133" cy="2714959"/>
            <a:chOff x="2501540" y="2438287"/>
            <a:chExt cx="4919133" cy="2714959"/>
          </a:xfrm>
        </p:grpSpPr>
        <p:sp>
          <p:nvSpPr>
            <p:cNvPr id="20" name="Oval 19"/>
            <p:cNvSpPr/>
            <p:nvPr/>
          </p:nvSpPr>
          <p:spPr bwMode="auto">
            <a:xfrm>
              <a:off x="4022484" y="2438287"/>
              <a:ext cx="1577855" cy="450574"/>
            </a:xfrm>
            <a:prstGeom prst="ellipse">
              <a:avLst/>
            </a:prstGeom>
            <a:noFill/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21" name="Straight Arrow Connector 20"/>
            <p:cNvCxnSpPr>
              <a:stCxn id="20" idx="3"/>
            </p:cNvCxnSpPr>
            <p:nvPr/>
          </p:nvCxnSpPr>
          <p:spPr bwMode="auto">
            <a:xfrm flipH="1">
              <a:off x="2501540" y="2822876"/>
              <a:ext cx="1752016" cy="1445460"/>
            </a:xfrm>
            <a:prstGeom prst="straightConnector1">
              <a:avLst/>
            </a:prstGeom>
            <a:noFill/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2" name="Straight Arrow Connector 21"/>
            <p:cNvCxnSpPr>
              <a:stCxn id="20" idx="4"/>
            </p:cNvCxnSpPr>
            <p:nvPr/>
          </p:nvCxnSpPr>
          <p:spPr bwMode="auto">
            <a:xfrm>
              <a:off x="4811412" y="2888861"/>
              <a:ext cx="2609261" cy="2264385"/>
            </a:xfrm>
            <a:prstGeom prst="straightConnector1">
              <a:avLst/>
            </a:prstGeom>
            <a:noFill/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23" name="TextBox 22"/>
          <p:cNvSpPr txBox="1"/>
          <p:nvPr/>
        </p:nvSpPr>
        <p:spPr>
          <a:xfrm>
            <a:off x="4221747" y="4883704"/>
            <a:ext cx="45647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_ _ _ </a:t>
            </a:r>
            <a:r>
              <a:rPr lang="en-US" dirty="0" smtClean="0">
                <a:solidFill>
                  <a:srgbClr val="00B050"/>
                </a:solidFill>
              </a:rPr>
              <a:t>_    _ _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7030A0"/>
                </a:solidFill>
              </a:rPr>
              <a:t>_ _    _ _ _ _    _ _ _ _  </a:t>
            </a:r>
            <a:endParaRPr 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119571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800" dirty="0"/>
              <a:t>The V bit is the </a:t>
            </a:r>
            <a:r>
              <a:rPr lang="en-US" sz="2800" b="1" dirty="0"/>
              <a:t>overflow</a:t>
            </a:r>
            <a:r>
              <a:rPr lang="en-US" sz="2800" dirty="0"/>
              <a:t> bit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What is an Overflow?</a:t>
            </a:r>
          </a:p>
          <a:p>
            <a:r>
              <a:rPr lang="en-US" sz="2800" dirty="0"/>
              <a:t>This indicates that the signed two's-complement result of an operation cannot fit in the available space</a:t>
            </a:r>
            <a:r>
              <a:rPr lang="en-US" sz="2800" dirty="0" smtClean="0"/>
              <a:t>.</a:t>
            </a:r>
          </a:p>
          <a:p>
            <a:r>
              <a:rPr lang="en-US" sz="2800" dirty="0"/>
              <a:t>For instance, </a:t>
            </a:r>
            <a:r>
              <a:rPr lang="en-US" sz="2800" dirty="0">
                <a:solidFill>
                  <a:srgbClr val="FF0000"/>
                </a:solidFill>
              </a:rPr>
              <a:t>0x7fff + 0x01</a:t>
            </a:r>
            <a:r>
              <a:rPr lang="en-US" sz="2800" dirty="0"/>
              <a:t> would result in </a:t>
            </a:r>
            <a:r>
              <a:rPr lang="en-US" sz="2800" dirty="0">
                <a:solidFill>
                  <a:srgbClr val="FF0000"/>
                </a:solidFill>
              </a:rPr>
              <a:t>0x8000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Overflow Bit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45" y="5785425"/>
            <a:ext cx="8955384" cy="1081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Oval 5"/>
          <p:cNvSpPr/>
          <p:nvPr/>
        </p:nvSpPr>
        <p:spPr bwMode="auto">
          <a:xfrm>
            <a:off x="4080934" y="6206067"/>
            <a:ext cx="406400" cy="423333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57681600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pPr marL="2514600" indent="-2514600">
              <a:buNone/>
              <a:tabLst>
                <a:tab pos="2514600" algn="l"/>
              </a:tabLst>
            </a:pPr>
            <a:r>
              <a:rPr lang="en-US" sz="2000" dirty="0" err="1"/>
              <a:t>mov.w</a:t>
            </a:r>
            <a:r>
              <a:rPr lang="en-US" sz="2000" dirty="0"/>
              <a:t>   #0x7fff, r5</a:t>
            </a:r>
          </a:p>
          <a:p>
            <a:pPr marL="2514600" indent="-2514600">
              <a:buNone/>
              <a:tabLst>
                <a:tab pos="2514600" algn="l"/>
              </a:tabLst>
            </a:pPr>
            <a:r>
              <a:rPr lang="en-US" sz="2000" dirty="0" err="1"/>
              <a:t>add.w</a:t>
            </a:r>
            <a:r>
              <a:rPr lang="en-US" sz="2000" dirty="0"/>
              <a:t>   #1, r5          </a:t>
            </a:r>
            <a:r>
              <a:rPr lang="en-US" sz="2000" dirty="0" smtClean="0"/>
              <a:t>	</a:t>
            </a:r>
            <a:r>
              <a:rPr lang="en-US" sz="2000" dirty="0" smtClean="0">
                <a:solidFill>
                  <a:srgbClr val="00B050"/>
                </a:solidFill>
              </a:rPr>
              <a:t>; </a:t>
            </a:r>
            <a:r>
              <a:rPr lang="en-US" sz="2000" dirty="0">
                <a:solidFill>
                  <a:srgbClr val="00B050"/>
                </a:solidFill>
              </a:rPr>
              <a:t>sets N, V</a:t>
            </a:r>
          </a:p>
          <a:p>
            <a:pPr marL="2514600" indent="-2514600">
              <a:buNone/>
              <a:tabLst>
                <a:tab pos="2514600" algn="l"/>
              </a:tabLst>
            </a:pPr>
            <a:endParaRPr lang="en-US" sz="2000" dirty="0"/>
          </a:p>
          <a:p>
            <a:pPr marL="2514600" indent="-2514600">
              <a:buNone/>
              <a:tabLst>
                <a:tab pos="2514600" algn="l"/>
              </a:tabLst>
            </a:pPr>
            <a:r>
              <a:rPr lang="en-US" sz="2000" dirty="0" err="1"/>
              <a:t>mov.b</a:t>
            </a:r>
            <a:r>
              <a:rPr lang="en-US" sz="2000" dirty="0"/>
              <a:t>   #0x80, r5 </a:t>
            </a:r>
            <a:r>
              <a:rPr lang="en-US" sz="2000" dirty="0" smtClean="0"/>
              <a:t>   	</a:t>
            </a:r>
            <a:r>
              <a:rPr lang="en-US" sz="2000" dirty="0" smtClean="0">
                <a:solidFill>
                  <a:srgbClr val="00B050"/>
                </a:solidFill>
              </a:rPr>
              <a:t>; </a:t>
            </a:r>
            <a:r>
              <a:rPr lang="en-US" sz="2000" dirty="0">
                <a:solidFill>
                  <a:srgbClr val="00B050"/>
                </a:solidFill>
              </a:rPr>
              <a:t>note how MOV doesn't impact flags.  BIC, BIS don't either.</a:t>
            </a:r>
          </a:p>
          <a:p>
            <a:pPr marL="2514600" indent="-2514600">
              <a:buNone/>
              <a:tabLst>
                <a:tab pos="2514600" algn="l"/>
              </a:tabLst>
            </a:pPr>
            <a:r>
              <a:rPr lang="en-US" sz="2000" dirty="0" err="1"/>
              <a:t>add.b</a:t>
            </a:r>
            <a:r>
              <a:rPr lang="en-US" sz="2000" dirty="0"/>
              <a:t>   #0x80, r5     </a:t>
            </a:r>
            <a:r>
              <a:rPr lang="en-US" sz="2000" dirty="0" smtClean="0"/>
              <a:t>	</a:t>
            </a:r>
            <a:r>
              <a:rPr lang="en-US" sz="2000" dirty="0" smtClean="0">
                <a:solidFill>
                  <a:srgbClr val="00B050"/>
                </a:solidFill>
              </a:rPr>
              <a:t>; </a:t>
            </a:r>
            <a:r>
              <a:rPr lang="en-US" sz="2000" dirty="0">
                <a:solidFill>
                  <a:srgbClr val="00B050"/>
                </a:solidFill>
              </a:rPr>
              <a:t>sets C, V, Z - resets N</a:t>
            </a:r>
          </a:p>
          <a:p>
            <a:pPr marL="2514600" indent="-2514600">
              <a:buNone/>
              <a:tabLst>
                <a:tab pos="2514600" algn="l"/>
              </a:tabLst>
            </a:pPr>
            <a:endParaRPr lang="en-US" sz="2000" dirty="0"/>
          </a:p>
          <a:p>
            <a:pPr marL="2514600" indent="-2514600">
              <a:buNone/>
              <a:tabLst>
                <a:tab pos="2514600" algn="l"/>
              </a:tabLst>
            </a:pPr>
            <a:r>
              <a:rPr lang="en-US" sz="2000" dirty="0" err="1"/>
              <a:t>mov.b</a:t>
            </a:r>
            <a:r>
              <a:rPr lang="en-US" sz="2000" dirty="0"/>
              <a:t>   #0x7f, r5</a:t>
            </a:r>
          </a:p>
          <a:p>
            <a:pPr marL="2514600" indent="-2514600">
              <a:buNone/>
              <a:tabLst>
                <a:tab pos="2514600" algn="l"/>
              </a:tabLst>
            </a:pPr>
            <a:r>
              <a:rPr lang="en-US" sz="2000" dirty="0" err="1"/>
              <a:t>sub.b</a:t>
            </a:r>
            <a:r>
              <a:rPr lang="en-US" sz="2000" dirty="0"/>
              <a:t>   #0x80, r5     </a:t>
            </a:r>
            <a:r>
              <a:rPr lang="en-US" sz="2000" dirty="0" smtClean="0"/>
              <a:t>	</a:t>
            </a:r>
            <a:r>
              <a:rPr lang="en-US" sz="2000" dirty="0" smtClean="0">
                <a:solidFill>
                  <a:srgbClr val="00B050"/>
                </a:solidFill>
              </a:rPr>
              <a:t>; </a:t>
            </a:r>
            <a:r>
              <a:rPr lang="en-US" sz="2000" dirty="0">
                <a:solidFill>
                  <a:srgbClr val="00B050"/>
                </a:solidFill>
              </a:rPr>
              <a:t>sets N - resets Z, </a:t>
            </a:r>
            <a:r>
              <a:rPr lang="en-US" sz="2000" dirty="0" smtClean="0">
                <a:solidFill>
                  <a:srgbClr val="00B050"/>
                </a:solidFill>
              </a:rPr>
              <a:t>C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Overflow Bit</a:t>
            </a:r>
          </a:p>
        </p:txBody>
      </p:sp>
    </p:spTree>
    <p:extLst>
      <p:ext uri="{BB962C8B-B14F-4D97-AF65-F5344CB8AC3E}">
        <p14:creationId xmlns:p14="http://schemas.microsoft.com/office/powerpoint/2010/main" val="17038271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800" dirty="0"/>
              <a:t>The N bit is the </a:t>
            </a:r>
            <a:r>
              <a:rPr lang="en-US" sz="2800" b="1" dirty="0"/>
              <a:t>negative</a:t>
            </a:r>
            <a:r>
              <a:rPr lang="en-US" sz="2800" dirty="0"/>
              <a:t> bit.</a:t>
            </a:r>
            <a:endParaRPr lang="en-US" sz="2800" dirty="0" smtClean="0"/>
          </a:p>
          <a:p>
            <a:r>
              <a:rPr lang="en-US" sz="2800" b="1" dirty="0"/>
              <a:t>This is the same as the first bit of the result of the previous operation</a:t>
            </a:r>
            <a:r>
              <a:rPr lang="en-US" sz="2800" b="1" dirty="0" smtClean="0"/>
              <a:t>.</a:t>
            </a:r>
          </a:p>
          <a:p>
            <a:r>
              <a:rPr lang="en-US" sz="2800" dirty="0" smtClean="0"/>
              <a:t>This only works for signed numbers - where the MSB of the result indicates the sign. 1 indicates a negative number, 0 a positive.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Negative Bit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45" y="5785425"/>
            <a:ext cx="8955384" cy="1081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Oval 5"/>
          <p:cNvSpPr/>
          <p:nvPr/>
        </p:nvSpPr>
        <p:spPr bwMode="auto">
          <a:xfrm>
            <a:off x="7374468" y="6206067"/>
            <a:ext cx="406400" cy="423333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28311834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pPr marL="2514600" indent="-2514600">
              <a:buNone/>
              <a:tabLst>
                <a:tab pos="2514600" algn="l"/>
              </a:tabLst>
            </a:pPr>
            <a:r>
              <a:rPr lang="pt-BR" sz="2000" dirty="0"/>
              <a:t>mov.w   #0x8001, r5</a:t>
            </a:r>
          </a:p>
          <a:p>
            <a:pPr marL="2514600" indent="-2514600">
              <a:buNone/>
              <a:tabLst>
                <a:tab pos="2514600" algn="l"/>
              </a:tabLst>
            </a:pPr>
            <a:r>
              <a:rPr lang="pt-BR" sz="2000" dirty="0"/>
              <a:t>cmp.w   #0x1, r5        </a:t>
            </a:r>
            <a:r>
              <a:rPr lang="pt-BR" sz="2000" dirty="0" smtClean="0"/>
              <a:t>	</a:t>
            </a:r>
            <a:r>
              <a:rPr lang="pt-BR" sz="2000" dirty="0" smtClean="0">
                <a:solidFill>
                  <a:srgbClr val="00B050"/>
                </a:solidFill>
              </a:rPr>
              <a:t>; </a:t>
            </a:r>
            <a:r>
              <a:rPr lang="pt-BR" sz="2000" dirty="0">
                <a:solidFill>
                  <a:srgbClr val="00B050"/>
                </a:solidFill>
              </a:rPr>
              <a:t>sets N, C</a:t>
            </a:r>
          </a:p>
          <a:p>
            <a:pPr marL="2514600" indent="-2514600">
              <a:buNone/>
              <a:tabLst>
                <a:tab pos="2514600" algn="l"/>
              </a:tabLst>
            </a:pPr>
            <a:endParaRPr lang="pt-BR" sz="2000" dirty="0"/>
          </a:p>
          <a:p>
            <a:pPr marL="2514600" indent="-2514600">
              <a:buNone/>
              <a:tabLst>
                <a:tab pos="2514600" algn="l"/>
              </a:tabLst>
            </a:pPr>
            <a:r>
              <a:rPr lang="pt-BR" sz="2000" dirty="0"/>
              <a:t>cmp.w   #0x1000, r5     </a:t>
            </a:r>
            <a:r>
              <a:rPr lang="pt-BR" sz="2000" dirty="0" smtClean="0"/>
              <a:t>	</a:t>
            </a:r>
            <a:r>
              <a:rPr lang="pt-BR" sz="2000" dirty="0" smtClean="0">
                <a:solidFill>
                  <a:srgbClr val="00B050"/>
                </a:solidFill>
              </a:rPr>
              <a:t>; </a:t>
            </a:r>
            <a:r>
              <a:rPr lang="pt-BR" sz="2000" dirty="0">
                <a:solidFill>
                  <a:srgbClr val="00B050"/>
                </a:solidFill>
              </a:rPr>
              <a:t>sets C, V - resets N</a:t>
            </a:r>
          </a:p>
          <a:p>
            <a:pPr marL="2514600" indent="-2514600">
              <a:buNone/>
              <a:tabLst>
                <a:tab pos="2514600" algn="l"/>
              </a:tabLst>
            </a:pPr>
            <a:r>
              <a:rPr lang="pt-BR" sz="2000" dirty="0"/>
              <a:t>add.w   #00001111b, r5 </a:t>
            </a:r>
            <a:r>
              <a:rPr lang="pt-BR" sz="2000" dirty="0" smtClean="0"/>
              <a:t>	</a:t>
            </a:r>
            <a:r>
              <a:rPr lang="pt-BR" sz="2000" dirty="0" smtClean="0">
                <a:solidFill>
                  <a:srgbClr val="00B050"/>
                </a:solidFill>
              </a:rPr>
              <a:t>; </a:t>
            </a:r>
            <a:r>
              <a:rPr lang="pt-BR" sz="2000" dirty="0">
                <a:solidFill>
                  <a:srgbClr val="00B050"/>
                </a:solidFill>
              </a:rPr>
              <a:t>sets N - resets C, V</a:t>
            </a:r>
            <a:endParaRPr lang="en-US" sz="2000" dirty="0" smtClean="0">
              <a:solidFill>
                <a:srgbClr val="00B05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Negative Bit</a:t>
            </a:r>
          </a:p>
        </p:txBody>
      </p:sp>
    </p:spTree>
    <p:extLst>
      <p:ext uri="{BB962C8B-B14F-4D97-AF65-F5344CB8AC3E}">
        <p14:creationId xmlns:p14="http://schemas.microsoft.com/office/powerpoint/2010/main" val="182190968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800" dirty="0"/>
              <a:t>The </a:t>
            </a:r>
            <a:r>
              <a:rPr lang="en-US" sz="2800" dirty="0" smtClean="0"/>
              <a:t>Z </a:t>
            </a:r>
            <a:r>
              <a:rPr lang="en-US" sz="2800" dirty="0"/>
              <a:t>bit is the </a:t>
            </a:r>
            <a:r>
              <a:rPr lang="en-US" sz="2800" b="1" dirty="0" smtClean="0"/>
              <a:t>zero</a:t>
            </a:r>
            <a:r>
              <a:rPr lang="en-US" sz="2800" dirty="0"/>
              <a:t> bit.</a:t>
            </a:r>
            <a:endParaRPr lang="en-US" sz="2800" dirty="0" smtClean="0"/>
          </a:p>
          <a:p>
            <a:r>
              <a:rPr lang="en-US" sz="2800" dirty="0"/>
              <a:t>This is set if the result of the previous operation is 0. If not, it is cleared. </a:t>
            </a:r>
            <a:endParaRPr lang="en-US" sz="2800" dirty="0" smtClean="0"/>
          </a:p>
          <a:p>
            <a:r>
              <a:rPr lang="en-US" sz="2800" dirty="0" smtClean="0"/>
              <a:t>This </a:t>
            </a:r>
            <a:r>
              <a:rPr lang="en-US" sz="2800" dirty="0"/>
              <a:t>functions the same way for both signed and unsigned numbers. </a:t>
            </a:r>
          </a:p>
          <a:p>
            <a:r>
              <a:rPr lang="en-US" sz="2800" dirty="0" smtClean="0"/>
              <a:t>This </a:t>
            </a:r>
            <a:r>
              <a:rPr lang="en-US" sz="2800" dirty="0"/>
              <a:t>is commonly used to test for equality. </a:t>
            </a:r>
          </a:p>
          <a:p>
            <a:r>
              <a:rPr lang="en-US" sz="2800" dirty="0" smtClean="0"/>
              <a:t>You'd </a:t>
            </a:r>
            <a:r>
              <a:rPr lang="en-US" sz="2800" dirty="0"/>
              <a:t>subtract two numbers - if the result is 0, they are equal.</a:t>
            </a:r>
            <a:endParaRPr lang="en-US" sz="28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Zero Bit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45" y="5785425"/>
            <a:ext cx="8955384" cy="1081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Oval 5"/>
          <p:cNvSpPr/>
          <p:nvPr/>
        </p:nvSpPr>
        <p:spPr bwMode="auto">
          <a:xfrm>
            <a:off x="7933290" y="6206067"/>
            <a:ext cx="406400" cy="423333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66212173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pPr marL="2514600" indent="-2514600">
              <a:buNone/>
              <a:tabLst>
                <a:tab pos="2514600" algn="l"/>
              </a:tabLst>
            </a:pPr>
            <a:r>
              <a:rPr lang="pt-BR" sz="2000" dirty="0"/>
              <a:t>mov.w   #10, r5</a:t>
            </a:r>
          </a:p>
          <a:p>
            <a:pPr marL="2514600" indent="-2514600">
              <a:buNone/>
              <a:tabLst>
                <a:tab pos="2514600" algn="l"/>
              </a:tabLst>
            </a:pPr>
            <a:r>
              <a:rPr lang="pt-BR" sz="2000" dirty="0"/>
              <a:t>cmp.w   #10, r5 </a:t>
            </a:r>
            <a:r>
              <a:rPr lang="pt-BR" sz="2000" dirty="0" smtClean="0"/>
              <a:t>	</a:t>
            </a:r>
            <a:r>
              <a:rPr lang="pt-BR" sz="2000" dirty="0" smtClean="0">
                <a:solidFill>
                  <a:srgbClr val="00B050"/>
                </a:solidFill>
              </a:rPr>
              <a:t>; </a:t>
            </a:r>
            <a:r>
              <a:rPr lang="pt-BR" sz="2000" dirty="0">
                <a:solidFill>
                  <a:srgbClr val="00B050"/>
                </a:solidFill>
              </a:rPr>
              <a:t>sets C, Z</a:t>
            </a:r>
          </a:p>
          <a:p>
            <a:pPr marL="2514600" indent="-2514600">
              <a:buNone/>
              <a:tabLst>
                <a:tab pos="2514600" algn="l"/>
              </a:tabLst>
            </a:pPr>
            <a:r>
              <a:rPr lang="pt-BR" sz="2000" dirty="0" smtClean="0"/>
              <a:t>	</a:t>
            </a:r>
            <a:r>
              <a:rPr lang="pt-BR" sz="2000" dirty="0" smtClean="0">
                <a:solidFill>
                  <a:srgbClr val="00B050"/>
                </a:solidFill>
              </a:rPr>
              <a:t>; </a:t>
            </a:r>
            <a:r>
              <a:rPr lang="pt-BR" sz="2000" dirty="0">
                <a:solidFill>
                  <a:srgbClr val="00B050"/>
                </a:solidFill>
              </a:rPr>
              <a:t>note how CMP only sets flags, along with BIT, TST</a:t>
            </a:r>
          </a:p>
          <a:p>
            <a:pPr marL="2514600" indent="-2514600">
              <a:buNone/>
              <a:tabLst>
                <a:tab pos="2514600" algn="l"/>
              </a:tabLst>
            </a:pPr>
            <a:endParaRPr lang="pt-BR" sz="2000" dirty="0"/>
          </a:p>
          <a:p>
            <a:pPr marL="2514600" indent="-2514600">
              <a:buNone/>
              <a:tabLst>
                <a:tab pos="2514600" algn="l"/>
              </a:tabLst>
            </a:pPr>
            <a:r>
              <a:rPr lang="pt-BR" sz="2000" dirty="0"/>
              <a:t>sub.w   #10, r5         </a:t>
            </a:r>
            <a:r>
              <a:rPr lang="pt-BR" sz="2000" dirty="0" smtClean="0"/>
              <a:t>	</a:t>
            </a:r>
            <a:r>
              <a:rPr lang="pt-BR" sz="2000" dirty="0" smtClean="0">
                <a:solidFill>
                  <a:srgbClr val="00B050"/>
                </a:solidFill>
              </a:rPr>
              <a:t>; </a:t>
            </a:r>
            <a:r>
              <a:rPr lang="pt-BR" sz="2000" dirty="0">
                <a:solidFill>
                  <a:srgbClr val="00B050"/>
                </a:solidFill>
              </a:rPr>
              <a:t>sets C, Z</a:t>
            </a:r>
          </a:p>
          <a:p>
            <a:pPr marL="2514600" indent="-2514600">
              <a:buNone/>
              <a:tabLst>
                <a:tab pos="2514600" algn="l"/>
              </a:tabLst>
            </a:pPr>
            <a:r>
              <a:rPr lang="pt-BR" sz="2000" dirty="0"/>
              <a:t>tst     r5              </a:t>
            </a:r>
            <a:r>
              <a:rPr lang="pt-BR" sz="2000" dirty="0" smtClean="0"/>
              <a:t>	</a:t>
            </a:r>
            <a:r>
              <a:rPr lang="pt-BR" sz="2000" dirty="0" smtClean="0">
                <a:solidFill>
                  <a:srgbClr val="00B050"/>
                </a:solidFill>
              </a:rPr>
              <a:t>; </a:t>
            </a:r>
            <a:r>
              <a:rPr lang="pt-BR" sz="2000" dirty="0">
                <a:solidFill>
                  <a:srgbClr val="00B050"/>
                </a:solidFill>
              </a:rPr>
              <a:t>sets C, Z </a:t>
            </a:r>
          </a:p>
          <a:p>
            <a:pPr marL="2514600" indent="-2514600">
              <a:buNone/>
              <a:tabLst>
                <a:tab pos="2514600" algn="l"/>
              </a:tabLst>
            </a:pPr>
            <a:r>
              <a:rPr lang="pt-BR" sz="2000" dirty="0"/>
              <a:t>                        </a:t>
            </a:r>
            <a:r>
              <a:rPr lang="pt-BR" sz="2000" dirty="0" smtClean="0"/>
              <a:t>	</a:t>
            </a:r>
            <a:r>
              <a:rPr lang="pt-BR" sz="2000" dirty="0" smtClean="0">
                <a:solidFill>
                  <a:srgbClr val="00B050"/>
                </a:solidFill>
              </a:rPr>
              <a:t>; </a:t>
            </a:r>
            <a:r>
              <a:rPr lang="pt-BR" sz="2000" dirty="0">
                <a:solidFill>
                  <a:srgbClr val="00B050"/>
                </a:solidFill>
              </a:rPr>
              <a:t>talk about how tst emulated CMP #0, dst</a:t>
            </a:r>
            <a:endParaRPr lang="en-US" sz="2000" dirty="0" smtClean="0">
              <a:solidFill>
                <a:srgbClr val="00B05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Zero Bit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45187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4_USAFA Standard">
  <a:themeElements>
    <a:clrScheme name="4_USAFA Standar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4_USAFA Standar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4_USAFA Standar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USAFA Standard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8">
        <a:dk1>
          <a:srgbClr val="0C2D83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9256F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5_USAFA Standard">
  <a:themeElements>
    <a:clrScheme name="4_USAFA Standar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4_USAFA Standar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4_USAFA Standar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USAFA Standard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8">
        <a:dk1>
          <a:srgbClr val="0C2D83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9256F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5179</TotalTime>
  <Words>1647</Words>
  <Application>Microsoft Office PowerPoint</Application>
  <PresentationFormat>On-screen Show (4:3)</PresentationFormat>
  <Paragraphs>410</Paragraphs>
  <Slides>31</Slides>
  <Notes>1</Notes>
  <HiddenSlides>4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31</vt:i4>
      </vt:variant>
    </vt:vector>
  </HeadingPairs>
  <TitlesOfParts>
    <vt:vector size="39" baseType="lpstr">
      <vt:lpstr>Arial</vt:lpstr>
      <vt:lpstr>Courier New</vt:lpstr>
      <vt:lpstr>Helvetica Neue</vt:lpstr>
      <vt:lpstr>Times New Roman</vt:lpstr>
      <vt:lpstr>Trebuchet MS</vt:lpstr>
      <vt:lpstr>Wingdings</vt:lpstr>
      <vt:lpstr>4_USAFA Standard</vt:lpstr>
      <vt:lpstr>5_USAFA Standard</vt:lpstr>
      <vt:lpstr>PowerPoint Presentation</vt:lpstr>
      <vt:lpstr>Outline</vt:lpstr>
      <vt:lpstr>Status Register</vt:lpstr>
      <vt:lpstr>Overflow Bit</vt:lpstr>
      <vt:lpstr>Overflow Bit</vt:lpstr>
      <vt:lpstr>Negative Bit</vt:lpstr>
      <vt:lpstr>Negative Bit</vt:lpstr>
      <vt:lpstr>Zero Bit</vt:lpstr>
      <vt:lpstr>Zero Bit</vt:lpstr>
      <vt:lpstr>Carry Bit</vt:lpstr>
      <vt:lpstr>Carry Bit</vt:lpstr>
      <vt:lpstr>Flow of Control</vt:lpstr>
      <vt:lpstr>Flow of Control</vt:lpstr>
      <vt:lpstr>Jump Instructions</vt:lpstr>
      <vt:lpstr>Decision Making</vt:lpstr>
      <vt:lpstr>For Loop</vt:lpstr>
      <vt:lpstr>While Loop</vt:lpstr>
      <vt:lpstr>What the Frak?</vt:lpstr>
      <vt:lpstr>BACKUPS</vt:lpstr>
      <vt:lpstr>In class programming exercise</vt:lpstr>
      <vt:lpstr>Examples of a Conditional</vt:lpstr>
      <vt:lpstr>In class programming exercise</vt:lpstr>
      <vt:lpstr>Branch Instructions</vt:lpstr>
      <vt:lpstr>Find the errors in this program</vt:lpstr>
      <vt:lpstr>Sample Program – predict what happens</vt:lpstr>
      <vt:lpstr>Sample Program – predict what happens</vt:lpstr>
      <vt:lpstr>MSP430’s ISA</vt:lpstr>
      <vt:lpstr>Assembly and Machine Languages</vt:lpstr>
      <vt:lpstr>Let's write a MSP430 program</vt:lpstr>
      <vt:lpstr>Status register and Jumps</vt:lpstr>
      <vt:lpstr>Relative Jump Instruction</vt:lpstr>
    </vt:vector>
  </TitlesOfParts>
  <Company>usafa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Systems Courses</dc:title>
  <dc:creator>Lt Col Mullins</dc:creator>
  <cp:lastModifiedBy>Walchko, Kevin J Maj USAF USAFA USAFA/DFEC</cp:lastModifiedBy>
  <cp:revision>291</cp:revision>
  <cp:lastPrinted>2018-07-10T21:42:51Z</cp:lastPrinted>
  <dcterms:created xsi:type="dcterms:W3CDTF">2001-06-27T14:08:57Z</dcterms:created>
  <dcterms:modified xsi:type="dcterms:W3CDTF">2018-07-16T20:10:09Z</dcterms:modified>
</cp:coreProperties>
</file>