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37"/>
  </p:notesMasterIdLst>
  <p:handoutMasterIdLst>
    <p:handoutMasterId r:id="rId38"/>
  </p:handoutMasterIdLst>
  <p:sldIdLst>
    <p:sldId id="352" r:id="rId4"/>
    <p:sldId id="354" r:id="rId5"/>
    <p:sldId id="356" r:id="rId6"/>
    <p:sldId id="357" r:id="rId7"/>
    <p:sldId id="358" r:id="rId8"/>
    <p:sldId id="359" r:id="rId9"/>
    <p:sldId id="360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76" r:id="rId25"/>
    <p:sldId id="377" r:id="rId26"/>
    <p:sldId id="379" r:id="rId27"/>
    <p:sldId id="380" r:id="rId28"/>
    <p:sldId id="381" r:id="rId29"/>
    <p:sldId id="382" r:id="rId30"/>
    <p:sldId id="383" r:id="rId31"/>
    <p:sldId id="385" r:id="rId32"/>
    <p:sldId id="387" r:id="rId33"/>
    <p:sldId id="386" r:id="rId34"/>
    <p:sldId id="388" r:id="rId35"/>
    <p:sldId id="353" r:id="rId3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9+10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push.w</a:t>
            </a:r>
            <a:r>
              <a:rPr lang="en-US" dirty="0"/>
              <a:t> 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133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/>
          <a:srcRect t="13187"/>
          <a:stretch/>
        </p:blipFill>
        <p:spPr bwMode="auto">
          <a:xfrm>
            <a:off x="2895600" y="1600200"/>
            <a:ext cx="2819400" cy="36513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0744" y="5092456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PUSH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– 2  SP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src</a:t>
            </a: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  @SP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3503479" y="5784953"/>
            <a:ext cx="4423041" cy="805033"/>
          </a:xfrm>
          <a:prstGeom prst="wedgeRectCallout">
            <a:avLst>
              <a:gd name="adj1" fmla="val -73256"/>
              <a:gd name="adj2" fmla="val -4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Notice what happened? Decrement SP, then write the data!</a:t>
            </a:r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pop.w</a:t>
            </a:r>
            <a:r>
              <a:rPr lang="en-US" dirty="0"/>
              <a:t>       r10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667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8871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0744" y="5096487"/>
            <a:ext cx="374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</a:rPr>
              <a:t>POP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@SP  </a:t>
            </a:r>
            <a:r>
              <a:rPr lang="en-US" sz="2800" dirty="0" err="1" smtClean="0">
                <a:solidFill>
                  <a:prstClr val="black"/>
                </a:solidFill>
                <a:latin typeface="Calibri"/>
              </a:rPr>
              <a:t>dest</a:t>
            </a:r>
            <a:endParaRPr lang="en-US" sz="2800" dirty="0" smtClean="0">
              <a:solidFill>
                <a:prstClr val="black"/>
              </a:solidFill>
              <a:latin typeface="Calibri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</a:pPr>
            <a:r>
              <a:rPr lang="en-US" sz="2800" dirty="0" smtClean="0">
                <a:solidFill>
                  <a:prstClr val="black"/>
                </a:solidFill>
                <a:latin typeface="Calibri"/>
              </a:rPr>
              <a:t>SP + 2  SP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82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#0xbeef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819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998" y="1600200"/>
            <a:ext cx="2812002" cy="363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#0xcc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2971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6074" y="1600200"/>
            <a:ext cx="2828925" cy="3715961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1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#0xdfec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276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57500" y="1600200"/>
            <a:ext cx="2857500" cy="3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8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505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0x0000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6576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65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3962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71787" y="1600199"/>
            <a:ext cx="2843213" cy="3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#0xfade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191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199"/>
            <a:ext cx="2819400" cy="359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1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push.b</a:t>
            </a:r>
            <a:r>
              <a:rPr lang="en-US" dirty="0"/>
              <a:t>     #0xaa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3434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87832" y="1602418"/>
            <a:ext cx="2827168" cy="3698878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4938944" y="4467388"/>
            <a:ext cx="2323360" cy="257012"/>
          </a:xfrm>
          <a:prstGeom prst="wedgeRectCallout">
            <a:avLst>
              <a:gd name="adj1" fmla="val -53311"/>
              <a:gd name="adj2" fmla="val -17114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left AS IS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6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The Stack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70C0"/>
                </a:solidFill>
              </a:rPr>
              <a:t>Subroutines (like functions)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Application (ABI)</a:t>
            </a:r>
          </a:p>
          <a:p>
            <a:r>
              <a:rPr lang="en-US" sz="2800" dirty="0"/>
              <a:t>Why</a:t>
            </a:r>
            <a:r>
              <a:rPr lang="en-US" sz="2800" dirty="0" smtClean="0"/>
              <a:t>?</a:t>
            </a:r>
          </a:p>
          <a:p>
            <a:pPr lvl="1"/>
            <a:r>
              <a:rPr lang="en-US" dirty="0" smtClean="0"/>
              <a:t>Modular code: we want to break things up into small, testable pieces of code that we can reuse … subroutines help us do this</a:t>
            </a:r>
          </a:p>
          <a:p>
            <a:pPr lvl="1"/>
            <a:r>
              <a:rPr lang="en-US" dirty="0" smtClean="0"/>
              <a:t>ABI helps ensure binary compatibility of modular code</a:t>
            </a:r>
          </a:p>
          <a:p>
            <a:pPr lvl="1"/>
            <a:r>
              <a:rPr lang="en-US" dirty="0" smtClean="0"/>
              <a:t>Subroutines use the stack to do their job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ut understanding how the stack works also allows you to do “stack manipulation” and maybe write a virus or patch broken code</a:t>
            </a:r>
          </a:p>
          <a:p>
            <a:pPr lvl="1"/>
            <a:endParaRPr lang="en-US" dirty="0"/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    #0xdeaf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0x03FA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648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78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R5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0x03FC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</a:t>
            </a:r>
            <a:r>
              <a:rPr lang="en-US" dirty="0" smtClean="0">
                <a:solidFill>
                  <a:srgbClr val="FF0000"/>
                </a:solidFill>
              </a:rPr>
              <a:t>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0x00CC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8768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 rotWithShape="1">
          <a:blip r:embed="rId3"/>
          <a:srcRect l="2631" r="2376"/>
          <a:stretch/>
        </p:blipFill>
        <p:spPr>
          <a:xfrm>
            <a:off x="2895600" y="1600200"/>
            <a:ext cx="2819400" cy="3680356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248400" y="2105188"/>
            <a:ext cx="2323360" cy="485612"/>
          </a:xfrm>
          <a:prstGeom prst="wedgeRectCallout">
            <a:avLst>
              <a:gd name="adj1" fmla="val -3255"/>
              <a:gd name="adj2" fmla="val 10441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39077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    R6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0x03FE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</a:t>
            </a:r>
            <a:r>
              <a:rPr lang="en-US" dirty="0" smtClean="0">
                <a:solidFill>
                  <a:srgbClr val="FF0000"/>
                </a:solidFill>
              </a:rPr>
              <a:t>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0xBEEF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49530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19713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6363440" y="2618613"/>
            <a:ext cx="2323360" cy="485612"/>
          </a:xfrm>
          <a:prstGeom prst="wedgeRectCallout">
            <a:avLst>
              <a:gd name="adj1" fmla="val -2873"/>
              <a:gd name="adj2" fmla="val 11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Mystery byte here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4938944" y="4467388"/>
            <a:ext cx="2323360" cy="561812"/>
          </a:xfrm>
          <a:prstGeom prst="wedgeRectCallout">
            <a:avLst>
              <a:gd name="adj1" fmla="val -55604"/>
              <a:gd name="adj2" fmla="val -11583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This byte was never changed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871760"/>
            <a:ext cx="1981200" cy="3954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62304" y="3467741"/>
            <a:ext cx="510096" cy="395440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pop.b</a:t>
            </a:r>
            <a:r>
              <a:rPr lang="en-US" dirty="0"/>
              <a:t>     R7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867400" y="1600200"/>
            <a:ext cx="2819400" cy="4525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SP	</a:t>
            </a:r>
            <a:r>
              <a:rPr lang="en-US" dirty="0" smtClean="0">
                <a:solidFill>
                  <a:srgbClr val="FF0000"/>
                </a:solidFill>
              </a:rPr>
              <a:t>0x0400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R5	0x00AF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R6	0xAAAA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R7	</a:t>
            </a:r>
            <a:r>
              <a:rPr lang="en-US" dirty="0" smtClean="0">
                <a:solidFill>
                  <a:srgbClr val="FF0000"/>
                </a:solidFill>
              </a:rPr>
              <a:t>0x00DE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prstClr val="black"/>
                </a:solidFill>
              </a:rPr>
              <a:t>R10	0xDFEC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0" y="5029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895600" y="1600200"/>
            <a:ext cx="281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819400" y="1600200"/>
            <a:ext cx="2819400" cy="3782695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6019800" y="4620968"/>
            <a:ext cx="2323360" cy="485612"/>
          </a:xfrm>
          <a:prstGeom prst="wedgeRectCallout">
            <a:avLst>
              <a:gd name="adj1" fmla="val 12411"/>
              <a:gd name="adj2" fmla="val -1021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Byte Op cleared UPPER nibble</a:t>
            </a:r>
          </a:p>
        </p:txBody>
      </p:sp>
    </p:spTree>
    <p:extLst>
      <p:ext uri="{BB962C8B-B14F-4D97-AF65-F5344CB8AC3E}">
        <p14:creationId xmlns:p14="http://schemas.microsoft.com/office/powerpoint/2010/main" val="428569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44575"/>
            <a:ext cx="8493642" cy="492841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Why Subroutines?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Supports Modularity; easier to read code; Supports re-use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Call #SQ_ROOT</a:t>
            </a:r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SQ_ROOT:  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457200" lvl="1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RET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smtClean="0"/>
              <a:t> </a:t>
            </a: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620338"/>
              </p:ext>
            </p:extLst>
          </p:nvPr>
        </p:nvGraphicFramePr>
        <p:xfrm>
          <a:off x="862640" y="2398597"/>
          <a:ext cx="6763111" cy="783980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57942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93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CALL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Fetch operand, push PC, then assign operand value to PC.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41270"/>
              </p:ext>
            </p:extLst>
          </p:nvPr>
        </p:nvGraphicFramePr>
        <p:xfrm>
          <a:off x="845325" y="3314784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RET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 smtClean="0">
                          <a:latin typeface="Courier New" pitchFamily="49" charset="0"/>
                          <a:cs typeface="Courier New" pitchFamily="49" charset="0"/>
                        </a:rPr>
                        <a:t>MOV @SP+, PC</a:t>
                      </a:r>
                      <a:endParaRPr lang="en-US" sz="1100" dirty="0">
                        <a:effectLst/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96"/>
          <a:stretch/>
        </p:blipFill>
        <p:spPr bwMode="auto">
          <a:xfrm>
            <a:off x="5582107" y="3866091"/>
            <a:ext cx="3287573" cy="178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8757" y="394416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0xC010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-1" y="4873841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0xC020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93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Subroutine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15827"/>
            <a:ext cx="8621400" cy="4773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main: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#2, r10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#4, r11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call    #addition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nop</a:t>
            </a: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ubtraction: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ultiplication: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… 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code here</a:t>
            </a:r>
            <a:endParaRPr lang="en-US" sz="14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3026980" y="3902402"/>
            <a:ext cx="512379" cy="2372711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56923" y="4488592"/>
            <a:ext cx="489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could write an entire library of functions and use them in different projects (once they are tested)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 bwMode="auto">
          <a:xfrm>
            <a:off x="4158943" y="1994338"/>
            <a:ext cx="2888243" cy="890752"/>
          </a:xfrm>
          <a:prstGeom prst="wedgeRectCallout">
            <a:avLst>
              <a:gd name="adj1" fmla="val -101964"/>
              <a:gd name="adj2" fmla="val -1355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Here we are only using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Arial" charset="0"/>
              </a:rPr>
              <a:t> the addition subroutine right now.</a:t>
            </a:r>
            <a:endParaRPr kumimoji="0" lang="en-US" sz="16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9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928" y="1592133"/>
            <a:ext cx="8003334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Arguments are the parameters (or data) passed to and from a subroutine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Function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Adds two numbers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Inputs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Op1 (r10), Op2 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Outputs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: result 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(r11)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Registers 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destroyed: r11</a:t>
            </a:r>
          </a:p>
          <a:p>
            <a:pPr marL="457200" lvl="1" indent="0">
              <a:buNone/>
            </a:pP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;---------------------------------------------------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addition: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add.w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r10, r11 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ret</a:t>
            </a:r>
            <a:endParaRPr lang="en-US" sz="1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How could I avoid destroying registers used in a subroutine?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2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70249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Use a stack to avoid destroying registers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mySubroutine: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r5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let’s save these registers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push.w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;... Do subroutine work here ....</a:t>
            </a:r>
          </a:p>
          <a:p>
            <a:pPr marL="457200" lvl="1" indent="0">
              <a:buNone/>
            </a:pP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r7  </a:t>
            </a:r>
            <a:r>
              <a:rPr lang="pt-BR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all done, let’s restore them</a:t>
            </a:r>
            <a:endParaRPr lang="pt-BR" sz="14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r6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pop.w   r5</a:t>
            </a:r>
          </a:p>
          <a:p>
            <a:pPr marL="457200" lvl="1" indent="0">
              <a:buNone/>
            </a:pPr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smtClean="0">
                <a:latin typeface="Courier New" pitchFamily="49" charset="0"/>
                <a:cs typeface="Courier New" pitchFamily="49" charset="0"/>
              </a:rPr>
              <a:t>ret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 smtClean="0">
                <a:solidFill>
                  <a:schemeClr val="accent2"/>
                </a:solidFill>
              </a:rPr>
              <a:t>What is Pass-by-Value and Pass-by-Reference?</a:t>
            </a:r>
            <a:endParaRPr lang="en-US" sz="2000" dirty="0" smtClean="0"/>
          </a:p>
          <a:p>
            <a:endParaRPr lang="en-US" sz="20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92134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Pass-by-Value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pass the actual values of the arguments to a </a:t>
            </a:r>
            <a:r>
              <a:rPr lang="en-US" sz="2000" dirty="0" smtClean="0"/>
              <a:t>subroutine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Pass-by-Reference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Pass the address of the argument to a subroutine</a:t>
            </a:r>
          </a:p>
          <a:p>
            <a:endParaRPr lang="en-US" sz="2200" dirty="0" smtClean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Which did we do in the Addition subroutine?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method can modify the original source data, and which can only modify a copy of the source data?</a:t>
            </a:r>
          </a:p>
          <a:p>
            <a:r>
              <a:rPr lang="en-US" sz="2200" dirty="0" smtClean="0">
                <a:solidFill>
                  <a:schemeClr val="accent2"/>
                </a:solidFill>
              </a:rPr>
              <a:t>Which is best if you are passing an array of 1000 values?</a:t>
            </a:r>
            <a:endParaRPr lang="en-US" sz="22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2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Subroutine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3" y="1592134"/>
            <a:ext cx="8141850" cy="4724400"/>
          </a:xfrm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Always return from a subroutine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should only return from one place in your subroutine</a:t>
            </a:r>
            <a:r>
              <a:rPr lang="en-US" sz="1600" dirty="0" smtClean="0"/>
              <a:t>.</a:t>
            </a: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r>
              <a:rPr lang="en-US" sz="2000" dirty="0" smtClean="0">
                <a:solidFill>
                  <a:schemeClr val="accent2"/>
                </a:solidFill>
              </a:rPr>
              <a:t>Subroutines </a:t>
            </a:r>
            <a:r>
              <a:rPr lang="en-US" sz="2000" dirty="0">
                <a:solidFill>
                  <a:schemeClr val="accent2"/>
                </a:solidFill>
              </a:rPr>
              <a:t>only receive information via registers</a:t>
            </a:r>
            <a:r>
              <a:rPr lang="en-US" sz="2000" dirty="0" smtClean="0">
                <a:solidFill>
                  <a:schemeClr val="accent2"/>
                </a:solidFill>
              </a:rPr>
              <a:t>!</a:t>
            </a:r>
          </a:p>
          <a:p>
            <a:pPr lvl="1"/>
            <a:r>
              <a:rPr lang="en-US" sz="1600" dirty="0"/>
              <a:t>reusable </a:t>
            </a:r>
            <a:r>
              <a:rPr lang="en-US" sz="1600" dirty="0" smtClean="0"/>
              <a:t>for many </a:t>
            </a:r>
            <a:r>
              <a:rPr lang="en-US" sz="1600" dirty="0"/>
              <a:t>different </a:t>
            </a:r>
            <a:r>
              <a:rPr lang="en-US" sz="1600" dirty="0" smtClean="0"/>
              <a:t>programs</a:t>
            </a:r>
          </a:p>
          <a:p>
            <a:pPr lvl="1"/>
            <a:r>
              <a:rPr lang="en-US" sz="1600" dirty="0"/>
              <a:t>should not rely on specific label </a:t>
            </a:r>
            <a:r>
              <a:rPr lang="en-US" sz="1600" dirty="0" smtClean="0"/>
              <a:t>names for arguments (what about ports?)</a:t>
            </a:r>
          </a:p>
          <a:p>
            <a:pPr lvl="1"/>
            <a:r>
              <a:rPr lang="en-US" sz="1600" dirty="0" smtClean="0"/>
              <a:t>Can we use the Stack to pass arguments?</a:t>
            </a:r>
            <a:endParaRPr lang="en-US" sz="1600" dirty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Subroutines </a:t>
            </a:r>
            <a:r>
              <a:rPr lang="en-US" sz="2400" dirty="0">
                <a:solidFill>
                  <a:schemeClr val="accent2"/>
                </a:solidFill>
              </a:rPr>
              <a:t>should be reusable</a:t>
            </a:r>
            <a:r>
              <a:rPr lang="en-US" sz="2400" dirty="0" smtClean="0">
                <a:solidFill>
                  <a:schemeClr val="accent2"/>
                </a:solidFill>
              </a:rPr>
              <a:t>!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7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68487"/>
            <a:ext cx="8493642" cy="47244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What is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/>
              <a:t>Last In First Out (LIFO) </a:t>
            </a:r>
            <a:r>
              <a:rPr lang="en-US" sz="2000" dirty="0" smtClean="0"/>
              <a:t>queue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Pop</a:t>
            </a:r>
            <a:r>
              <a:rPr lang="en-US" sz="2000" dirty="0"/>
              <a:t> are our two operations for dealing with the </a:t>
            </a:r>
            <a:r>
              <a:rPr lang="en-US" sz="2000" dirty="0" smtClean="0"/>
              <a:t>stack</a:t>
            </a:r>
          </a:p>
          <a:p>
            <a:pPr lvl="1"/>
            <a:r>
              <a:rPr lang="en-US" sz="1800" dirty="0"/>
              <a:t>The last item you </a:t>
            </a:r>
            <a:r>
              <a:rPr lang="en-US" sz="1800" b="1" dirty="0"/>
              <a:t>pushed</a:t>
            </a:r>
            <a:r>
              <a:rPr lang="en-US" sz="1800" dirty="0"/>
              <a:t> onto the stack is the first item you'll </a:t>
            </a:r>
            <a:r>
              <a:rPr lang="en-US" sz="1800" b="1" dirty="0"/>
              <a:t>pop</a:t>
            </a:r>
            <a:r>
              <a:rPr lang="en-US" sz="1800" dirty="0"/>
              <a:t> off of it.</a:t>
            </a:r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Why use a Stack?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/>
              <a:t>Temporary Storage</a:t>
            </a:r>
          </a:p>
          <a:p>
            <a:pPr lvl="1"/>
            <a:r>
              <a:rPr lang="en-US" sz="2000" dirty="0" smtClean="0"/>
              <a:t>Subroutine calls/returns use the Stack</a:t>
            </a:r>
            <a:endParaRPr lang="en-US" sz="2200" dirty="0" smtClean="0"/>
          </a:p>
          <a:p>
            <a:r>
              <a:rPr lang="en-US" sz="2200" dirty="0" smtClean="0">
                <a:solidFill>
                  <a:schemeClr val="accent2"/>
                </a:solidFill>
              </a:rPr>
              <a:t>Stack Pointer</a:t>
            </a:r>
            <a:endParaRPr lang="en-US" sz="2200" dirty="0">
              <a:solidFill>
                <a:schemeClr val="accent2"/>
              </a:solidFill>
            </a:endParaRPr>
          </a:p>
          <a:p>
            <a:pPr lvl="1"/>
            <a:r>
              <a:rPr lang="en-US" sz="1800" dirty="0" smtClean="0">
                <a:latin typeface="+mj-lt"/>
                <a:cs typeface="Courier New" pitchFamily="49" charset="0"/>
              </a:rPr>
              <a:t>Holds the address of the top of the stack</a:t>
            </a:r>
          </a:p>
          <a:p>
            <a:pPr lvl="2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Stack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Pointer (SP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), also known as 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 lvl="1"/>
            <a:endParaRPr lang="en-US" sz="2000" dirty="0" smtClean="0"/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4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Explanation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99629" y="4980244"/>
            <a:ext cx="3279228" cy="75674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Hardware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9629" y="4052706"/>
            <a:ext cx="3279228" cy="7567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OS (not present in a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9629" y="3125168"/>
            <a:ext cx="3279228" cy="756744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Libraries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9629" y="2150333"/>
            <a:ext cx="3279228" cy="756744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Application SW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50312" y="4885650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250311" y="3965991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50311" y="3020064"/>
            <a:ext cx="4682359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089215" y="50825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089215" y="4162930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ABI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22878" y="326482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22878" y="2271072"/>
            <a:ext cx="1444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Your code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 bwMode="auto">
          <a:xfrm>
            <a:off x="6152147" y="2150333"/>
            <a:ext cx="2797744" cy="1467162"/>
          </a:xfrm>
          <a:prstGeom prst="wedgeRectCallout">
            <a:avLst>
              <a:gd name="adj1" fmla="val -94801"/>
              <a:gd name="adj2" fmla="val 37450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Ensure subroutines/functions </a:t>
            </a:r>
            <a:r>
              <a:rPr lang="en-US" sz="1600" dirty="0" smtClean="0"/>
              <a:t>have the same interface to make writing programs easier and introduce less bugs</a:t>
            </a:r>
          </a:p>
          <a:p>
            <a:r>
              <a:rPr lang="en-US" sz="1600" b="1" dirty="0" smtClean="0"/>
              <a:t>Deals with source code</a:t>
            </a:r>
            <a:endParaRPr lang="en-US" sz="1600" b="1" dirty="0"/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152147" y="3944172"/>
            <a:ext cx="2797744" cy="1600082"/>
          </a:xfrm>
          <a:prstGeom prst="wedgeRectCallout">
            <a:avLst>
              <a:gd name="adj1" fmla="val -99344"/>
              <a:gd name="adj2" fmla="val -20898"/>
            </a:avLst>
          </a:prstGeom>
          <a:solidFill>
            <a:srgbClr val="FFFF00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Ensure subroutines/functions </a:t>
            </a:r>
            <a:r>
              <a:rPr lang="en-US" sz="1600" dirty="0" smtClean="0"/>
              <a:t>after compiling, operate the same on similar HW (say all x86) the same</a:t>
            </a:r>
          </a:p>
          <a:p>
            <a:r>
              <a:rPr lang="en-US" sz="1600" b="1" dirty="0" smtClean="0"/>
              <a:t>Deals with a binary program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79954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Binary Interface (ABI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Convention </a:t>
            </a:r>
            <a:r>
              <a:rPr lang="en-US" dirty="0"/>
              <a:t>of specifying which registers are used for arguments passed in to a subroutine and which are used to pass back results. </a:t>
            </a:r>
            <a:endParaRPr lang="en-US" dirty="0" smtClean="0"/>
          </a:p>
          <a:p>
            <a:r>
              <a:rPr lang="en-US" dirty="0" smtClean="0"/>
              <a:t>For subroutines in the MSP430 use </a:t>
            </a:r>
            <a:r>
              <a:rPr lang="en-US" dirty="0"/>
              <a:t>r12, r13, r14, and r15 to pass arguments to your subroutine. </a:t>
            </a:r>
            <a:endParaRPr lang="en-US" dirty="0" smtClean="0"/>
          </a:p>
          <a:p>
            <a:r>
              <a:rPr lang="en-US" dirty="0" smtClean="0"/>
              <a:t>Use the stack if you have more than four arguments</a:t>
            </a:r>
          </a:p>
          <a:p>
            <a:endParaRPr lang="en-US" dirty="0"/>
          </a:p>
          <a:p>
            <a:r>
              <a:rPr lang="en-US" dirty="0" smtClean="0"/>
              <a:t>If you follow the ABI and then link to a 3</a:t>
            </a:r>
            <a:r>
              <a:rPr lang="en-US" baseline="30000" dirty="0" smtClean="0"/>
              <a:t>rd</a:t>
            </a:r>
            <a:r>
              <a:rPr lang="en-US" dirty="0" smtClean="0"/>
              <a:t> party library (</a:t>
            </a:r>
            <a:r>
              <a:rPr lang="en-US" dirty="0" smtClean="0">
                <a:solidFill>
                  <a:srgbClr val="FF0000"/>
                </a:solidFill>
              </a:rPr>
              <a:t>meaning someone else developed it and you have probably never seen the source code</a:t>
            </a:r>
            <a:r>
              <a:rPr lang="en-US" dirty="0" smtClean="0"/>
              <a:t>), it should work correctly!!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asm</a:t>
            </a:r>
            <a:r>
              <a:rPr lang="en-US" dirty="0" smtClean="0"/>
              <a:t> library </a:t>
            </a:r>
            <a:r>
              <a:rPr lang="en-US" dirty="0" smtClean="0"/>
              <a:t>subroutine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17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529255"/>
            <a:ext cx="8493642" cy="4968583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Stack Instructions</a:t>
            </a: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 smtClean="0">
              <a:solidFill>
                <a:schemeClr val="accent2"/>
              </a:solidFill>
            </a:endParaRPr>
          </a:p>
          <a:p>
            <a:endParaRPr lang="en-US" sz="2000" dirty="0">
              <a:solidFill>
                <a:schemeClr val="accent2"/>
              </a:solidFill>
            </a:endParaRPr>
          </a:p>
          <a:p>
            <a:pPr lvl="1"/>
            <a:endParaRPr lang="en-US" sz="1800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Where is the Stack located in memory?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05520"/>
              </p:ext>
            </p:extLst>
          </p:nvPr>
        </p:nvGraphicFramePr>
        <p:xfrm>
          <a:off x="871267" y="2025357"/>
          <a:ext cx="6763111" cy="814705"/>
        </p:xfrm>
        <a:graphic>
          <a:graphicData uri="http://schemas.openxmlformats.org/drawingml/2006/table">
            <a:tbl>
              <a:tblPr firstRow="1" firstCol="1" bandRow="1"/>
              <a:tblGrid>
                <a:gridCol w="1191889"/>
                <a:gridCol w="5571222"/>
              </a:tblGrid>
              <a:tr h="31998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655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PUSH(.B)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Push operand on stack. Push byte decrements SP by 2. 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3715"/>
              </p:ext>
            </p:extLst>
          </p:nvPr>
        </p:nvGraphicFramePr>
        <p:xfrm>
          <a:off x="871267" y="2958933"/>
          <a:ext cx="6797742" cy="419100"/>
        </p:xfrm>
        <a:graphic>
          <a:graphicData uri="http://schemas.openxmlformats.org/drawingml/2006/table">
            <a:tbl>
              <a:tblPr firstRow="1" firstCol="1" bandRow="1"/>
              <a:tblGrid>
                <a:gridCol w="3398871"/>
                <a:gridCol w="3398871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Emulated Instruction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b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Assembly Instruction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POP dst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1500"/>
                        </a:spcAft>
                      </a:pPr>
                      <a:r>
                        <a:rPr lang="en-US" sz="1050" dirty="0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MOV @SP+, </a:t>
                      </a:r>
                      <a:r>
                        <a:rPr lang="en-US" sz="1050" dirty="0" err="1">
                          <a:solidFill>
                            <a:srgbClr val="333333"/>
                          </a:solidFill>
                          <a:effectLst/>
                          <a:latin typeface="Helvetica"/>
                          <a:ea typeface="Times New Roman"/>
                          <a:cs typeface="Times New Roman"/>
                        </a:rPr>
                        <a:t>dst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621" y="3643055"/>
            <a:ext cx="684847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5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6189" y="1649241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>
                <a:solidFill>
                  <a:srgbClr val="0070C0"/>
                </a:solidFill>
              </a:rPr>
              <a:t>Where is the Stack located in memory</a:t>
            </a:r>
            <a:r>
              <a:rPr lang="en-US" sz="2000" dirty="0" smtClean="0">
                <a:solidFill>
                  <a:srgbClr val="0070C0"/>
                </a:solidFill>
              </a:rPr>
              <a:t>?</a:t>
            </a:r>
            <a:endParaRPr lang="en-US" sz="2000" dirty="0" smtClean="0"/>
          </a:p>
          <a:p>
            <a:r>
              <a:rPr lang="en-US" sz="2000" dirty="0" smtClean="0"/>
              <a:t>In RAM  </a:t>
            </a:r>
          </a:p>
          <a:p>
            <a:r>
              <a:rPr lang="en-US" sz="2000" dirty="0" smtClean="0"/>
              <a:t>- need to read and write to it</a:t>
            </a:r>
          </a:p>
          <a:p>
            <a:r>
              <a:rPr lang="en-US" sz="2000" dirty="0" smtClean="0"/>
              <a:t>RAM is from 0x200 to 0x400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0070C0"/>
                </a:solidFill>
              </a:rPr>
              <a:t>Where in RAM should you initialize </a:t>
            </a:r>
            <a:r>
              <a:rPr lang="en-US" sz="2000" dirty="0" smtClean="0">
                <a:solidFill>
                  <a:srgbClr val="0070C0"/>
                </a:solidFill>
              </a:rPr>
              <a:t>the Stack </a:t>
            </a:r>
            <a:r>
              <a:rPr lang="en-US" sz="2000" dirty="0" smtClean="0">
                <a:solidFill>
                  <a:srgbClr val="0070C0"/>
                </a:solidFill>
              </a:rPr>
              <a:t>Pointer to point to?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89" y="1482616"/>
            <a:ext cx="3471692" cy="47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881" y="1577209"/>
            <a:ext cx="4760140" cy="4724400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Where in RAM should you initialize </a:t>
            </a:r>
            <a:r>
              <a:rPr lang="en-US" sz="2000" dirty="0" smtClean="0">
                <a:solidFill>
                  <a:srgbClr val="0070C0"/>
                </a:solidFill>
              </a:rPr>
              <a:t>the Stack </a:t>
            </a:r>
            <a:r>
              <a:rPr lang="en-US" sz="2000" dirty="0" smtClean="0">
                <a:solidFill>
                  <a:srgbClr val="0070C0"/>
                </a:solidFill>
              </a:rPr>
              <a:t>Point too?</a:t>
            </a: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    0x400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0x200 </a:t>
            </a:r>
            <a:r>
              <a:rPr lang="en-US" dirty="0" smtClean="0"/>
              <a:t>would be bad!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7" y="1577209"/>
            <a:ext cx="3491094" cy="4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80" y="1527620"/>
            <a:ext cx="8621400" cy="4773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#0x0400, r1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initialize stack pointer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push.w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0xdfec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push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0xdfec onto the stack.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This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SP by two to 0x03fe and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stores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EC at 0x03fe and DF at 0x03ff </a:t>
            </a:r>
            <a:endParaRPr lang="en-US" sz="1200" dirty="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pop.w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r10    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; pop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 value we just pushed off of the stack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into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r10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                   ; this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decrements the SP by two, back to 0x0400</a:t>
            </a:r>
            <a:r>
              <a:rPr lang="en-US" sz="12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.</a:t>
            </a: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#0xbeef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#0xcc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#0xdfec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r7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#0xfade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push.b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#0xaa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push        #0xdeaf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r5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pop         r6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pop.b</a:t>
            </a:r>
            <a:r>
              <a:rPr lang="en-US" sz="12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195"/>
              </p:ext>
            </p:extLst>
          </p:nvPr>
        </p:nvGraphicFramePr>
        <p:xfrm>
          <a:off x="3921125" y="3806025"/>
          <a:ext cx="1725930" cy="1542288"/>
        </p:xfrm>
        <a:graphic>
          <a:graphicData uri="http://schemas.openxmlformats.org/drawingml/2006/table">
            <a:tbl>
              <a:tblPr firstRow="1" firstCol="1" bandRow="1"/>
              <a:tblGrid>
                <a:gridCol w="640080"/>
                <a:gridCol w="108585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Address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Value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0x3FF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0x400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Left Arrow 3"/>
          <p:cNvSpPr/>
          <p:nvPr/>
        </p:nvSpPr>
        <p:spPr bwMode="auto">
          <a:xfrm>
            <a:off x="5700580" y="4950373"/>
            <a:ext cx="1119352" cy="528145"/>
          </a:xfrm>
          <a:prstGeom prst="leftArrow">
            <a:avLst/>
          </a:prstGeom>
          <a:solidFill>
            <a:srgbClr val="0C2D83"/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3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example code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010400" cy="477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7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9" r="65271" b="7084"/>
          <a:stretch/>
        </p:blipFill>
        <p:spPr bwMode="auto">
          <a:xfrm>
            <a:off x="290744" y="1600200"/>
            <a:ext cx="2434701" cy="3604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</a:t>
            </a:r>
            <a:r>
              <a:rPr lang="en-US" dirty="0" smtClean="0"/>
              <a:t>State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895600" y="1600200"/>
            <a:ext cx="2819400" cy="35742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7400" y="1600200"/>
            <a:ext cx="2819400" cy="45259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SP	0x0400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R5	0x0000</a:t>
            </a:r>
          </a:p>
          <a:p>
            <a:pPr marL="0" indent="0">
              <a:buNone/>
            </a:pPr>
            <a:r>
              <a:rPr lang="en-US" dirty="0" smtClean="0"/>
              <a:t>R6	0x0000</a:t>
            </a:r>
          </a:p>
          <a:p>
            <a:pPr marL="0" indent="0">
              <a:buNone/>
            </a:pPr>
            <a:r>
              <a:rPr lang="en-US" dirty="0" smtClean="0"/>
              <a:t>R7	0x0000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R10	0x0000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Right Arrow 6"/>
          <p:cNvSpPr/>
          <p:nvPr/>
        </p:nvSpPr>
        <p:spPr>
          <a:xfrm>
            <a:off x="0" y="1600200"/>
            <a:ext cx="290744" cy="1524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09177" y="731520"/>
            <a:ext cx="2470505" cy="556335"/>
          </a:xfrm>
          <a:prstGeom prst="wedgeRectCallout">
            <a:avLst>
              <a:gd name="adj1" fmla="val -49109"/>
              <a:gd name="adj2" fmla="val 120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i="1" dirty="0" smtClean="0">
                <a:solidFill>
                  <a:prstClr val="white"/>
                </a:solidFill>
              </a:rPr>
              <a:t>Next</a:t>
            </a:r>
            <a:r>
              <a:rPr lang="en-US" sz="1800" dirty="0" smtClean="0">
                <a:solidFill>
                  <a:prstClr val="white"/>
                </a:solidFill>
              </a:rPr>
              <a:t> instruction to run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886320" y="5437735"/>
            <a:ext cx="2323360" cy="688428"/>
          </a:xfrm>
          <a:prstGeom prst="wedgeRectCallout">
            <a:avLst>
              <a:gd name="adj1" fmla="val -2874"/>
              <a:gd name="adj2" fmla="val -1262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SP location highlighted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4191000" y="2133600"/>
            <a:ext cx="1161680" cy="381000"/>
          </a:xfrm>
          <a:prstGeom prst="wedgeRectCallout">
            <a:avLst>
              <a:gd name="adj1" fmla="val -84262"/>
              <a:gd name="adj2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white"/>
                </a:solidFill>
              </a:rPr>
              <a:t>Stack</a:t>
            </a: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48000" y="2667000"/>
            <a:ext cx="1981200" cy="24312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8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C2D83"/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1062</Words>
  <Application>Microsoft Office PowerPoint</Application>
  <PresentationFormat>On-screen Show (4:3)</PresentationFormat>
  <Paragraphs>370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Helvetica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Stack</vt:lpstr>
      <vt:lpstr>Stack</vt:lpstr>
      <vt:lpstr>Stack</vt:lpstr>
      <vt:lpstr>Stack</vt:lpstr>
      <vt:lpstr>Stack</vt:lpstr>
      <vt:lpstr>The example code</vt:lpstr>
      <vt:lpstr>Initial State</vt:lpstr>
      <vt:lpstr>push.w      #0xdfec</vt:lpstr>
      <vt:lpstr>pop.w       r10</vt:lpstr>
      <vt:lpstr>push     #0xbeef</vt:lpstr>
      <vt:lpstr>push.b     #0xcc</vt:lpstr>
      <vt:lpstr>push     #0xdfec</vt:lpstr>
      <vt:lpstr>pop     R5</vt:lpstr>
      <vt:lpstr>pop.b     R6</vt:lpstr>
      <vt:lpstr>pop     R7</vt:lpstr>
      <vt:lpstr>push     #0xfade</vt:lpstr>
      <vt:lpstr>push.b     #0xaa</vt:lpstr>
      <vt:lpstr>push     #0xdeaf</vt:lpstr>
      <vt:lpstr>pop.b     R5</vt:lpstr>
      <vt:lpstr>pop     R6</vt:lpstr>
      <vt:lpstr>pop.b     R7</vt:lpstr>
      <vt:lpstr>Subroutines</vt:lpstr>
      <vt:lpstr>Example Subroutine</vt:lpstr>
      <vt:lpstr>Arguments</vt:lpstr>
      <vt:lpstr>Arguments</vt:lpstr>
      <vt:lpstr>Arguments</vt:lpstr>
      <vt:lpstr>Key Subroutine Rules</vt:lpstr>
      <vt:lpstr>Very Simple Explanation</vt:lpstr>
      <vt:lpstr>Application Binary Interface (ABI)</vt:lpstr>
      <vt:lpstr>PowerPoint Presentation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296</cp:revision>
  <cp:lastPrinted>2018-05-21T20:23:10Z</cp:lastPrinted>
  <dcterms:created xsi:type="dcterms:W3CDTF">2001-06-27T14:08:57Z</dcterms:created>
  <dcterms:modified xsi:type="dcterms:W3CDTF">2018-07-16T20:35:53Z</dcterms:modified>
</cp:coreProperties>
</file>