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55"/>
  </p:notesMasterIdLst>
  <p:handoutMasterIdLst>
    <p:handoutMasterId r:id="rId56"/>
  </p:handoutMasterIdLst>
  <p:sldIdLst>
    <p:sldId id="352" r:id="rId4"/>
    <p:sldId id="407" r:id="rId5"/>
    <p:sldId id="354"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3" r:id="rId20"/>
    <p:sldId id="405" r:id="rId21"/>
    <p:sldId id="404" r:id="rId22"/>
    <p:sldId id="406" r:id="rId23"/>
    <p:sldId id="372"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53" r:id="rId47"/>
    <p:sldId id="396" r:id="rId48"/>
    <p:sldId id="397" r:id="rId49"/>
    <p:sldId id="398" r:id="rId50"/>
    <p:sldId id="399" r:id="rId51"/>
    <p:sldId id="400" r:id="rId52"/>
    <p:sldId id="355" r:id="rId53"/>
    <p:sldId id="356" r:id="rId54"/>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30945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26+27</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a:t>
            </a:r>
            <a:r>
              <a:rPr lang="en-US" b="1" dirty="0" smtClean="0"/>
              <a:t>Guide)</a:t>
            </a:r>
            <a:endParaRPr lang="en-US" b="1" dirty="0"/>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1338345" y="3058510"/>
            <a:ext cx="6467311" cy="40202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675809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Polling</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00B050"/>
                </a:solidFill>
                <a:latin typeface="Consolas"/>
              </a:rPr>
              <a:t>// ID_0 Divide by 1</a:t>
            </a:r>
          </a:p>
          <a:p>
            <a:pPr marL="0" indent="0">
              <a:buNone/>
            </a:pPr>
            <a:r>
              <a:rPr lang="en-US" sz="1200" dirty="0" smtClean="0">
                <a:solidFill>
                  <a:srgbClr val="00B050"/>
                </a:solidFill>
                <a:latin typeface="Consolas"/>
              </a:rPr>
              <a:t>    //    </a:t>
            </a:r>
            <a:r>
              <a:rPr lang="en-US" sz="1200" dirty="0">
                <a:solidFill>
                  <a:srgbClr val="00B050"/>
                </a:solidFill>
                <a:latin typeface="Consolas"/>
              </a:rPr>
              <a:t>1 sec        1 </a:t>
            </a:r>
            <a:r>
              <a:rPr lang="en-US" sz="1200" dirty="0" err="1">
                <a:solidFill>
                  <a:srgbClr val="00B050"/>
                </a:solidFill>
                <a:latin typeface="Consolas"/>
              </a:rPr>
              <a:t>clks</a:t>
            </a:r>
            <a:r>
              <a:rPr lang="en-US" sz="1200" dirty="0">
                <a:solidFill>
                  <a:srgbClr val="00B050"/>
                </a:solidFill>
                <a:latin typeface="Consolas"/>
              </a:rPr>
              <a:t>      65535 </a:t>
            </a:r>
            <a:r>
              <a:rPr lang="en-US" sz="1200" dirty="0" err="1" smtClean="0">
                <a:solidFill>
                  <a:srgbClr val="00B050"/>
                </a:solidFill>
                <a:latin typeface="Consolas"/>
              </a:rPr>
              <a:t>cnts</a:t>
            </a:r>
            <a:r>
              <a:rPr lang="en-US" sz="1200" dirty="0" smtClean="0">
                <a:solidFill>
                  <a:srgbClr val="00B050"/>
                </a:solidFill>
                <a:latin typeface="Consolas"/>
              </a:rPr>
              <a:t>   </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8.19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a:t>
            </a:r>
            <a:r>
              <a:rPr lang="en-US" sz="1200" dirty="0" smtClean="0">
                <a:solidFill>
                  <a:srgbClr val="00B050"/>
                </a:solidFill>
                <a:latin typeface="Consolas"/>
              </a:rPr>
              <a:t>over</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ID_3 Divide by 8</a:t>
            </a:r>
          </a:p>
          <a:p>
            <a:pPr marL="0" indent="0">
              <a:buNone/>
            </a:pPr>
            <a:r>
              <a:rPr lang="en-US" sz="1200" dirty="0" smtClean="0">
                <a:solidFill>
                  <a:srgbClr val="00B050"/>
                </a:solidFill>
                <a:latin typeface="Consolas"/>
              </a:rPr>
              <a:t>    //    </a:t>
            </a:r>
            <a:r>
              <a:rPr lang="en-US" sz="1200" dirty="0">
                <a:solidFill>
                  <a:srgbClr val="00B050"/>
                </a:solidFill>
                <a:latin typeface="Consolas"/>
              </a:rPr>
              <a:t>1 sec        8 </a:t>
            </a:r>
            <a:r>
              <a:rPr lang="en-US" sz="1200" dirty="0" err="1">
                <a:solidFill>
                  <a:srgbClr val="00B050"/>
                </a:solidFill>
                <a:latin typeface="Consolas"/>
              </a:rPr>
              <a:t>clks</a:t>
            </a:r>
            <a:r>
              <a:rPr lang="en-US" sz="1200" dirty="0">
                <a:solidFill>
                  <a:srgbClr val="00B050"/>
                </a:solidFill>
                <a:latin typeface="Consolas"/>
              </a:rPr>
              <a:t>      65535 </a:t>
            </a:r>
            <a:r>
              <a:rPr lang="en-US" sz="1200" dirty="0" err="1">
                <a:solidFill>
                  <a:srgbClr val="00B050"/>
                </a:solidFill>
                <a:latin typeface="Consolas"/>
              </a:rPr>
              <a:t>cnts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65.535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over</a:t>
            </a:r>
            <a:endParaRPr lang="en-US" sz="1200" dirty="0" smtClean="0">
              <a:solidFill>
                <a:srgbClr val="00B05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a:t>
            </a:r>
            <a:r>
              <a:rPr lang="en-US" sz="1200" dirty="0" smtClean="0">
                <a:solidFill>
                  <a:srgbClr val="000000"/>
                </a:solidFill>
                <a:latin typeface="Consolas"/>
              </a:rPr>
              <a:t>0xFFFF;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a:t>
            </a:r>
            <a:r>
              <a:rPr lang="en-US" sz="1200" dirty="0" smtClean="0">
                <a:solidFill>
                  <a:srgbClr val="000000"/>
                </a:solidFill>
                <a:latin typeface="Consolas"/>
              </a:rPr>
              <a:t>ID_3 </a:t>
            </a:r>
            <a:r>
              <a:rPr lang="en-US" sz="1200" dirty="0">
                <a:solidFill>
                  <a:srgbClr val="000000"/>
                </a:solidFill>
                <a:latin typeface="Consolas"/>
              </a:rPr>
              <a:t>|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 {</a:t>
            </a:r>
          </a:p>
          <a:p>
            <a:pPr marL="0" indent="0">
              <a:buNone/>
            </a:pPr>
            <a:r>
              <a:rPr lang="en-US" sz="1200" dirty="0" smtClean="0">
                <a:solidFill>
                  <a:srgbClr val="000000"/>
                </a:solidFill>
                <a:latin typeface="Consolas"/>
              </a:rPr>
              <a:t>    </a:t>
            </a:r>
            <a:r>
              <a:rPr lang="en-US" sz="1200" b="1" dirty="0" smtClean="0">
                <a:solidFill>
                  <a:srgbClr val="7F0055"/>
                </a:solidFill>
                <a:latin typeface="Consolas"/>
              </a:rPr>
              <a:t>while</a:t>
            </a:r>
            <a:r>
              <a:rPr lang="en-US" sz="1200" b="1" dirty="0" smtClean="0">
                <a:solidFill>
                  <a:srgbClr val="000000"/>
                </a:solidFill>
                <a:latin typeface="Consolas"/>
              </a:rPr>
              <a:t> ((TA0CTL &amp; TAIFG) == 0); </a:t>
            </a:r>
            <a:r>
              <a:rPr lang="en-US" sz="1200" dirty="0" smtClean="0">
                <a:solidFill>
                  <a:srgbClr val="3F7F5F"/>
                </a:solidFill>
                <a:latin typeface="Consolas"/>
              </a:rPr>
              <a:t>// Polling timer flag? </a:t>
            </a:r>
            <a:endParaRPr lang="en-US" sz="1200" b="1" dirty="0" smtClean="0">
              <a:solidFill>
                <a:srgbClr val="FF0000"/>
              </a:solidFill>
              <a:latin typeface="Consolas"/>
            </a:endParaRPr>
          </a:p>
          <a:p>
            <a:pPr marL="0" indent="0">
              <a:buNone/>
            </a:pPr>
            <a:r>
              <a:rPr lang="en-US" sz="1200" dirty="0" smtClean="0">
                <a:solidFill>
                  <a:srgbClr val="000000"/>
                </a:solidFill>
                <a:latin typeface="Consolas"/>
              </a:rPr>
              <a:t>    TA0CTL &amp;= ~TAIFG;              </a:t>
            </a:r>
            <a:r>
              <a:rPr lang="en-US" sz="1200" dirty="0" smtClean="0">
                <a:solidFill>
                  <a:srgbClr val="3F7F5F"/>
                </a:solidFill>
                <a:latin typeface="Consolas"/>
              </a:rPr>
              <a:t>// Clear rollover flag</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P1OUT ^= BIT6;                </a:t>
            </a:r>
            <a:r>
              <a:rPr lang="en-US" sz="1200" dirty="0" smtClean="0">
                <a:solidFill>
                  <a:srgbClr val="3F7F5F"/>
                </a:solidFill>
                <a:latin typeface="Consolas"/>
              </a:rPr>
              <a:t>// toggle LED</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 </a:t>
            </a:r>
            <a:r>
              <a:rPr lang="en-US" sz="1200" dirty="0" smtClean="0">
                <a:solidFill>
                  <a:srgbClr val="3F7F5F"/>
                </a:solidFill>
                <a:latin typeface="Consolas"/>
              </a:rPr>
              <a:t>// end infinite 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
        <p:nvSpPr>
          <p:cNvPr id="4" name="Rectangular Callout 3"/>
          <p:cNvSpPr/>
          <p:nvPr/>
        </p:nvSpPr>
        <p:spPr bwMode="auto">
          <a:xfrm>
            <a:off x="6794939" y="1529255"/>
            <a:ext cx="1639614" cy="2033752"/>
          </a:xfrm>
          <a:prstGeom prst="wedgeRectCallout">
            <a:avLst>
              <a:gd name="adj1" fmla="val -175641"/>
              <a:gd name="adj2" fmla="val -25141"/>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charset="0"/>
              </a:rPr>
              <a:t>W</a:t>
            </a:r>
            <a:r>
              <a:rPr lang="en-US" sz="1600" dirty="0" smtClean="0">
                <a:latin typeface="Arial" charset="0"/>
              </a:rPr>
              <a:t>e don’t have a good crystal oscillator so we can change the speed of our board, but it is only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756" y="1463566"/>
            <a:ext cx="6526924" cy="4895193"/>
          </a:xfrm>
          <a:prstGeom prst="rect">
            <a:avLst/>
          </a:prstGeom>
        </p:spPr>
      </p:pic>
      <p:sp>
        <p:nvSpPr>
          <p:cNvPr id="5" name="Oval 4"/>
          <p:cNvSpPr/>
          <p:nvPr/>
        </p:nvSpPr>
        <p:spPr bwMode="auto">
          <a:xfrm>
            <a:off x="2191408" y="2065283"/>
            <a:ext cx="1182413" cy="733097"/>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6" name="Rectangular Callout 5"/>
          <p:cNvSpPr/>
          <p:nvPr/>
        </p:nvSpPr>
        <p:spPr bwMode="auto">
          <a:xfrm>
            <a:off x="189186" y="1876097"/>
            <a:ext cx="1639614" cy="2624958"/>
          </a:xfrm>
          <a:prstGeom prst="wedgeRectCallout">
            <a:avLst>
              <a:gd name="adj1" fmla="val 71475"/>
              <a:gd name="adj2" fmla="val -2931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Here is our waveform with a dwell time of ~65.5 </a:t>
            </a:r>
            <a:r>
              <a:rPr lang="en-US" sz="1600" dirty="0" err="1" smtClean="0">
                <a:latin typeface="Arial" charset="0"/>
              </a:rPr>
              <a:t>ms</a:t>
            </a:r>
            <a:r>
              <a:rPr lang="en-US" sz="1600" dirty="0" smtClean="0">
                <a:latin typeface="Arial" charset="0"/>
              </a:rPr>
              <a:t> … remember, we don’t have a good crystal oscillator so we are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217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Interrupts</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600" dirty="0">
                <a:latin typeface="Calibri"/>
                <a:ea typeface="Calibri"/>
              </a:rPr>
              <a:t>void main(void) {</a:t>
            </a:r>
          </a:p>
          <a:p>
            <a:pPr marL="0" marR="0" indent="0">
              <a:spcBef>
                <a:spcPts val="0"/>
              </a:spcBef>
              <a:spcAft>
                <a:spcPts val="0"/>
              </a:spcAft>
              <a:buNone/>
            </a:pPr>
            <a:r>
              <a:rPr lang="en-US" sz="1600" dirty="0">
                <a:latin typeface="Calibri"/>
                <a:ea typeface="Calibri"/>
              </a:rPr>
              <a:t>    WDTCTL = WDTPW | WDTHOLD;	</a:t>
            </a:r>
            <a:r>
              <a:rPr lang="en-US" sz="1600" dirty="0" smtClean="0">
                <a:solidFill>
                  <a:srgbClr val="00B050"/>
                </a:solidFill>
                <a:latin typeface="Calibri"/>
                <a:ea typeface="Calibri"/>
              </a:rPr>
              <a:t>// </a:t>
            </a:r>
            <a:r>
              <a:rPr lang="en-US" sz="1600" dirty="0">
                <a:solidFill>
                  <a:srgbClr val="00B050"/>
                </a:solidFill>
                <a:latin typeface="Calibri"/>
                <a:ea typeface="Calibri"/>
              </a:rPr>
              <a:t>Stop watchdog timer</a:t>
            </a:r>
          </a:p>
          <a:p>
            <a:pPr marL="0" indent="0">
              <a:buNone/>
            </a:pPr>
            <a:r>
              <a:rPr lang="en-US" sz="1600" dirty="0" smtClean="0">
                <a:solidFill>
                  <a:srgbClr val="000000"/>
                </a:solidFill>
                <a:latin typeface="Consolas"/>
              </a:rPr>
              <a:t>  BCSCTL1 </a:t>
            </a:r>
            <a:r>
              <a:rPr lang="en-US" sz="1600" dirty="0">
                <a:solidFill>
                  <a:srgbClr val="000000"/>
                </a:solidFill>
                <a:latin typeface="Consolas"/>
              </a:rPr>
              <a:t>= CALBC1_8MHZ;      </a:t>
            </a:r>
            <a:r>
              <a:rPr lang="en-US" sz="1600" dirty="0" smtClean="0">
                <a:solidFill>
                  <a:srgbClr val="000000"/>
                </a:solidFill>
                <a:latin typeface="Consolas"/>
              </a:rPr>
              <a:t>   </a:t>
            </a:r>
            <a:r>
              <a:rPr lang="en-US" sz="1600" dirty="0" smtClean="0">
                <a:solidFill>
                  <a:srgbClr val="3F7F5F"/>
                </a:solidFill>
                <a:latin typeface="Consolas"/>
              </a:rPr>
              <a:t>// </a:t>
            </a:r>
            <a:r>
              <a:rPr lang="en-US" sz="1600" dirty="0">
                <a:solidFill>
                  <a:srgbClr val="3F7F5F"/>
                </a:solidFill>
                <a:latin typeface="Consolas"/>
              </a:rPr>
              <a:t>Set SMCLK 8 MHz</a:t>
            </a:r>
          </a:p>
          <a:p>
            <a:pPr marL="0" indent="0">
              <a:buNone/>
            </a:pPr>
            <a:r>
              <a:rPr lang="en-US" sz="1600" dirty="0">
                <a:solidFill>
                  <a:srgbClr val="000000"/>
                </a:solidFill>
                <a:latin typeface="Consolas"/>
              </a:rPr>
              <a:t>  </a:t>
            </a:r>
            <a:r>
              <a:rPr lang="en-US" sz="1600" dirty="0" smtClean="0">
                <a:solidFill>
                  <a:srgbClr val="000000"/>
                </a:solidFill>
                <a:latin typeface="Consolas"/>
              </a:rPr>
              <a:t>DCOCTL </a:t>
            </a:r>
            <a:r>
              <a:rPr lang="en-US" sz="1600" dirty="0">
                <a:solidFill>
                  <a:srgbClr val="000000"/>
                </a:solidFill>
                <a:latin typeface="Consolas"/>
              </a:rPr>
              <a:t>= CALDCO_8MHZ;</a:t>
            </a:r>
            <a:endParaRPr lang="en-US" sz="1600" dirty="0">
              <a:latin typeface="Consolas"/>
            </a:endParaRP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smtClean="0">
                <a:latin typeface="Calibri"/>
                <a:ea typeface="Calibri"/>
              </a:rPr>
              <a:t>    </a:t>
            </a:r>
            <a:r>
              <a:rPr lang="en-US" sz="1600" dirty="0">
                <a:latin typeface="Calibri"/>
                <a:ea typeface="Calibri"/>
              </a:rPr>
              <a:t>P1DIR |= BIT6;			</a:t>
            </a:r>
            <a:r>
              <a:rPr lang="en-US" sz="1600" dirty="0" smtClean="0">
                <a:solidFill>
                  <a:srgbClr val="00B050"/>
                </a:solidFill>
                <a:latin typeface="Calibri"/>
                <a:ea typeface="Calibri"/>
              </a:rPr>
              <a:t>// </a:t>
            </a:r>
            <a:r>
              <a:rPr lang="en-US" sz="1600" dirty="0">
                <a:solidFill>
                  <a:srgbClr val="00B050"/>
                </a:solidFill>
                <a:latin typeface="Calibri"/>
                <a:ea typeface="Calibri"/>
              </a:rPr>
              <a:t>Set P1.6 (Green LED) as an </a:t>
            </a:r>
            <a:r>
              <a:rPr lang="en-US" sz="1600" dirty="0" smtClean="0">
                <a:solidFill>
                  <a:srgbClr val="00B050"/>
                </a:solidFill>
                <a:latin typeface="Calibri"/>
                <a:ea typeface="Calibri"/>
              </a:rPr>
              <a:t>output</a:t>
            </a:r>
            <a:endParaRPr lang="en-US" sz="1600" dirty="0">
              <a:solidFill>
                <a:srgbClr val="00B050"/>
              </a:solidFill>
              <a:latin typeface="Calibri"/>
              <a:ea typeface="Calibri"/>
            </a:endParaRP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Turn off Timer A interrupt flag</a:t>
            </a:r>
          </a:p>
          <a:p>
            <a:pPr marL="0" marR="0" indent="0">
              <a:spcBef>
                <a:spcPts val="0"/>
              </a:spcBef>
              <a:spcAft>
                <a:spcPts val="0"/>
              </a:spcAft>
              <a:buNone/>
            </a:pPr>
            <a:r>
              <a:rPr lang="en-US" sz="1600" dirty="0">
                <a:latin typeface="Calibri"/>
                <a:ea typeface="Calibri"/>
              </a:rPr>
              <a:t>    TA0CTL |= ID_3 | TASSEL_2 | MC_1 | TAIE;</a:t>
            </a:r>
          </a:p>
          <a:p>
            <a:pPr marL="0" marR="0" indent="0">
              <a:spcBef>
                <a:spcPts val="0"/>
              </a:spcBef>
              <a:spcAft>
                <a:spcPts val="0"/>
              </a:spcAft>
              <a:buNone/>
            </a:pP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Setting all our bits count up to TA0CCR0</a:t>
            </a:r>
          </a:p>
          <a:p>
            <a:pPr marL="0" marR="0" indent="0">
              <a:spcBef>
                <a:spcPts val="0"/>
              </a:spcBef>
              <a:spcAft>
                <a:spcPts val="0"/>
              </a:spcAft>
              <a:buNone/>
            </a:pPr>
            <a:r>
              <a:rPr lang="en-US" sz="1600" dirty="0">
                <a:latin typeface="Calibri"/>
                <a:ea typeface="Calibri"/>
              </a:rPr>
              <a:t>    TA0CCR0 = 0xFFFF;			</a:t>
            </a:r>
            <a:r>
              <a:rPr lang="en-US" sz="1600" dirty="0" smtClean="0">
                <a:solidFill>
                  <a:srgbClr val="00B050"/>
                </a:solidFill>
                <a:latin typeface="Calibri"/>
                <a:ea typeface="Calibri"/>
              </a:rPr>
              <a:t>// </a:t>
            </a:r>
            <a:r>
              <a:rPr lang="en-US" sz="1600" dirty="0">
                <a:solidFill>
                  <a:srgbClr val="00B050"/>
                </a:solidFill>
                <a:latin typeface="Calibri"/>
                <a:ea typeface="Calibri"/>
              </a:rPr>
              <a:t>Set Timer A 0 TA0CCR0 value</a:t>
            </a:r>
          </a:p>
          <a:p>
            <a:pPr marL="0" marR="0" indent="0">
              <a:spcBef>
                <a:spcPts val="0"/>
              </a:spcBef>
              <a:spcAft>
                <a:spcPts val="0"/>
              </a:spcAft>
              <a:buNone/>
            </a:pPr>
            <a:r>
              <a:rPr lang="en-US" sz="1600" dirty="0">
                <a:latin typeface="Calibri"/>
                <a:ea typeface="Calibri"/>
              </a:rPr>
              <a:t>    __</a:t>
            </a:r>
            <a:r>
              <a:rPr lang="en-US" sz="1600" dirty="0" err="1">
                <a:latin typeface="Calibri"/>
                <a:ea typeface="Calibri"/>
              </a:rPr>
              <a:t>enable_interrupt</a:t>
            </a: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Enable Interrupts and then write function</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    while (1);			</a:t>
            </a:r>
            <a:r>
              <a:rPr lang="en-US" sz="1600" dirty="0" smtClean="0">
                <a:solidFill>
                  <a:srgbClr val="00B050"/>
                </a:solidFill>
                <a:latin typeface="Calibri"/>
                <a:ea typeface="Calibri"/>
              </a:rPr>
              <a:t>// </a:t>
            </a:r>
            <a:r>
              <a:rPr lang="en-US" sz="1600" dirty="0" err="1">
                <a:solidFill>
                  <a:srgbClr val="00B050"/>
                </a:solidFill>
                <a:latin typeface="Calibri"/>
                <a:ea typeface="Calibri"/>
              </a:rPr>
              <a:t>cpu</a:t>
            </a:r>
            <a:r>
              <a:rPr lang="en-US" sz="1600" dirty="0">
                <a:solidFill>
                  <a:srgbClr val="00B050"/>
                </a:solidFill>
                <a:latin typeface="Calibri"/>
                <a:ea typeface="Calibri"/>
              </a:rPr>
              <a:t> </a:t>
            </a:r>
            <a:r>
              <a:rPr lang="en-US" sz="1600" dirty="0" smtClean="0">
                <a:solidFill>
                  <a:srgbClr val="00B050"/>
                </a:solidFill>
                <a:latin typeface="Calibri"/>
                <a:ea typeface="Calibri"/>
              </a:rPr>
              <a:t>trap</a:t>
            </a:r>
            <a:endParaRPr lang="en-US" sz="1600" dirty="0">
              <a:latin typeface="Calibri"/>
              <a:ea typeface="Calibri"/>
            </a:endParaRPr>
          </a:p>
          <a:p>
            <a:pPr marL="0" marR="0" indent="0">
              <a:spcBef>
                <a:spcPts val="0"/>
              </a:spcBef>
              <a:spcAft>
                <a:spcPts val="0"/>
              </a:spcAft>
              <a:buNone/>
            </a:pPr>
            <a:r>
              <a:rPr lang="en-US" sz="1600" dirty="0">
                <a:latin typeface="Calibri"/>
                <a:ea typeface="Calibri"/>
              </a:rPr>
              <a:t>}</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#pragma vector = TIMER0_A1_VECTOR</a:t>
            </a:r>
          </a:p>
          <a:p>
            <a:pPr marL="0" marR="0" indent="0">
              <a:spcBef>
                <a:spcPts val="0"/>
              </a:spcBef>
              <a:spcAft>
                <a:spcPts val="0"/>
              </a:spcAft>
              <a:buNone/>
            </a:pPr>
            <a:r>
              <a:rPr lang="en-US" sz="1600" dirty="0">
                <a:latin typeface="Calibri"/>
                <a:ea typeface="Calibri"/>
              </a:rPr>
              <a:t>__interrupt void </a:t>
            </a:r>
            <a:r>
              <a:rPr lang="en-US" sz="1600" dirty="0" err="1">
                <a:latin typeface="Calibri"/>
                <a:ea typeface="Calibri"/>
              </a:rPr>
              <a:t>timerOverFlow</a:t>
            </a:r>
            <a:r>
              <a:rPr lang="en-US" sz="1600" dirty="0">
                <a:latin typeface="Calibri"/>
                <a:ea typeface="Calibri"/>
              </a:rPr>
              <a:t> (void){</a:t>
            </a:r>
          </a:p>
          <a:p>
            <a:pPr marL="0" marR="0" indent="0">
              <a:spcBef>
                <a:spcPts val="0"/>
              </a:spcBef>
              <a:spcAft>
                <a:spcPts val="0"/>
              </a:spcAft>
              <a:buNone/>
            </a:pPr>
            <a:r>
              <a:rPr lang="en-US" sz="1600" dirty="0">
                <a:latin typeface="Calibri"/>
                <a:ea typeface="Calibri"/>
              </a:rPr>
              <a:t>	P1OUT ^= BIT6;		</a:t>
            </a:r>
            <a:r>
              <a:rPr lang="en-US" sz="1600" dirty="0" smtClean="0">
                <a:solidFill>
                  <a:srgbClr val="00B050"/>
                </a:solidFill>
                <a:latin typeface="Calibri"/>
                <a:ea typeface="Calibri"/>
              </a:rPr>
              <a:t>// </a:t>
            </a:r>
            <a:r>
              <a:rPr lang="en-US" sz="1600" dirty="0">
                <a:solidFill>
                  <a:srgbClr val="00B050"/>
                </a:solidFill>
                <a:latin typeface="Calibri"/>
                <a:ea typeface="Calibri"/>
              </a:rPr>
              <a:t>XOR Toggles our green LED on/off after timer</a:t>
            </a: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Clears the interrupt flag to return</a:t>
            </a:r>
          </a:p>
          <a:p>
            <a:pPr marL="0" marR="0" indent="0">
              <a:spcBef>
                <a:spcPts val="0"/>
              </a:spcBef>
              <a:spcAft>
                <a:spcPts val="0"/>
              </a:spcAft>
              <a:buNone/>
            </a:pPr>
            <a:r>
              <a:rPr lang="en-US" sz="1600" dirty="0" smtClean="0">
                <a:latin typeface="Calibri"/>
                <a:ea typeface="Calibri"/>
              </a:rPr>
              <a:t>}</a:t>
            </a:r>
            <a:endParaRPr lang="en-US" sz="1600" dirty="0">
              <a:latin typeface="Calibri"/>
              <a:ea typeface="Calibri"/>
            </a:endParaRPr>
          </a:p>
        </p:txBody>
      </p:sp>
      <p:pic>
        <p:nvPicPr>
          <p:cNvPr id="3" name="Picture 2"/>
          <p:cNvPicPr>
            <a:picLocks noChangeAspect="1"/>
          </p:cNvPicPr>
          <p:nvPr/>
        </p:nvPicPr>
        <p:blipFill>
          <a:blip r:embed="rId3"/>
          <a:stretch>
            <a:fillRect/>
          </a:stretch>
        </p:blipFill>
        <p:spPr>
          <a:xfrm>
            <a:off x="1044137" y="3688146"/>
            <a:ext cx="6724650" cy="1200150"/>
          </a:xfrm>
          <a:prstGeom prst="rect">
            <a:avLst/>
          </a:prstGeom>
        </p:spPr>
      </p:pic>
      <p:sp>
        <p:nvSpPr>
          <p:cNvPr id="4" name="Rectangular Callout 3"/>
          <p:cNvSpPr/>
          <p:nvPr/>
        </p:nvSpPr>
        <p:spPr bwMode="auto">
          <a:xfrm>
            <a:off x="2238703" y="2025869"/>
            <a:ext cx="2601311" cy="1095703"/>
          </a:xfrm>
          <a:prstGeom prst="wedgeRectCallout">
            <a:avLst>
              <a:gd name="adj1" fmla="val -27803"/>
              <a:gd name="adj2" fmla="val 138759"/>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Interrupt vector names can be found in the msp430g2553.h header towards th</a:t>
            </a:r>
            <a:r>
              <a:rPr lang="en-US" sz="1600" dirty="0" smtClean="0">
                <a:latin typeface="Arial" charset="0"/>
              </a:rPr>
              <a:t>e bottom</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004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Block Diagram</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889" y="1597819"/>
            <a:ext cx="6405040" cy="478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4829175" y="4613713"/>
            <a:ext cx="1466850" cy="14859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5706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the Timer Expire?</a:t>
            </a:r>
            <a:endParaRPr lang="en-US" dirty="0"/>
          </a:p>
        </p:txBody>
      </p:sp>
      <p:sp>
        <p:nvSpPr>
          <p:cNvPr id="3" name="Content Placeholder 2"/>
          <p:cNvSpPr>
            <a:spLocks noGrp="1"/>
          </p:cNvSpPr>
          <p:nvPr>
            <p:ph idx="1"/>
          </p:nvPr>
        </p:nvSpPr>
        <p:spPr/>
        <p:txBody>
          <a:bodyPr/>
          <a:lstStyle/>
          <a:p>
            <a:r>
              <a:rPr lang="en-US" dirty="0" smtClean="0"/>
              <a:t>Ok, let’s figure out how to determine when the timer goes off (interrupt is set)</a:t>
            </a:r>
          </a:p>
          <a:p>
            <a:pPr lvl="1"/>
            <a:r>
              <a:rPr lang="en-US" dirty="0" smtClean="0"/>
              <a:t>It really isn’t hard, but it is best if you follow the method described here</a:t>
            </a:r>
            <a:endParaRPr lang="en-US" dirty="0"/>
          </a:p>
        </p:txBody>
      </p:sp>
    </p:spTree>
    <p:extLst>
      <p:ext uri="{BB962C8B-B14F-4D97-AF65-F5344CB8AC3E}">
        <p14:creationId xmlns:p14="http://schemas.microsoft.com/office/powerpoint/2010/main" val="1642724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474075"/>
                <a:ext cx="8509911" cy="306324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Find: How long will it take to roll over TAR? (Fill in the blanks</a:t>
                </a:r>
                <a:r>
                  <a:rPr lang="en-US" sz="18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1800" dirty="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 xmlns:m="http://schemas.openxmlformats.org/officeDocument/2006/math">
                    <m:f>
                      <m:fPr>
                        <m:ctrlPr>
                          <a:rPr lang="en-US" sz="3000" i="1">
                            <a:latin typeface="Cambria Math" panose="02040503050406030204" pitchFamily="18" charset="0"/>
                          </a:rPr>
                        </m:ctrlPr>
                      </m:fPr>
                      <m:num>
                        <m:r>
                          <a:rPr lang="en-US" sz="3000" i="1">
                            <a:latin typeface="Cambria Math"/>
                          </a:rPr>
                          <m:t>1</m:t>
                        </m:r>
                      </m:num>
                      <m:den>
                        <m:r>
                          <a:rPr lang="en-US" sz="3000" b="0" i="1">
                            <a:latin typeface="Cambria Math" panose="02040503050406030204" pitchFamily="18" charset="0"/>
                          </a:rPr>
                          <m:t>𝑐𝑙𝑜𝑐𝑘</m:t>
                        </m:r>
                        <m:r>
                          <a:rPr lang="en-US" sz="3000" b="0" i="1">
                            <a:latin typeface="Cambria Math" panose="02040503050406030204" pitchFamily="18" charset="0"/>
                          </a:rPr>
                          <m:t> </m:t>
                        </m:r>
                        <m:r>
                          <a:rPr lang="en-US" sz="3000" b="0" i="1">
                            <a:latin typeface="Cambria Math" panose="02040503050406030204" pitchFamily="18" charset="0"/>
                          </a:rPr>
                          <m:t>𝑠𝑝𝑒𝑒𝑑</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𝐼𝐷𝑥</m:t>
                        </m:r>
                      </m:num>
                      <m:den>
                        <m:r>
                          <a:rPr lang="en-US" sz="3000" i="1">
                            <a:latin typeface="Cambria Math"/>
                          </a:rPr>
                          <m:t>1 </m:t>
                        </m:r>
                        <m:r>
                          <a:rPr lang="en-US" sz="3000" i="1">
                            <a:latin typeface="Cambria Math"/>
                          </a:rPr>
                          <m:t>𝑐𝑛𝑡</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𝑇𝐴𝐶𝐶𝑅</m:t>
                        </m:r>
                        <m:r>
                          <a:rPr lang="en-US" sz="3000" b="0" i="1">
                            <a:latin typeface="Cambria Math" panose="02040503050406030204" pitchFamily="18" charset="0"/>
                          </a:rPr>
                          <m:t>0</m:t>
                        </m:r>
                      </m:num>
                      <m:den>
                        <m:r>
                          <a:rPr lang="en-US" sz="3000" i="1">
                            <a:latin typeface="Cambria Math"/>
                          </a:rPr>
                          <m:t>1 </m:t>
                        </m:r>
                        <m:r>
                          <a:rPr lang="en-US" sz="3000" i="1">
                            <a:latin typeface="Cambria Math"/>
                          </a:rPr>
                          <m:t>𝑇𝐴𝑅</m:t>
                        </m:r>
                        <m:r>
                          <a:rPr lang="en-US" sz="3000" i="1">
                            <a:latin typeface="Cambria Math"/>
                          </a:rPr>
                          <m:t> </m:t>
                        </m:r>
                        <m:r>
                          <a:rPr lang="en-US" sz="3000" i="1">
                            <a:latin typeface="Cambria Math"/>
                          </a:rPr>
                          <m:t>𝑟𝑜𝑙𝑙</m:t>
                        </m:r>
                        <m:r>
                          <a:rPr lang="en-US" sz="3000" i="1">
                            <a:latin typeface="Cambria Math"/>
                          </a:rPr>
                          <m:t> </m:t>
                        </m:r>
                        <m:r>
                          <a:rPr lang="en-US" sz="3000" i="1">
                            <a:latin typeface="Cambria Math"/>
                          </a:rPr>
                          <m:t>𝑜𝑣𝑒𝑟</m:t>
                        </m:r>
                      </m:den>
                    </m:f>
                    <m:r>
                      <a:rPr lang="en-US" sz="3000" i="1">
                        <a:latin typeface="Cambria Math"/>
                      </a:rPr>
                      <m:t>=</m:t>
                    </m:r>
                  </m:oMath>
                </a14:m>
                <a:r>
                  <a:rPr lang="en-US" sz="3000" dirty="0"/>
                  <a:t> </a:t>
                </a:r>
                <a:r>
                  <a:rPr lang="en-US" sz="3000" b="0" dirty="0" smtClean="0"/>
                  <a:t>Time</a:t>
                </a:r>
                <a:endParaRPr lang="en-US" sz="3000" b="0" dirty="0">
                  <a:solidFill>
                    <a:schemeClr val="accent2"/>
                  </a:solidFill>
                  <a:latin typeface="Helvetica"/>
                  <a:ea typeface="Times New Roman"/>
                  <a:cs typeface="Times New Roman"/>
                </a:endParaRPr>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474075"/>
                <a:ext cx="8509911" cy="3063241"/>
              </a:xfrm>
              <a:blipFill rotWithShape="0">
                <a:blip r:embed="rId2"/>
                <a:stretch>
                  <a:fillRect l="-645" t="-298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19074" y="453731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50166" y="5395059"/>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31216" y="5395059"/>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70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a:t>
                </a:r>
                <a:r>
                  <a:rPr lang="en-US" sz="2400" dirty="0">
                    <a:solidFill>
                      <a:srgbClr val="FF0000"/>
                    </a:solidFill>
                    <a:latin typeface="Helvetica"/>
                    <a:ea typeface="Times New Roman"/>
                    <a:cs typeface="Times New Roman"/>
                  </a:rPr>
                  <a:t>SMCLK = 8 MHz</a:t>
                </a:r>
                <a:r>
                  <a:rPr lang="en-US" sz="2400" dirty="0">
                    <a:solidFill>
                      <a:schemeClr val="accent2"/>
                    </a:solidFill>
                    <a:latin typeface="Helvetica"/>
                    <a:ea typeface="Times New Roman"/>
                    <a:cs typeface="Times New Roman"/>
                  </a:rPr>
                  <a:t>, TASSEL=2, </a:t>
                </a:r>
                <a:r>
                  <a:rPr lang="en-US" sz="2400" dirty="0">
                    <a:solidFill>
                      <a:srgbClr val="FF0000"/>
                    </a:solidFill>
                    <a:latin typeface="Helvetica"/>
                    <a:ea typeface="Times New Roman"/>
                    <a:cs typeface="Times New Roman"/>
                  </a:rPr>
                  <a:t>ID=2</a:t>
                </a:r>
                <a:r>
                  <a:rPr lang="en-US" sz="2400" dirty="0">
                    <a:solidFill>
                      <a:schemeClr val="accent2"/>
                    </a:solidFill>
                    <a:latin typeface="Helvetica"/>
                    <a:ea typeface="Times New Roman"/>
                    <a:cs typeface="Times New Roman"/>
                  </a:rPr>
                  <a:t>, MC=1, </a:t>
                </a:r>
                <a:r>
                  <a:rPr lang="en-US" sz="2400" dirty="0">
                    <a:solidFill>
                      <a:srgbClr val="FF0000"/>
                    </a:solidFill>
                    <a:latin typeface="Helvetica"/>
                    <a:ea typeface="Times New Roman"/>
                    <a:cs typeface="Times New Roman"/>
                  </a:rPr>
                  <a:t>TACCR0=0xECE</a:t>
                </a:r>
                <a:r>
                  <a:rPr lang="en-US" sz="2400" dirty="0">
                    <a:solidFill>
                      <a:schemeClr val="accent2"/>
                    </a:solidFill>
                    <a:latin typeface="Helvetica"/>
                    <a:ea typeface="Times New Roman"/>
                    <a:cs typeface="Times New Roman"/>
                  </a:rPr>
                  <a:t>,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a:rPr>
                            <m:t>1 </m:t>
                          </m:r>
                          <m:r>
                            <a:rPr lang="en-US" sz="3600" i="1">
                              <a:latin typeface="Cambria Math"/>
                            </a:rPr>
                            <m:t>𝑠𝑒𝑐</m:t>
                          </m:r>
                        </m:num>
                        <m:den>
                          <m:r>
                            <a:rPr lang="en-US" sz="3600" i="1">
                              <a:latin typeface="Cambria Math"/>
                            </a:rPr>
                            <m:t>_____ </m:t>
                          </m:r>
                          <m:r>
                            <a:rPr lang="en-US" sz="3600" i="1">
                              <a:latin typeface="Cambria Math"/>
                            </a:rPr>
                            <m:t>𝑐𝑙𝑘𝑠</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 </m:t>
                          </m:r>
                          <m:r>
                            <a:rPr lang="en-US" sz="3600" i="1">
                              <a:latin typeface="Cambria Math"/>
                            </a:rPr>
                            <m:t>𝑐𝑙𝑘𝑠</m:t>
                          </m:r>
                        </m:num>
                        <m:den>
                          <m:r>
                            <a:rPr lang="en-US" sz="3600" i="1">
                              <a:latin typeface="Cambria Math"/>
                            </a:rPr>
                            <m:t>1 </m:t>
                          </m:r>
                          <m:r>
                            <a:rPr lang="en-US" sz="3600" i="1">
                              <a:latin typeface="Cambria Math"/>
                            </a:rPr>
                            <m:t>𝑐𝑛𝑡</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m:t>
                          </m:r>
                          <m:r>
                            <a:rPr lang="en-US" sz="3600" b="0" i="1">
                              <a:latin typeface="Cambria Math" panose="02040503050406030204" pitchFamily="18" charset="0"/>
                            </a:rPr>
                            <m:t>_______</m:t>
                          </m:r>
                          <m:r>
                            <a:rPr lang="en-US" sz="3600" b="1" i="1" smtClean="0">
                              <a:latin typeface="Cambria Math" panose="02040503050406030204" pitchFamily="18" charset="0"/>
                            </a:rPr>
                            <m:t>______</m:t>
                          </m:r>
                          <m:r>
                            <a:rPr lang="en-US" sz="3600" i="1">
                              <a:latin typeface="Cambria Math"/>
                            </a:rPr>
                            <m:t> </m:t>
                          </m:r>
                          <m:r>
                            <a:rPr lang="en-US" sz="3600" i="1">
                              <a:latin typeface="Cambria Math"/>
                            </a:rPr>
                            <m:t>𝑐𝑛𝑡𝑠</m:t>
                          </m:r>
                        </m:num>
                        <m:den>
                          <m:r>
                            <a:rPr lang="en-US" sz="3600" i="1">
                              <a:latin typeface="Cambria Math"/>
                            </a:rPr>
                            <m:t>1 </m:t>
                          </m:r>
                          <m:r>
                            <a:rPr lang="en-US" sz="3600" i="1">
                              <a:latin typeface="Cambria Math"/>
                            </a:rPr>
                            <m:t>𝑇𝐴𝑅</m:t>
                          </m:r>
                          <m:r>
                            <a:rPr lang="en-US" sz="3600" i="1">
                              <a:latin typeface="Cambria Math"/>
                            </a:rPr>
                            <m:t> </m:t>
                          </m:r>
                          <m:r>
                            <a:rPr lang="en-US" sz="3600" i="1">
                              <a:latin typeface="Cambria Math"/>
                            </a:rPr>
                            <m:t>𝑟𝑜𝑙𝑙</m:t>
                          </m:r>
                          <m:r>
                            <a:rPr lang="en-US" sz="3600" i="1">
                              <a:latin typeface="Cambria Math"/>
                            </a:rPr>
                            <m:t> </m:t>
                          </m:r>
                          <m:r>
                            <a:rPr lang="en-US" sz="3600" i="1">
                              <a:latin typeface="Cambria Math"/>
                            </a:rPr>
                            <m:t>𝑜𝑣𝑒𝑟</m:t>
                          </m:r>
                        </m:den>
                      </m:f>
                      <m:r>
                        <a:rPr lang="en-US" sz="3600" i="1">
                          <a:latin typeface="Cambria Math"/>
                        </a:rPr>
                        <m:t>=</m:t>
                      </m:r>
                    </m:oMath>
                  </m:oMathPara>
                </a14:m>
                <a:endParaRPr lang="en-US" sz="23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430" t="-215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2583247" y="455365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714339" y="541928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4495389" y="541928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11" name="TextBox 10"/>
          <p:cNvSpPr txBox="1"/>
          <p:nvPr/>
        </p:nvSpPr>
        <p:spPr>
          <a:xfrm>
            <a:off x="1392950" y="3678656"/>
            <a:ext cx="679994" cy="461665"/>
          </a:xfrm>
          <a:prstGeom prst="rect">
            <a:avLst/>
          </a:prstGeom>
          <a:noFill/>
        </p:spPr>
        <p:txBody>
          <a:bodyPr wrap="none" rtlCol="0">
            <a:spAutoFit/>
          </a:bodyPr>
          <a:lstStyle/>
          <a:p>
            <a:r>
              <a:rPr lang="en-US" dirty="0" smtClean="0">
                <a:solidFill>
                  <a:srgbClr val="FF0000"/>
                </a:solidFill>
              </a:rPr>
              <a:t>8E6</a:t>
            </a:r>
            <a:endParaRPr lang="en-US" dirty="0">
              <a:solidFill>
                <a:srgbClr val="FF0000"/>
              </a:solidFill>
            </a:endParaRPr>
          </a:p>
        </p:txBody>
      </p:sp>
      <p:sp>
        <p:nvSpPr>
          <p:cNvPr id="12" name="Rectangular Callout 11"/>
          <p:cNvSpPr/>
          <p:nvPr/>
        </p:nvSpPr>
        <p:spPr bwMode="auto">
          <a:xfrm>
            <a:off x="550566" y="5030846"/>
            <a:ext cx="1684768" cy="1015663"/>
          </a:xfrm>
          <a:prstGeom prst="wedgeRectCallout">
            <a:avLst>
              <a:gd name="adj1" fmla="val 24030"/>
              <a:gd name="adj2" fmla="val -1427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sym typeface="Wingdings" pitchFamily="2" charset="2"/>
              </a:rPr>
              <a:t>Also do:</a:t>
            </a:r>
          </a:p>
          <a:p>
            <a:pPr marL="0" marR="0" indent="0" algn="l" defTabSz="914400" rtl="0" eaLnBrk="1" fontAlgn="base" latinLnBrk="0" hangingPunct="1">
              <a:lnSpc>
                <a:spcPct val="100000"/>
              </a:lnSpc>
              <a:spcBef>
                <a:spcPct val="50000"/>
              </a:spcBef>
              <a:spcAft>
                <a:spcPct val="0"/>
              </a:spcAft>
              <a:buClrTx/>
              <a:buSzTx/>
              <a:buFontTx/>
              <a:buNone/>
              <a:tabLst/>
            </a:pPr>
            <a:r>
              <a:rPr lang="en-US" dirty="0" smtClean="0"/>
              <a:t>1usec/8clks</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p:txBody>
      </p:sp>
      <p:sp>
        <p:nvSpPr>
          <p:cNvPr id="13" name="TextBox 12"/>
          <p:cNvSpPr txBox="1"/>
          <p:nvPr/>
        </p:nvSpPr>
        <p:spPr>
          <a:xfrm>
            <a:off x="3162257" y="3175199"/>
            <a:ext cx="338554" cy="461665"/>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4" name="TextBox 13"/>
          <p:cNvSpPr txBox="1"/>
          <p:nvPr/>
        </p:nvSpPr>
        <p:spPr>
          <a:xfrm>
            <a:off x="4756727" y="3242863"/>
            <a:ext cx="2047355" cy="461665"/>
          </a:xfrm>
          <a:prstGeom prst="rect">
            <a:avLst/>
          </a:prstGeom>
          <a:noFill/>
        </p:spPr>
        <p:txBody>
          <a:bodyPr wrap="none" rtlCol="0">
            <a:spAutoFit/>
          </a:bodyPr>
          <a:lstStyle/>
          <a:p>
            <a:r>
              <a:rPr lang="en-US" dirty="0" smtClean="0">
                <a:solidFill>
                  <a:srgbClr val="FF0000"/>
                </a:solidFill>
              </a:rPr>
              <a:t>0xECE (3,790)</a:t>
            </a:r>
            <a:endParaRPr lang="en-US" dirty="0">
              <a:solidFill>
                <a:srgbClr val="FF0000"/>
              </a:solidFill>
            </a:endParaRPr>
          </a:p>
        </p:txBody>
      </p:sp>
      <p:sp>
        <p:nvSpPr>
          <p:cNvPr id="15" name="TextBox 14"/>
          <p:cNvSpPr txBox="1"/>
          <p:nvPr/>
        </p:nvSpPr>
        <p:spPr>
          <a:xfrm>
            <a:off x="7670086" y="3473695"/>
            <a:ext cx="1585690" cy="461665"/>
          </a:xfrm>
          <a:prstGeom prst="rect">
            <a:avLst/>
          </a:prstGeom>
          <a:noFill/>
        </p:spPr>
        <p:txBody>
          <a:bodyPr wrap="none" rtlCol="0">
            <a:spAutoFit/>
          </a:bodyPr>
          <a:lstStyle/>
          <a:p>
            <a:r>
              <a:rPr lang="en-US" dirty="0" smtClean="0">
                <a:solidFill>
                  <a:srgbClr val="FF0000"/>
                </a:solidFill>
              </a:rPr>
              <a:t>1.895 </a:t>
            </a:r>
            <a:r>
              <a:rPr lang="en-US" dirty="0" err="1" smtClean="0">
                <a:solidFill>
                  <a:srgbClr val="FF0000"/>
                </a:solidFill>
              </a:rPr>
              <a:t>msec</a:t>
            </a:r>
            <a:endParaRPr lang="en-US" dirty="0">
              <a:solidFill>
                <a:srgbClr val="FF0000"/>
              </a:solidFill>
            </a:endParaRPr>
          </a:p>
        </p:txBody>
      </p:sp>
    </p:spTree>
    <p:extLst>
      <p:ext uri="{BB962C8B-B14F-4D97-AF65-F5344CB8AC3E}">
        <p14:creationId xmlns:p14="http://schemas.microsoft.com/office/powerpoint/2010/main" val="594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3141480" y="909935"/>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1034815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6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8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77857"/>
            <a:ext cx="8435498" cy="47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6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69" y="1660156"/>
            <a:ext cx="8367642" cy="42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04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5806</TotalTime>
  <Words>3778</Words>
  <Application>Microsoft Office PowerPoint</Application>
  <PresentationFormat>On-screen Show (4:3)</PresentationFormat>
  <Paragraphs>454</Paragraphs>
  <Slides>51</Slides>
  <Notes>2</Notes>
  <HiddenSlides>4</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51</vt:i4>
      </vt:variant>
    </vt:vector>
  </HeadingPairs>
  <TitlesOfParts>
    <vt:vector size="64"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MSP430G2553 Block Diagram</vt:lpstr>
      <vt:lpstr>Overview</vt:lpstr>
      <vt:lpstr>Timer Block Diagram</vt:lpstr>
      <vt:lpstr>Timer  (p 355 User’s Guide)</vt:lpstr>
      <vt:lpstr>Timer  (p 370 User’s Guide, BB p 52)</vt:lpstr>
      <vt:lpstr>Timer Block Diagram</vt:lpstr>
      <vt:lpstr>Timer</vt:lpstr>
      <vt:lpstr>Timer Block Diagram</vt:lpstr>
      <vt:lpstr>Timer  (p 370 User’s Guide)</vt:lpstr>
      <vt:lpstr>Timer Block Diagram</vt:lpstr>
      <vt:lpstr>Timer</vt:lpstr>
      <vt:lpstr>Timer</vt:lpstr>
      <vt:lpstr>Timer</vt:lpstr>
      <vt:lpstr>Timer</vt:lpstr>
      <vt:lpstr>MSP430G2553 Interrupt Vector Table</vt:lpstr>
      <vt:lpstr>Example Polling</vt:lpstr>
      <vt:lpstr>Example Polling</vt:lpstr>
      <vt:lpstr>Example Interrupts</vt:lpstr>
      <vt:lpstr>When Does the Timer Expire?</vt:lpstr>
      <vt:lpstr>Timer Block Diagram</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lpstr>In-Class Programming Exercise </vt:lpstr>
      <vt:lpstr>In-Class Programming Exercise </vt:lpstr>
      <vt:lpstr>In-Class Programming Exercise </vt:lpstr>
      <vt:lpstr>In-Class Programming Exercise </vt:lpstr>
      <vt:lpstr>In-Class Programming Exercise </vt:lpstr>
      <vt:lpstr>Mimic DC Values</vt:lpstr>
      <vt:lpstr>Servos</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365</cp:revision>
  <cp:lastPrinted>2018-05-21T20:23:10Z</cp:lastPrinted>
  <dcterms:created xsi:type="dcterms:W3CDTF">2001-06-27T14:08:57Z</dcterms:created>
  <dcterms:modified xsi:type="dcterms:W3CDTF">2018-10-18T14:28:53Z</dcterms:modified>
</cp:coreProperties>
</file>