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7"/>
  </p:notesMasterIdLst>
  <p:handoutMasterIdLst>
    <p:handoutMasterId r:id="rId38"/>
  </p:handoutMasterIdLst>
  <p:sldIdLst>
    <p:sldId id="352" r:id="rId4"/>
    <p:sldId id="354" r:id="rId5"/>
    <p:sldId id="356" r:id="rId6"/>
    <p:sldId id="357" r:id="rId7"/>
    <p:sldId id="358" r:id="rId8"/>
    <p:sldId id="360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90" r:id="rId26"/>
    <p:sldId id="389" r:id="rId27"/>
    <p:sldId id="380" r:id="rId28"/>
    <p:sldId id="379" r:id="rId29"/>
    <p:sldId id="381" r:id="rId30"/>
    <p:sldId id="382" r:id="rId31"/>
    <p:sldId id="383" r:id="rId32"/>
    <p:sldId id="385" r:id="rId33"/>
    <p:sldId id="387" r:id="rId34"/>
    <p:sldId id="386" r:id="rId35"/>
    <p:sldId id="353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9+10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096487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POP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@SP 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dest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+ 2  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Subroutines (like functions)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Application (ABI)</a:t>
            </a:r>
          </a:p>
          <a:p>
            <a:r>
              <a:rPr lang="en-US" sz="2800" dirty="0"/>
              <a:t>Why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Modular code: we want to break things up into small, testable pieces of code that we can reuse … subroutines help us do this</a:t>
            </a:r>
          </a:p>
          <a:p>
            <a:pPr lvl="1"/>
            <a:r>
              <a:rPr lang="en-US" dirty="0" smtClean="0"/>
              <a:t>ABI helps ensure binary compatibility of modular code</a:t>
            </a:r>
          </a:p>
          <a:p>
            <a:pPr lvl="1"/>
            <a:r>
              <a:rPr lang="en-US" dirty="0" smtClean="0"/>
              <a:t>Subroutines use the stack to do their job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understanding how the stack works also allows you to do “stack manipulation” and maybe write a virus or patch broken code</a:t>
            </a:r>
          </a:p>
          <a:p>
            <a:pPr lvl="1"/>
            <a:endParaRPr lang="en-US" dirty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907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was never changed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42856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23638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Students have trouble with the stack at first</a:t>
            </a:r>
          </a:p>
          <a:p>
            <a:r>
              <a:rPr lang="en-US" dirty="0" smtClean="0"/>
              <a:t>It is a FILO</a:t>
            </a:r>
          </a:p>
          <a:p>
            <a:r>
              <a:rPr lang="en-US" dirty="0" smtClean="0"/>
              <a:t>ALWAYS make sure your program has the same number of pushes and pops</a:t>
            </a:r>
          </a:p>
          <a:p>
            <a:pPr lvl="1"/>
            <a:r>
              <a:rPr lang="en-US" dirty="0" smtClean="0"/>
              <a:t>If you don’t bad things could happen!</a:t>
            </a:r>
          </a:p>
          <a:p>
            <a:r>
              <a:rPr lang="en-US" dirty="0" smtClean="0"/>
              <a:t>The stack always decrements by </a:t>
            </a:r>
            <a:r>
              <a:rPr lang="en-US" dirty="0" smtClean="0">
                <a:solidFill>
                  <a:srgbClr val="FF0000"/>
                </a:solidFill>
              </a:rPr>
              <a:t>2 BEFORE </a:t>
            </a:r>
            <a:r>
              <a:rPr lang="en-US" dirty="0" smtClean="0"/>
              <a:t>it </a:t>
            </a:r>
            <a:r>
              <a:rPr lang="en-US" dirty="0" smtClean="0"/>
              <a:t>writes</a:t>
            </a:r>
          </a:p>
          <a:p>
            <a:r>
              <a:rPr lang="en-US" dirty="0" smtClean="0"/>
              <a:t>Remember the difference between word and byte 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674" y="4002472"/>
            <a:ext cx="3433162" cy="2398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82600" y="4859867"/>
            <a:ext cx="8001000" cy="889000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 strongly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suggest you play with CCS and do push(.b)/pop(.b) like we did in class. A lot of student fail to understand this straight forward topic until they play with the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1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are a way to break up large code into smaller, reusable chunks of code</a:t>
            </a:r>
          </a:p>
          <a:p>
            <a:r>
              <a:rPr lang="en-US" dirty="0" smtClean="0"/>
              <a:t>They also make it easier to debug</a:t>
            </a:r>
          </a:p>
          <a:p>
            <a:r>
              <a:rPr lang="en-US" dirty="0" smtClean="0"/>
              <a:t>Once debugged, if you don’t modify them, you should never introduce new bugs from them</a:t>
            </a:r>
          </a:p>
          <a:p>
            <a:r>
              <a:rPr lang="en-US" dirty="0" smtClean="0"/>
              <a:t>In higher level languages (C, C++, python, </a:t>
            </a:r>
            <a:r>
              <a:rPr lang="en-US" dirty="0" err="1" smtClean="0"/>
              <a:t>etc</a:t>
            </a:r>
            <a:r>
              <a:rPr lang="en-US" dirty="0" smtClean="0"/>
              <a:t>) we would call these functions</a:t>
            </a:r>
          </a:p>
          <a:p>
            <a:pPr lvl="1"/>
            <a:r>
              <a:rPr lang="en-US" dirty="0" smtClean="0"/>
              <a:t>We’ll talk about this later when we cover C after </a:t>
            </a:r>
            <a:r>
              <a:rPr lang="en-US" dirty="0" err="1" smtClean="0"/>
              <a:t>prog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15827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Function: Adds two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numbers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Inputs: Op1 (r10), Op2 (r11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Outputs: result (r11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Registers destroyed: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r11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ubtraction: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  <a:p>
            <a:pPr marL="0" indent="0">
              <a:buNone/>
            </a:pPr>
            <a:endParaRPr lang="en-US" sz="1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ultiplication: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</p:txBody>
      </p:sp>
      <p:sp>
        <p:nvSpPr>
          <p:cNvPr id="4" name="Right Brace 3"/>
          <p:cNvSpPr/>
          <p:nvPr/>
        </p:nvSpPr>
        <p:spPr bwMode="auto">
          <a:xfrm>
            <a:off x="2864216" y="4132217"/>
            <a:ext cx="512379" cy="2211113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6923" y="4488592"/>
            <a:ext cx="489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could write an entire library of functions and use them in different projects (</a:t>
            </a:r>
            <a:r>
              <a:rPr lang="en-US" dirty="0" smtClean="0">
                <a:solidFill>
                  <a:srgbClr val="FF0000"/>
                </a:solidFill>
              </a:rPr>
              <a:t>once they are tested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158943" y="1994338"/>
            <a:ext cx="2888243" cy="890752"/>
          </a:xfrm>
          <a:prstGeom prst="wedgeRectCallout">
            <a:avLst>
              <a:gd name="adj1" fmla="val -101964"/>
              <a:gd name="adj2" fmla="val -135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Here we are only using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the addition subroutine right now.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225160" y="3241465"/>
            <a:ext cx="2420241" cy="890752"/>
          </a:xfrm>
          <a:prstGeom prst="wedgeRectCallout">
            <a:avLst>
              <a:gd name="adj1" fmla="val -128245"/>
              <a:gd name="adj2" fmla="val 36666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Arial" charset="0"/>
              </a:rPr>
              <a:t>Why is this comment (documentation) important about r11?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44575"/>
            <a:ext cx="8493642" cy="492841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How do subroutines work?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addition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#addition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addition: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20338"/>
              </p:ext>
            </p:extLst>
          </p:nvPr>
        </p:nvGraphicFramePr>
        <p:xfrm>
          <a:off x="862640" y="2398597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41270"/>
              </p:ext>
            </p:extLst>
          </p:nvPr>
        </p:nvGraphicFramePr>
        <p:xfrm>
          <a:off x="845325" y="3314784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96"/>
          <a:stretch/>
        </p:blipFill>
        <p:spPr bwMode="auto">
          <a:xfrm>
            <a:off x="5582107" y="3866091"/>
            <a:ext cx="3287573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757" y="394416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004733" y="2870200"/>
            <a:ext cx="558800" cy="237067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682067" y="1544575"/>
            <a:ext cx="2023533" cy="470492"/>
          </a:xfrm>
          <a:prstGeom prst="wedgeRectCallout">
            <a:avLst>
              <a:gd name="adj1" fmla="val -63929"/>
              <a:gd name="adj2" fmla="val 226258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The stack!!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9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28" y="1592133"/>
            <a:ext cx="8003334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Adds two numbers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Op1 (r10), Op2 (r11)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(r11)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Registers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Load up ex_subroutine.asm in CCS and let’s watch this execute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70249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r5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let’s save these registers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all done, let’s restore them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6182833" y="2174358"/>
            <a:ext cx="462516" cy="85060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5349" y="236882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pushes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45349" y="4087269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pops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 bwMode="auto">
          <a:xfrm>
            <a:off x="6153594" y="3898143"/>
            <a:ext cx="462516" cy="850605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9213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pPr lvl="1"/>
            <a:r>
              <a:rPr lang="en-US" dirty="0" smtClean="0"/>
              <a:t>This creates a copy of the data</a:t>
            </a:r>
          </a:p>
          <a:p>
            <a:pPr lvl="2"/>
            <a:r>
              <a:rPr lang="en-US" sz="1800" dirty="0" smtClean="0"/>
              <a:t>Imagine we are passing an1600 x 1400 color image … is this an issue?</a:t>
            </a: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pPr lvl="1"/>
            <a:r>
              <a:rPr lang="en-US" dirty="0" smtClean="0"/>
              <a:t>This also is referred to as a pointer</a:t>
            </a:r>
            <a:endParaRPr lang="en-US" sz="2200" dirty="0" smtClean="0">
              <a:solidFill>
                <a:schemeClr val="accent2"/>
              </a:solidFill>
            </a:endParaRP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68487"/>
            <a:ext cx="8421121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Pop</a:t>
            </a:r>
            <a:r>
              <a:rPr lang="en-US" sz="2000" dirty="0"/>
              <a:t>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07" y="3476297"/>
            <a:ext cx="3433162" cy="23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3" y="1592134"/>
            <a:ext cx="8141850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Subroutines </a:t>
            </a:r>
            <a:r>
              <a:rPr lang="en-US" sz="2000" dirty="0">
                <a:solidFill>
                  <a:schemeClr val="accent2"/>
                </a:solidFill>
              </a:rPr>
              <a:t>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Subroutines </a:t>
            </a:r>
            <a:r>
              <a:rPr lang="en-US" sz="2400" dirty="0">
                <a:solidFill>
                  <a:schemeClr val="accent2"/>
                </a:solidFill>
              </a:rPr>
              <a:t>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Explanation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9629" y="4980244"/>
            <a:ext cx="3279228" cy="75674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9629" y="4052706"/>
            <a:ext cx="3279228" cy="756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 (not present in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9629" y="3125168"/>
            <a:ext cx="3279228" cy="75674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Libraries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9629" y="2150333"/>
            <a:ext cx="3279228" cy="7567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SW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0312" y="4885650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0311" y="3965991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0311" y="3020064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89215" y="50825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215" y="416293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2878" y="32648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878" y="2271072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code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5628290" y="1773621"/>
            <a:ext cx="3321601" cy="1843874"/>
          </a:xfrm>
          <a:prstGeom prst="wedgeRectCallout">
            <a:avLst>
              <a:gd name="adj1" fmla="val -74154"/>
              <a:gd name="adj2" fmla="val 4258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Programming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have the same interface to make writing programs easier and introduce less bugs</a:t>
            </a:r>
          </a:p>
          <a:p>
            <a:r>
              <a:rPr lang="en-US" sz="1600" b="1" dirty="0" smtClean="0"/>
              <a:t>Deals with source code</a:t>
            </a:r>
            <a:endParaRPr lang="en-US" sz="1600" b="1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5628290" y="3944172"/>
            <a:ext cx="3321601" cy="1600082"/>
          </a:xfrm>
          <a:prstGeom prst="wedgeRectCallout">
            <a:avLst>
              <a:gd name="adj1" fmla="val -74426"/>
              <a:gd name="adj2" fmla="val -1843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u="sng" dirty="0" smtClean="0"/>
              <a:t>Application Binary Interface</a:t>
            </a:r>
          </a:p>
          <a:p>
            <a:r>
              <a:rPr lang="en-US" sz="1600" dirty="0" smtClean="0"/>
              <a:t>Ensure </a:t>
            </a:r>
            <a:r>
              <a:rPr lang="en-US" sz="1600" dirty="0"/>
              <a:t>subroutines/functions </a:t>
            </a:r>
            <a:r>
              <a:rPr lang="en-US" sz="1600" dirty="0" smtClean="0"/>
              <a:t>after compiling, operate the same on similar HW (say all x86) the same</a:t>
            </a:r>
          </a:p>
          <a:p>
            <a:r>
              <a:rPr lang="en-US" sz="1600" b="1" dirty="0" smtClean="0"/>
              <a:t>Deals with a binary program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3489" y="6034825"/>
            <a:ext cx="732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This is </a:t>
            </a:r>
            <a:r>
              <a:rPr lang="en-US" sz="1800" dirty="0" smtClean="0">
                <a:solidFill>
                  <a:srgbClr val="FF0000"/>
                </a:solidFill>
              </a:rPr>
              <a:t>super simple </a:t>
            </a:r>
            <a:r>
              <a:rPr lang="en-US" sz="1800" dirty="0" smtClean="0"/>
              <a:t>and gets </a:t>
            </a:r>
            <a:r>
              <a:rPr lang="en-US" sz="1800" dirty="0" smtClean="0">
                <a:solidFill>
                  <a:srgbClr val="FF0000"/>
                </a:solidFill>
              </a:rPr>
              <a:t>more complex </a:t>
            </a:r>
            <a:r>
              <a:rPr lang="en-US" sz="1800" dirty="0" smtClean="0"/>
              <a:t>when working with an OS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995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r>
              <a:rPr lang="en-US" dirty="0" smtClean="0"/>
              <a:t>Use the stack if you have more than four arguments</a:t>
            </a:r>
          </a:p>
          <a:p>
            <a:endParaRPr lang="en-US" dirty="0"/>
          </a:p>
          <a:p>
            <a:r>
              <a:rPr lang="en-US" dirty="0" smtClean="0"/>
              <a:t>If you follow the ABI and then link to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(</a:t>
            </a:r>
            <a:r>
              <a:rPr lang="en-US" dirty="0" smtClean="0">
                <a:solidFill>
                  <a:srgbClr val="FF0000"/>
                </a:solidFill>
              </a:rPr>
              <a:t>meaning someone else developed it and you have probably never seen the source code</a:t>
            </a:r>
            <a:r>
              <a:rPr lang="en-US" dirty="0" smtClean="0"/>
              <a:t>), it should work correctly!!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29255"/>
            <a:ext cx="8493642" cy="496858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5520"/>
              </p:ext>
            </p:extLst>
          </p:nvPr>
        </p:nvGraphicFramePr>
        <p:xfrm>
          <a:off x="871267" y="2025357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3715"/>
              </p:ext>
            </p:extLst>
          </p:nvPr>
        </p:nvGraphicFramePr>
        <p:xfrm>
          <a:off x="871267" y="2958933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1" y="3643055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5198533" y="2488207"/>
            <a:ext cx="1430866" cy="33392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384799" y="3105084"/>
            <a:ext cx="905933" cy="333929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90732" y="3843866"/>
            <a:ext cx="2726268" cy="2023533"/>
          </a:xfrm>
          <a:prstGeom prst="wedgeRectCallout">
            <a:avLst>
              <a:gd name="adj1" fmla="val -51873"/>
              <a:gd name="adj2" fmla="val -73303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Be careful</a:t>
            </a:r>
            <a:r>
              <a:rPr lang="en-US" sz="1600" dirty="0" smtClean="0">
                <a:latin typeface="Arial" charset="0"/>
              </a:rPr>
              <a:t> you are not thinking backwards: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Arial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Push: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dec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 smtClean="0">
                <a:latin typeface="Arial" charset="0"/>
              </a:rPr>
              <a:t>Pop: </a:t>
            </a:r>
            <a:r>
              <a:rPr lang="en-US" sz="1600" dirty="0" err="1" smtClean="0">
                <a:latin typeface="Arial" charset="0"/>
              </a:rPr>
              <a:t>inc</a:t>
            </a:r>
            <a:endParaRPr lang="en-US" sz="1600" dirty="0" smtClean="0">
              <a:latin typeface="Arial" charset="0"/>
            </a:endParaRP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smtClean="0">
                <a:latin typeface="Arial" charset="0"/>
              </a:rPr>
              <a:t>The stack is upside down!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5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189" y="1649241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pPr lvl="1"/>
            <a:r>
              <a:rPr lang="en-US" sz="1600" dirty="0" smtClean="0"/>
              <a:t>need </a:t>
            </a:r>
            <a:r>
              <a:rPr lang="en-US" sz="1600" dirty="0" smtClean="0"/>
              <a:t>to read and write to it</a:t>
            </a:r>
          </a:p>
          <a:p>
            <a:r>
              <a:rPr lang="en-US" sz="2000" dirty="0" smtClean="0"/>
              <a:t>RAM is from 0x200 to </a:t>
            </a:r>
            <a:r>
              <a:rPr lang="en-US" sz="2000" dirty="0" smtClean="0"/>
              <a:t>0x400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the Stack Pointer to point to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0070C0"/>
                </a:solidFill>
              </a:rPr>
              <a:t>Hint:</a:t>
            </a:r>
            <a:r>
              <a:rPr lang="en-US" sz="2000" dirty="0" smtClean="0">
                <a:solidFill>
                  <a:srgbClr val="0070C0"/>
                </a:solidFill>
              </a:rPr>
              <a:t> remember it works backwards!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" y="1482616"/>
            <a:ext cx="3471692" cy="4746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21910" y="521327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0x200 </a:t>
            </a:r>
            <a:r>
              <a:rPr lang="en-US" dirty="0">
                <a:solidFill>
                  <a:srgbClr val="FF0000"/>
                </a:solidFill>
              </a:rPr>
              <a:t>would be bad!</a:t>
            </a:r>
          </a:p>
        </p:txBody>
      </p:sp>
    </p:spTree>
    <p:extLst>
      <p:ext uri="{BB962C8B-B14F-4D97-AF65-F5344CB8AC3E}">
        <p14:creationId xmlns:p14="http://schemas.microsoft.com/office/powerpoint/2010/main" val="71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27620"/>
            <a:ext cx="8621400" cy="4773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stack pointer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push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decrements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pop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we just pushed off of the stack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94195"/>
              </p:ext>
            </p:extLst>
          </p:nvPr>
        </p:nvGraphicFramePr>
        <p:xfrm>
          <a:off x="3921125" y="3806025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Left Arrow 3"/>
          <p:cNvSpPr/>
          <p:nvPr/>
        </p:nvSpPr>
        <p:spPr bwMode="auto">
          <a:xfrm>
            <a:off x="5700580" y="4950373"/>
            <a:ext cx="1119352" cy="528145"/>
          </a:xfrm>
          <a:prstGeom prst="leftArrow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</a:t>
            </a:r>
          </a:p>
        </p:txBody>
      </p:sp>
      <p:sp>
        <p:nvSpPr>
          <p:cNvPr id="8" name="Left Arrow 7"/>
          <p:cNvSpPr/>
          <p:nvPr/>
        </p:nvSpPr>
        <p:spPr bwMode="auto">
          <a:xfrm rot="16200000">
            <a:off x="2832385" y="4313096"/>
            <a:ext cx="1542288" cy="528145"/>
          </a:xfrm>
          <a:prstGeom prst="lef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Backwards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12456" y="5758904"/>
            <a:ext cx="5169544" cy="541866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Let’s load stack_example.asm and watch this work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2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20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9177" y="731520"/>
            <a:ext cx="2470505" cy="556335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Next</a:t>
            </a:r>
            <a:r>
              <a:rPr lang="en-US" sz="1800" dirty="0" smtClean="0">
                <a:solidFill>
                  <a:prstClr val="white"/>
                </a:solidFill>
              </a:rPr>
              <a:t> instruction to run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86320" y="5437735"/>
            <a:ext cx="2323360" cy="688428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SP location highlighted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Stack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092456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PUSH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– 2  SP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 @SP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03479" y="5784953"/>
            <a:ext cx="4423041" cy="805033"/>
          </a:xfrm>
          <a:prstGeom prst="wedgeRectCallout">
            <a:avLst>
              <a:gd name="adj1" fmla="val -73256"/>
              <a:gd name="adj2" fmla="val -4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Notice what happened? Decrement SP, then write the data!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5316</TotalTime>
  <Words>1315</Words>
  <Application>Microsoft Office PowerPoint</Application>
  <PresentationFormat>On-screen Show (4:3)</PresentationFormat>
  <Paragraphs>398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Helvetica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Stack</vt:lpstr>
      <vt:lpstr>Stack</vt:lpstr>
      <vt:lpstr>Stack</vt:lpstr>
      <vt:lpstr>Stack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  <vt:lpstr>Stack Summary</vt:lpstr>
      <vt:lpstr>Subroutines</vt:lpstr>
      <vt:lpstr>Example Subroutine</vt:lpstr>
      <vt:lpstr>Subroutines</vt:lpstr>
      <vt:lpstr>Arguments</vt:lpstr>
      <vt:lpstr>Arguments</vt:lpstr>
      <vt:lpstr>Arguments</vt:lpstr>
      <vt:lpstr>Key Subroutine Rules</vt:lpstr>
      <vt:lpstr>Very Simple Explanation</vt:lpstr>
      <vt:lpstr>Application Binary Interface (ABI)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314</cp:revision>
  <cp:lastPrinted>2018-05-21T20:23:10Z</cp:lastPrinted>
  <dcterms:created xsi:type="dcterms:W3CDTF">2001-06-27T14:08:57Z</dcterms:created>
  <dcterms:modified xsi:type="dcterms:W3CDTF">2018-08-30T18:05:44Z</dcterms:modified>
</cp:coreProperties>
</file>