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4" r:id="rId2"/>
    <p:sldMasterId id="2147483667" r:id="rId3"/>
  </p:sldMasterIdLst>
  <p:notesMasterIdLst>
    <p:notesMasterId r:id="rId45"/>
  </p:notesMasterIdLst>
  <p:handoutMasterIdLst>
    <p:handoutMasterId r:id="rId46"/>
  </p:handoutMasterIdLst>
  <p:sldIdLst>
    <p:sldId id="352" r:id="rId4"/>
    <p:sldId id="354" r:id="rId5"/>
    <p:sldId id="355" r:id="rId6"/>
    <p:sldId id="356" r:id="rId7"/>
    <p:sldId id="380" r:id="rId8"/>
    <p:sldId id="387" r:id="rId9"/>
    <p:sldId id="388" r:id="rId10"/>
    <p:sldId id="389" r:id="rId11"/>
    <p:sldId id="391" r:id="rId12"/>
    <p:sldId id="378" r:id="rId13"/>
    <p:sldId id="357" r:id="rId14"/>
    <p:sldId id="358" r:id="rId15"/>
    <p:sldId id="359" r:id="rId16"/>
    <p:sldId id="360" r:id="rId17"/>
    <p:sldId id="361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4" r:id="rId31"/>
    <p:sldId id="379" r:id="rId32"/>
    <p:sldId id="390" r:id="rId33"/>
    <p:sldId id="381" r:id="rId34"/>
    <p:sldId id="382" r:id="rId35"/>
    <p:sldId id="383" r:id="rId36"/>
    <p:sldId id="384" r:id="rId37"/>
    <p:sldId id="385" r:id="rId38"/>
    <p:sldId id="386" r:id="rId39"/>
    <p:sldId id="376" r:id="rId40"/>
    <p:sldId id="392" r:id="rId41"/>
    <p:sldId id="393" r:id="rId42"/>
    <p:sldId id="394" r:id="rId43"/>
    <p:sldId id="353" r:id="rId4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3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96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8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23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1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5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0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3704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6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5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3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400" b="1" i="1" dirty="0">
                <a:solidFill>
                  <a:srgbClr val="FFFFFF">
                    <a:lumMod val="65000"/>
                  </a:srgbClr>
                </a:solidFill>
                <a:latin typeface="Trebuchet MS" panose="020B0603020202020204" pitchFamily="34" charset="0"/>
              </a:rPr>
              <a:t>I n t e g r i t y  -  S e r v i c e  -  E x c e l l e n c e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2050" name="Picture 2" descr="C:\Users\Ashley.Murphy\Desktop\USAFA%20Logo%20v%203%20line%20CMYK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99" y="76200"/>
            <a:ext cx="1065031" cy="121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15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9" r:id="rId3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13E8-165F-4932-9E2D-FD497CB9A4FD}" type="datetimeFigureOut">
              <a:rPr lang="en-US" smtClean="0"/>
              <a:t>8/21/2018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52FCF-D44D-4D06-AC89-29A3B60A1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8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Rectangle 13"/>
          <p:cNvSpPr txBox="1">
            <a:spLocks noChangeArrowheads="1"/>
          </p:cNvSpPr>
          <p:nvPr/>
        </p:nvSpPr>
        <p:spPr bwMode="auto">
          <a:xfrm>
            <a:off x="4267200" y="2347023"/>
            <a:ext cx="4317195" cy="2281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C2D8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C2D83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ECE382</a:t>
            </a:r>
          </a:p>
          <a:p>
            <a:pPr algn="ctr"/>
            <a:r>
              <a:rPr lang="en-US" kern="0" dirty="0" smtClean="0">
                <a:effectLst/>
                <a:latin typeface="Trebuchet MS" panose="020B0603020202020204" pitchFamily="34" charset="0"/>
              </a:rPr>
              <a:t>Lesson 26+27+28</a:t>
            </a:r>
            <a:endParaRPr lang="en-US" kern="0" dirty="0"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Slide Number Placeholder 21"/>
          <p:cNvSpPr txBox="1">
            <a:spLocks/>
          </p:cNvSpPr>
          <p:nvPr/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  <a:latin typeface="Trebuchet MS" panose="020B0603020202020204" pitchFamily="34" charset="0"/>
              </a:rPr>
              <a:pPr algn="ctr">
                <a:defRPr/>
              </a:pPr>
              <a:t>1</a:t>
            </a:fld>
            <a:endParaRPr lang="en-US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Line 14"/>
          <p:cNvSpPr>
            <a:spLocks noChangeShapeType="1"/>
          </p:cNvSpPr>
          <p:nvPr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382200" y="1567588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defRPr/>
            </a:pPr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5584610" y="4743731"/>
            <a:ext cx="3083514" cy="1489075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26" name="Picture 2" descr="https://sharepoint.usafa.edu/hq/CM/Shared%20Documents/Logo/USAFA%20Logo%20v%203%20line%20CMY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12" y="2281515"/>
            <a:ext cx="2973096" cy="338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602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SPI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3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35" y="1538044"/>
            <a:ext cx="77724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Simple: </a:t>
            </a:r>
            <a:r>
              <a:rPr lang="en-US" sz="2400" dirty="0" smtClean="0">
                <a:solidFill>
                  <a:schemeClr val="accent2"/>
                </a:solidFill>
              </a:rPr>
              <a:t>with each clock cycle, a single bit is transferred from the  MSB of one shift register to the other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Is </a:t>
            </a:r>
            <a:r>
              <a:rPr lang="en-US" sz="2400" dirty="0"/>
              <a:t>this a half-duplex or full-duplex protocol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Synchronous or Asynchronous protocol?</a:t>
            </a:r>
          </a:p>
          <a:p>
            <a:r>
              <a:rPr lang="en-US" sz="2400" dirty="0" smtClean="0"/>
              <a:t>How many clocks cycles to transfer a byte?</a:t>
            </a:r>
          </a:p>
          <a:p>
            <a:r>
              <a:rPr lang="en-US" sz="2400" dirty="0" smtClean="0"/>
              <a:t>Signals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MOSI: Master </a:t>
            </a:r>
            <a:r>
              <a:rPr lang="en-US" sz="2000" dirty="0">
                <a:solidFill>
                  <a:schemeClr val="accent2"/>
                </a:solidFill>
              </a:rPr>
              <a:t>Out Slave In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MISO: Master </a:t>
            </a:r>
            <a:r>
              <a:rPr lang="en-US" sz="2000" dirty="0">
                <a:solidFill>
                  <a:schemeClr val="accent2"/>
                </a:solidFill>
              </a:rPr>
              <a:t>In Slave Out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SCLK: Clock</a:t>
            </a:r>
            <a:endParaRPr lang="en-US" sz="2000" dirty="0">
              <a:solidFill>
                <a:schemeClr val="accent2"/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SS:       Slave Select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2050" name="Picture 2" descr="SPI Interna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72" y="2116973"/>
            <a:ext cx="3519649" cy="1379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70216" y="4887589"/>
            <a:ext cx="2515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TI renamed these: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MOSI = SIMO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accent2"/>
                </a:solidFill>
              </a:rPr>
              <a:t>MISO = SOMI</a:t>
            </a:r>
          </a:p>
          <a:p>
            <a:endParaRPr lang="en-US" dirty="0"/>
          </a:p>
        </p:txBody>
      </p:sp>
      <p:sp>
        <p:nvSpPr>
          <p:cNvPr id="5" name="Rectangular Callout 4"/>
          <p:cNvSpPr/>
          <p:nvPr/>
        </p:nvSpPr>
        <p:spPr bwMode="auto">
          <a:xfrm>
            <a:off x="6491178" y="2275367"/>
            <a:ext cx="2445488" cy="1068573"/>
          </a:xfrm>
          <a:prstGeom prst="wedgeRectCallout">
            <a:avLst>
              <a:gd name="adj1" fmla="val -83400"/>
              <a:gd name="adj2" fmla="val -8427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actually did this in code for Lab 2! You could have used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the SPI interface to do it.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25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084" y="1491702"/>
            <a:ext cx="7772400" cy="4724400"/>
          </a:xfrm>
        </p:spPr>
        <p:txBody>
          <a:bodyPr/>
          <a:lstStyle/>
          <a:p>
            <a:r>
              <a:rPr lang="en-US" sz="2400" dirty="0"/>
              <a:t>Slave Select signal allows the master to </a:t>
            </a:r>
            <a:r>
              <a:rPr lang="en-US" sz="2400" dirty="0" smtClean="0"/>
              <a:t>use </a:t>
            </a:r>
            <a:r>
              <a:rPr lang="en-US" sz="2400" dirty="0"/>
              <a:t>the same interface to </a:t>
            </a:r>
            <a:r>
              <a:rPr lang="en-US" sz="2400" dirty="0" smtClean="0"/>
              <a:t>interact </a:t>
            </a:r>
            <a:r>
              <a:rPr lang="en-US" sz="2400" dirty="0"/>
              <a:t>with multiple slaves. It's usually </a:t>
            </a:r>
            <a:r>
              <a:rPr lang="en-US" sz="2400" b="1" dirty="0"/>
              <a:t>active low</a:t>
            </a:r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098" name="Picture 2" descr="SPI Driving Multiple Slaves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94" y="3254220"/>
            <a:ext cx="3333750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PI Inte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29" y="3269769"/>
            <a:ext cx="3143250" cy="83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ular Callout 3"/>
          <p:cNvSpPr/>
          <p:nvPr/>
        </p:nvSpPr>
        <p:spPr bwMode="auto">
          <a:xfrm>
            <a:off x="188727" y="4563125"/>
            <a:ext cx="2812313" cy="648586"/>
          </a:xfrm>
          <a:prstGeom prst="wedgeRectCallout">
            <a:avLst>
              <a:gd name="adj1" fmla="val 28748"/>
              <a:gd name="adj2" fmla="val -150615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Often, if you only have one slave,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will just tie SS low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ular Callout 6"/>
          <p:cNvSpPr/>
          <p:nvPr/>
        </p:nvSpPr>
        <p:spPr bwMode="auto">
          <a:xfrm>
            <a:off x="3124127" y="5139071"/>
            <a:ext cx="2812313" cy="1168922"/>
          </a:xfrm>
          <a:prstGeom prst="wedgeRectCallout">
            <a:avLst>
              <a:gd name="adj1" fmla="val 64286"/>
              <a:gd name="adj2" fmla="val -68491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Look at all the SS wires, typically you would use a MUX to help reduce the number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pins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you need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Peripheral Interface (SPI)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139" y="1561692"/>
            <a:ext cx="7772400" cy="4724400"/>
          </a:xfrm>
        </p:spPr>
        <p:txBody>
          <a:bodyPr>
            <a:normAutofit fontScale="92500" lnSpcReduction="10000"/>
          </a:bodyPr>
          <a:lstStyle/>
          <a:p>
            <a:endParaRPr lang="en-US" sz="2400" dirty="0" smtClean="0"/>
          </a:p>
          <a:p>
            <a:r>
              <a:rPr lang="en-US" sz="2400" dirty="0" smtClean="0"/>
              <a:t>Configurable </a:t>
            </a:r>
            <a:r>
              <a:rPr lang="en-US" sz="2400" dirty="0" smtClean="0"/>
              <a:t>Elements: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frequency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polarity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Clock phase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marL="406400" lvl="1" indent="0">
              <a:buNone/>
            </a:pPr>
            <a:endParaRPr lang="en-US" sz="2000" dirty="0" smtClean="0"/>
          </a:p>
          <a:p>
            <a:r>
              <a:rPr lang="en-US" sz="2400" dirty="0"/>
              <a:t>On 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MSB </a:t>
            </a:r>
            <a:r>
              <a:rPr lang="en-US" sz="2000" dirty="0">
                <a:solidFill>
                  <a:schemeClr val="accent2"/>
                </a:solidFill>
              </a:rPr>
              <a:t>first or LSB first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Depends on the external HW you are talking to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8-bits </a:t>
            </a:r>
            <a:r>
              <a:rPr lang="en-US" sz="2000" dirty="0">
                <a:solidFill>
                  <a:schemeClr val="accent2"/>
                </a:solidFill>
              </a:rPr>
              <a:t>or 7-bits per transmission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lvl="2"/>
            <a:r>
              <a:rPr lang="en-US" sz="1600" dirty="0" smtClean="0"/>
              <a:t>7-bits </a:t>
            </a:r>
            <a:r>
              <a:rPr lang="en-US" sz="1600" dirty="0"/>
              <a:t>is justified toward the </a:t>
            </a:r>
            <a:r>
              <a:rPr lang="en-US" sz="1600" dirty="0" smtClean="0"/>
              <a:t>LSB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3-pin </a:t>
            </a:r>
            <a:r>
              <a:rPr lang="en-US" sz="2000" dirty="0">
                <a:solidFill>
                  <a:schemeClr val="accent2"/>
                </a:solidFill>
              </a:rPr>
              <a:t>or 4-pin </a:t>
            </a:r>
            <a:r>
              <a:rPr lang="en-US" sz="2000" dirty="0" smtClean="0">
                <a:solidFill>
                  <a:schemeClr val="accent2"/>
                </a:solidFill>
              </a:rPr>
              <a:t>modes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122" name="Picture 2" descr="SPI Clock Polarity and Phase Image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529" y="1539098"/>
            <a:ext cx="5245469" cy="305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3892" y="6027003"/>
            <a:ext cx="4995081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 Register:  Page 445 of the Family User Guide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56870" y="6027002"/>
            <a:ext cx="298789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SPI:  Page 436 of the Family User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3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UCA/B Control Register 0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09" y="1526408"/>
            <a:ext cx="6731299" cy="465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6586" y="5579715"/>
            <a:ext cx="376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Control Register:  Page 445 of the Family User Guide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34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3104144" y="1890823"/>
            <a:ext cx="930446" cy="1397809"/>
            <a:chOff x="80208" y="1483895"/>
            <a:chExt cx="930446" cy="1397809"/>
          </a:xfrm>
        </p:grpSpPr>
        <p:cxnSp>
          <p:nvCxnSpPr>
            <p:cNvPr id="10" name="Straight Connector 9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62846" y="1714725"/>
            <a:ext cx="1010656" cy="1573907"/>
            <a:chOff x="40103" y="1483895"/>
            <a:chExt cx="1010656" cy="1573907"/>
          </a:xfrm>
        </p:grpSpPr>
        <p:cxnSp>
          <p:nvCxnSpPr>
            <p:cNvPr id="22" name="Straight Connector 2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7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Oval 27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0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304668" y="1890823"/>
            <a:ext cx="1026700" cy="1397809"/>
            <a:chOff x="32081" y="1483895"/>
            <a:chExt cx="1026700" cy="1397809"/>
          </a:xfrm>
        </p:grpSpPr>
        <p:cxnSp>
          <p:nvCxnSpPr>
            <p:cNvPr id="16" name="Straight Connector 15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11497" y="1714725"/>
            <a:ext cx="1010656" cy="1573907"/>
            <a:chOff x="40103" y="1483895"/>
            <a:chExt cx="1010656" cy="1573907"/>
          </a:xfrm>
        </p:grpSpPr>
        <p:cxnSp>
          <p:nvCxnSpPr>
            <p:cNvPr id="19" name="Straight Connector 18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TextBox 19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Oval 21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19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400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975812" y="1890823"/>
            <a:ext cx="946480" cy="1397809"/>
            <a:chOff x="72191" y="1483895"/>
            <a:chExt cx="94648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43581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37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0xAA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200401" y="1890823"/>
            <a:ext cx="1010646" cy="1397809"/>
            <a:chOff x="40108" y="1483895"/>
            <a:chExt cx="1010646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08274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Oval 15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30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#UCMSB|UCMST|UCSYNC, &amp;UCA0CTL0     </a:t>
            </a:r>
            <a:r>
              <a:rPr lang="en-US" sz="1600" dirty="0">
                <a:solidFill>
                  <a:srgbClr val="00B050"/>
                </a:solidFill>
              </a:rPr>
              <a:t>; UCCKPH = 0, UCCKPL = </a:t>
            </a:r>
            <a:r>
              <a:rPr lang="en-US" sz="1600" dirty="0" smtClean="0">
                <a:solidFill>
                  <a:srgbClr val="00B050"/>
                </a:solidFill>
              </a:rPr>
              <a:t>0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172384" y="1890823"/>
            <a:ext cx="930446" cy="1397809"/>
            <a:chOff x="80208" y="1483895"/>
            <a:chExt cx="930446" cy="1397809"/>
          </a:xfrm>
        </p:grpSpPr>
        <p:cxnSp>
          <p:nvCxnSpPr>
            <p:cNvPr id="31" name="Straight Connector 30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80208" y="1483895"/>
              <a:ext cx="930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31086" y="1714725"/>
            <a:ext cx="1010656" cy="1573907"/>
            <a:chOff x="40103" y="1483895"/>
            <a:chExt cx="1010656" cy="1573907"/>
          </a:xfrm>
        </p:grpSpPr>
        <p:cxnSp>
          <p:nvCxnSpPr>
            <p:cNvPr id="34" name="Straight Connector 33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3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Oval 36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800" b="1" dirty="0" smtClean="0"/>
              <a:t>Lesson Outline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vs Parallel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Types of serial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Serial Communications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UART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SPI</a:t>
            </a:r>
          </a:p>
          <a:p>
            <a:pPr marL="1138238" lvl="2" indent="-34290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0070C0"/>
                </a:solidFill>
              </a:rPr>
              <a:t>I2C</a:t>
            </a:r>
          </a:p>
          <a:p>
            <a:pPr algn="l"/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001633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0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6" name="TextBox 5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#UCCKPL|UCMSB|UCMST|UCSYNC,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0, UCCKPL =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359260" y="1890823"/>
            <a:ext cx="1026700" cy="1397809"/>
            <a:chOff x="32081" y="1483895"/>
            <a:chExt cx="1026700" cy="1397809"/>
          </a:xfrm>
        </p:grpSpPr>
        <p:cxnSp>
          <p:nvCxnSpPr>
            <p:cNvPr id="9" name="Straight Connector 8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2081" y="1483895"/>
              <a:ext cx="102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66089" y="1714725"/>
            <a:ext cx="1010656" cy="1573907"/>
            <a:chOff x="40103" y="1483895"/>
            <a:chExt cx="1010656" cy="1573907"/>
          </a:xfrm>
        </p:grpSpPr>
        <p:cxnSp>
          <p:nvCxnSpPr>
            <p:cNvPr id="12" name="Straight Connector 11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14"/>
          <p:cNvSpPr/>
          <p:nvPr/>
        </p:nvSpPr>
        <p:spPr bwMode="auto">
          <a:xfrm>
            <a:off x="2862846" y="4138863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2862846" y="4868777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41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0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9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#UCCKPH|UCMSB|UCMST|UCSYNC, &amp;UCA0CTL0    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71348" y="1890823"/>
            <a:ext cx="946480" cy="1397809"/>
            <a:chOff x="72191" y="1483895"/>
            <a:chExt cx="946480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72191" y="1483895"/>
              <a:ext cx="946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9117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684294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1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 = 1 and Polarity = 1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371600"/>
            <a:ext cx="6299198" cy="4724399"/>
          </a:xfrm>
        </p:spPr>
      </p:pic>
      <p:sp>
        <p:nvSpPr>
          <p:cNvPr id="5" name="TextBox 4"/>
          <p:cNvSpPr txBox="1"/>
          <p:nvPr/>
        </p:nvSpPr>
        <p:spPr>
          <a:xfrm>
            <a:off x="0" y="618420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0000"/>
                </a:solidFill>
              </a:rPr>
              <a:t>bis.b</a:t>
            </a:r>
            <a:r>
              <a:rPr lang="en-US" sz="1600" dirty="0" smtClean="0">
                <a:solidFill>
                  <a:srgbClr val="000000"/>
                </a:solidFill>
              </a:rPr>
              <a:t> #UCCKPH|UCCKPL|UCMSB|UCMST|UCSYNC, &amp;UCA0CTL0 </a:t>
            </a:r>
            <a:r>
              <a:rPr lang="en-US" sz="1600" dirty="0" smtClean="0">
                <a:solidFill>
                  <a:srgbClr val="00B050"/>
                </a:solidFill>
              </a:rPr>
              <a:t>; UCCKPH = 1, UCCKPL =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6300" y="3471334"/>
            <a:ext cx="2446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Input = 0x5D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68641" y="1890823"/>
            <a:ext cx="1010646" cy="1397809"/>
            <a:chOff x="40108" y="1483895"/>
            <a:chExt cx="1010646" cy="1397809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545430" y="1853227"/>
              <a:ext cx="0" cy="1028477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/>
            <p:cNvSpPr txBox="1"/>
            <p:nvPr/>
          </p:nvSpPr>
          <p:spPr>
            <a:xfrm>
              <a:off x="40108" y="1483895"/>
              <a:ext cx="1010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FF0000"/>
                  </a:solidFill>
                </a:rPr>
                <a:t>Capture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76514" y="1714725"/>
            <a:ext cx="1010656" cy="1573907"/>
            <a:chOff x="40103" y="1483895"/>
            <a:chExt cx="1010656" cy="1573907"/>
          </a:xfrm>
        </p:grpSpPr>
        <p:cxnSp>
          <p:nvCxnSpPr>
            <p:cNvPr id="11" name="Straight Connector 10"/>
            <p:cNvCxnSpPr/>
            <p:nvPr/>
          </p:nvCxnSpPr>
          <p:spPr bwMode="auto">
            <a:xfrm>
              <a:off x="545430" y="1853227"/>
              <a:ext cx="1" cy="1204575"/>
            </a:xfrm>
            <a:prstGeom prst="line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40103" y="1483895"/>
              <a:ext cx="1010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rgbClr val="00B050"/>
                  </a:solidFill>
                </a:rPr>
                <a:t>Change</a:t>
              </a:r>
              <a:endParaRPr lang="en-US" sz="1800" dirty="0">
                <a:solidFill>
                  <a:srgbClr val="00B050"/>
                </a:solidFill>
              </a:endParaRPr>
            </a:p>
          </p:txBody>
        </p:sp>
      </p:grp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00" r="17544" b="57633"/>
          <a:stretch/>
        </p:blipFill>
        <p:spPr bwMode="auto">
          <a:xfrm>
            <a:off x="1445797" y="4018547"/>
            <a:ext cx="6387871" cy="1090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Oval 13"/>
          <p:cNvSpPr/>
          <p:nvPr/>
        </p:nvSpPr>
        <p:spPr bwMode="auto">
          <a:xfrm>
            <a:off x="2862846" y="4876798"/>
            <a:ext cx="2455112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862846" y="4323346"/>
            <a:ext cx="5246438" cy="288758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08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787" y="1592238"/>
            <a:ext cx="8215440" cy="4724400"/>
          </a:xfrm>
        </p:spPr>
        <p:txBody>
          <a:bodyPr/>
          <a:lstStyle/>
          <a:p>
            <a:r>
              <a:rPr lang="en-US" sz="2400" dirty="0" smtClean="0"/>
              <a:t>On </a:t>
            </a:r>
            <a:r>
              <a:rPr lang="en-US" sz="2400" dirty="0"/>
              <a:t>the MSP430: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Two Universal </a:t>
            </a:r>
            <a:r>
              <a:rPr lang="en-US" sz="2000" dirty="0">
                <a:solidFill>
                  <a:schemeClr val="accent2"/>
                </a:solidFill>
              </a:rPr>
              <a:t>Serial Communication Interfaces (USCI), A and </a:t>
            </a:r>
            <a:r>
              <a:rPr lang="en-US" sz="2000" dirty="0" smtClean="0">
                <a:solidFill>
                  <a:schemeClr val="accent2"/>
                </a:solidFill>
              </a:rPr>
              <a:t>B</a:t>
            </a:r>
          </a:p>
          <a:p>
            <a:pPr lvl="2"/>
            <a:r>
              <a:rPr lang="en-US" sz="1600" dirty="0" smtClean="0"/>
              <a:t>Can do multiple protocols (one is SPI), defined by configuration registers</a:t>
            </a:r>
          </a:p>
          <a:p>
            <a:pPr lvl="2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UCA0 and UCB0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>
                <a:solidFill>
                  <a:schemeClr val="accent2"/>
                </a:solidFill>
              </a:rPr>
              <a:t>datasheet - </a:t>
            </a:r>
            <a:r>
              <a:rPr lang="en-US" sz="2000" dirty="0" smtClean="0">
                <a:solidFill>
                  <a:schemeClr val="accent2"/>
                </a:solidFill>
              </a:rPr>
              <a:t>control </a:t>
            </a:r>
            <a:r>
              <a:rPr lang="en-US" sz="2000" dirty="0">
                <a:solidFill>
                  <a:schemeClr val="accent2"/>
                </a:solidFill>
              </a:rPr>
              <a:t>registers (</a:t>
            </a:r>
            <a:r>
              <a:rPr lang="en-US" sz="2000" dirty="0" err="1" smtClean="0">
                <a:solidFill>
                  <a:schemeClr val="accent2"/>
                </a:solidFill>
              </a:rPr>
              <a:t>pp</a:t>
            </a:r>
            <a:r>
              <a:rPr lang="en-US" sz="2000" dirty="0" smtClean="0">
                <a:solidFill>
                  <a:schemeClr val="accent2"/>
                </a:solidFill>
              </a:rPr>
              <a:t> 435-448)</a:t>
            </a:r>
          </a:p>
          <a:p>
            <a:pPr lvl="1"/>
            <a:endParaRPr lang="en-US" sz="2000" dirty="0" smtClean="0"/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146" name="Picture 2" descr="MSP430 SPI Initialization Sequ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176" y="3954438"/>
            <a:ext cx="7656661" cy="20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68173" y="5904817"/>
            <a:ext cx="5644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smtClean="0"/>
              <a:t>436 or 452 </a:t>
            </a:r>
            <a:r>
              <a:rPr lang="en-US" dirty="0"/>
              <a:t>of the Family User </a:t>
            </a:r>
            <a:r>
              <a:rPr lang="en-US" dirty="0" smtClean="0"/>
              <a:t>Guide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48" y="1488888"/>
            <a:ext cx="8215440" cy="491191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Step </a:t>
            </a:r>
            <a:r>
              <a:rPr lang="en-US" sz="2000" dirty="0" smtClean="0"/>
              <a:t>1</a:t>
            </a:r>
            <a:endParaRPr lang="en-US" sz="2000" dirty="0"/>
          </a:p>
          <a:p>
            <a:pPr lvl="1"/>
            <a:r>
              <a:rPr lang="en-US" sz="1600" dirty="0">
                <a:solidFill>
                  <a:schemeClr val="accent2"/>
                </a:solidFill>
              </a:rPr>
              <a:t>Setting 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</a:t>
            </a:r>
            <a:r>
              <a:rPr lang="en-US" sz="1600" dirty="0" smtClean="0">
                <a:solidFill>
                  <a:schemeClr val="accent2"/>
                </a:solidFill>
              </a:rPr>
              <a:t>register </a:t>
            </a:r>
            <a:r>
              <a:rPr lang="en-US" sz="1600" dirty="0" smtClean="0"/>
              <a:t>[16.4.2] </a:t>
            </a:r>
            <a:r>
              <a:rPr lang="en-US" sz="1600" dirty="0">
                <a:solidFill>
                  <a:schemeClr val="accent2"/>
                </a:solidFill>
              </a:rPr>
              <a:t>resets the subsystem into a known state until it is cleared. All the registers will hold their default values</a:t>
            </a:r>
            <a:r>
              <a:rPr lang="en-US" sz="1600" dirty="0" smtClean="0"/>
              <a:t>.</a:t>
            </a:r>
            <a:endParaRPr lang="en-US" sz="2000" dirty="0"/>
          </a:p>
          <a:p>
            <a:r>
              <a:rPr lang="en-US" sz="2000" dirty="0"/>
              <a:t>Step </a:t>
            </a:r>
            <a:r>
              <a:rPr lang="en-US" sz="2000" dirty="0" smtClean="0"/>
              <a:t>2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Set </a:t>
            </a:r>
            <a:r>
              <a:rPr lang="en-US" sz="1600" dirty="0">
                <a:solidFill>
                  <a:schemeClr val="accent2"/>
                </a:solidFill>
              </a:rPr>
              <a:t>the appropriate bits in the control registers to configure our signal the way we </a:t>
            </a:r>
            <a:r>
              <a:rPr lang="en-US" sz="1600" dirty="0" smtClean="0">
                <a:solidFill>
                  <a:schemeClr val="accent2"/>
                </a:solidFill>
              </a:rPr>
              <a:t>want.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Remember</a:t>
            </a:r>
            <a:r>
              <a:rPr lang="en-US" sz="1600" dirty="0">
                <a:solidFill>
                  <a:schemeClr val="accent2"/>
                </a:solidFill>
              </a:rPr>
              <a:t>, you've got to set </a:t>
            </a:r>
            <a:r>
              <a:rPr lang="en-US" sz="1600" dirty="0"/>
              <a:t>UCSYNC</a:t>
            </a:r>
            <a:r>
              <a:rPr lang="en-US" sz="1600" dirty="0">
                <a:solidFill>
                  <a:schemeClr val="accent2"/>
                </a:solidFill>
              </a:rPr>
              <a:t> for the system to function! </a:t>
            </a:r>
            <a:endParaRPr lang="en-US" sz="1600" dirty="0" smtClean="0">
              <a:solidFill>
                <a:schemeClr val="accent2"/>
              </a:solidFill>
            </a:endParaRPr>
          </a:p>
          <a:p>
            <a:pPr lvl="2"/>
            <a:r>
              <a:rPr lang="en-US" sz="1200" dirty="0" smtClean="0"/>
              <a:t>CTL0   [bit 7 phase; bit 6 polarity; bit 3 master/slave; bit 0 UCSYNC = 1 ]    [16.4.1] </a:t>
            </a:r>
          </a:p>
          <a:p>
            <a:pPr lvl="2"/>
            <a:r>
              <a:rPr lang="en-US" sz="1200" dirty="0" smtClean="0"/>
              <a:t>CTL1   [bit 7&amp;6 clock; bit 0 UCSWRST][16.4.2] </a:t>
            </a:r>
            <a:endParaRPr lang="en-US" sz="1200" dirty="0"/>
          </a:p>
          <a:p>
            <a:pPr lvl="2"/>
            <a:r>
              <a:rPr lang="en-US" sz="1200" dirty="0" err="1" smtClean="0"/>
              <a:t>UCBRx</a:t>
            </a:r>
            <a:r>
              <a:rPr lang="en-US" sz="1200" dirty="0" smtClean="0"/>
              <a:t> [clock speed] [16.4.3 &amp; 16.4.4]</a:t>
            </a:r>
            <a:endParaRPr lang="en-US" sz="1200" dirty="0"/>
          </a:p>
          <a:p>
            <a:pPr lvl="2"/>
            <a:r>
              <a:rPr lang="en-US" sz="1200" dirty="0" smtClean="0"/>
              <a:t>STAT [16.4.5]</a:t>
            </a:r>
          </a:p>
          <a:p>
            <a:r>
              <a:rPr lang="en-US" sz="2000" dirty="0" smtClean="0"/>
              <a:t>Step </a:t>
            </a:r>
            <a:r>
              <a:rPr lang="en-US" sz="2000" dirty="0"/>
              <a:t>3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All </a:t>
            </a:r>
            <a:r>
              <a:rPr lang="en-US" sz="1600" dirty="0">
                <a:solidFill>
                  <a:schemeClr val="accent2"/>
                </a:solidFill>
              </a:rPr>
              <a:t>the ports on our MSP430 are multiplexed! We need to set the </a:t>
            </a:r>
            <a:r>
              <a:rPr lang="en-US" sz="1600" dirty="0" err="1"/>
              <a:t>PxSEL</a:t>
            </a:r>
            <a:r>
              <a:rPr lang="en-US" sz="1600" dirty="0">
                <a:solidFill>
                  <a:schemeClr val="accent2"/>
                </a:solidFill>
              </a:rPr>
              <a:t> and </a:t>
            </a:r>
            <a:r>
              <a:rPr lang="en-US" sz="1600" dirty="0" smtClean="0"/>
              <a:t>PxSEL2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Step </a:t>
            </a:r>
            <a:r>
              <a:rPr lang="en-US" sz="2000" dirty="0"/>
              <a:t>4</a:t>
            </a:r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Clear </a:t>
            </a:r>
            <a:r>
              <a:rPr lang="en-US" sz="1600" dirty="0">
                <a:solidFill>
                  <a:schemeClr val="accent2"/>
                </a:solidFill>
              </a:rPr>
              <a:t>the </a:t>
            </a:r>
            <a:r>
              <a:rPr lang="en-US" sz="1600" dirty="0"/>
              <a:t>UCSWRST</a:t>
            </a:r>
            <a:r>
              <a:rPr lang="en-US" sz="1600" dirty="0">
                <a:solidFill>
                  <a:schemeClr val="accent2"/>
                </a:solidFill>
              </a:rPr>
              <a:t> bit in the CTL1 register - releases the system to operate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  <a:endParaRPr lang="en-US" sz="2000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2" descr="MSP430G2553 Pin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008" y="4340516"/>
            <a:ext cx="4568742" cy="166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24155" y="4663668"/>
            <a:ext cx="2486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pp 437 for Block Diagram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569080" y="589244"/>
            <a:ext cx="360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i.e</a:t>
            </a:r>
            <a:r>
              <a:rPr lang="en-US" dirty="0" smtClean="0"/>
              <a:t> (SW reset)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6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SPI </a:t>
            </a:r>
            <a:r>
              <a:rPr lang="en-US" dirty="0" smtClean="0"/>
              <a:t>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103358" cy="4724400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1)</a:t>
            </a:r>
            <a:r>
              <a:rPr lang="en-US" sz="2000" dirty="0"/>
              <a:t>	</a:t>
            </a:r>
            <a:r>
              <a:rPr lang="en-US" sz="2000" dirty="0" err="1" smtClean="0"/>
              <a:t>bis.b</a:t>
            </a:r>
            <a:r>
              <a:rPr lang="en-US" sz="2000" dirty="0"/>
              <a:t>	</a:t>
            </a:r>
            <a:r>
              <a:rPr lang="en-US" sz="2000" dirty="0" smtClean="0"/>
              <a:t>#UCSWRST</a:t>
            </a:r>
            <a:r>
              <a:rPr lang="en-US" sz="2000" dirty="0"/>
              <a:t>, &amp;</a:t>
            </a:r>
            <a:r>
              <a:rPr lang="en-US" sz="2000" dirty="0" smtClean="0"/>
              <a:t>UCB0CTL1</a:t>
            </a:r>
            <a:endParaRPr lang="en-US" sz="2000" dirty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2)</a:t>
            </a:r>
            <a:r>
              <a:rPr lang="en-US" sz="2000" dirty="0"/>
              <a:t>	</a:t>
            </a:r>
            <a:r>
              <a:rPr lang="en-US" sz="2000" dirty="0" err="1" smtClean="0"/>
              <a:t>mov</a:t>
            </a:r>
            <a:r>
              <a:rPr lang="en-US" sz="2000" dirty="0" smtClean="0"/>
              <a:t> 	#</a:t>
            </a:r>
            <a:r>
              <a:rPr lang="en-US" sz="2000" dirty="0"/>
              <a:t>UCCKPH|UCMSB|UCMST|UCSYNC, &amp;UCB0CTL0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UCSSEL_2, &amp;UCB0CTL1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 smtClean="0"/>
              <a:t> 	#</a:t>
            </a:r>
            <a:r>
              <a:rPr lang="en-US" sz="2000" dirty="0"/>
              <a:t>BIT0, &amp;UCB0BR0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clr</a:t>
            </a:r>
            <a:r>
              <a:rPr lang="en-US" sz="2000" dirty="0"/>
              <a:t>	&amp;UCB0BR1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3)</a:t>
            </a: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&amp;P1SEL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/>
              <a:t>	</a:t>
            </a:r>
            <a:r>
              <a:rPr lang="en-US" sz="2000" dirty="0" err="1" smtClean="0"/>
              <a:t>bis</a:t>
            </a:r>
            <a:r>
              <a:rPr lang="en-US" sz="2000" dirty="0"/>
              <a:t>	#LCD_SCLK_PIN|LCD_MOSI_PIN|LCD_MISO_PIN, &amp;</a:t>
            </a:r>
            <a:r>
              <a:rPr lang="en-US" sz="2000" dirty="0" smtClean="0"/>
              <a:t>P1SEL2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 smtClean="0"/>
              <a:t>4)</a:t>
            </a:r>
            <a:r>
              <a:rPr lang="en-US" sz="2000" dirty="0"/>
              <a:t>	</a:t>
            </a:r>
            <a:r>
              <a:rPr lang="en-US" sz="2000" dirty="0" err="1"/>
              <a:t>bic.b</a:t>
            </a:r>
            <a:r>
              <a:rPr lang="en-US" sz="2000" dirty="0"/>
              <a:t>	#UCSWRST, &amp;UCB0CTL1</a:t>
            </a:r>
          </a:p>
          <a:p>
            <a:pPr marL="0" indent="0">
              <a:buNone/>
              <a:tabLst>
                <a:tab pos="231775" algn="l"/>
              </a:tabLst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0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Universal Serial Communication Interface (USCI)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28" y="1561691"/>
            <a:ext cx="8215440" cy="4791811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Step 5</a:t>
            </a:r>
            <a:endParaRPr lang="en-US" sz="20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Use </a:t>
            </a:r>
            <a:r>
              <a:rPr lang="en-US" sz="1600" dirty="0">
                <a:solidFill>
                  <a:schemeClr val="accent2"/>
                </a:solidFill>
              </a:rPr>
              <a:t>the subsystem</a:t>
            </a:r>
            <a:r>
              <a:rPr lang="en-US" sz="1600" dirty="0" smtClean="0">
                <a:solidFill>
                  <a:schemeClr val="accent2"/>
                </a:solidFill>
              </a:rPr>
              <a:t>! </a:t>
            </a:r>
          </a:p>
          <a:p>
            <a:pPr lvl="2"/>
            <a:r>
              <a:rPr lang="en-US" sz="1400" dirty="0"/>
              <a:t>To send a byte, just write to the </a:t>
            </a:r>
            <a:r>
              <a:rPr lang="en-US" sz="1400" dirty="0">
                <a:solidFill>
                  <a:schemeClr val="accent2"/>
                </a:solidFill>
              </a:rPr>
              <a:t>TXBUF</a:t>
            </a:r>
            <a:r>
              <a:rPr lang="en-US" sz="1400" dirty="0"/>
              <a:t> register. </a:t>
            </a:r>
            <a:r>
              <a:rPr lang="en-US" sz="1400" dirty="0" smtClean="0"/>
              <a:t> [16.4.6]</a:t>
            </a:r>
          </a:p>
          <a:p>
            <a:pPr lvl="2"/>
            <a:r>
              <a:rPr lang="en-US" sz="1400" dirty="0" smtClean="0"/>
              <a:t>To </a:t>
            </a:r>
            <a:r>
              <a:rPr lang="en-US" sz="1400" dirty="0"/>
              <a:t>read a received byte, read from the </a:t>
            </a:r>
            <a:r>
              <a:rPr lang="en-US" sz="1400" dirty="0">
                <a:solidFill>
                  <a:schemeClr val="accent2"/>
                </a:solidFill>
              </a:rPr>
              <a:t>RXBUF</a:t>
            </a:r>
            <a:r>
              <a:rPr lang="en-US" sz="1400" dirty="0"/>
              <a:t> register</a:t>
            </a:r>
            <a:r>
              <a:rPr lang="en-US" sz="1400" dirty="0" smtClean="0"/>
              <a:t>. </a:t>
            </a:r>
            <a:r>
              <a:rPr lang="en-US" sz="1400" dirty="0"/>
              <a:t>[</a:t>
            </a:r>
            <a:r>
              <a:rPr lang="en-US" sz="1400" dirty="0" smtClean="0"/>
              <a:t>16.4.7]</a:t>
            </a:r>
            <a:endParaRPr lang="en-US" sz="1400" dirty="0"/>
          </a:p>
          <a:p>
            <a:pPr lvl="1"/>
            <a:r>
              <a:rPr lang="en-US" sz="1600" dirty="0" smtClean="0">
                <a:solidFill>
                  <a:schemeClr val="accent2"/>
                </a:solidFill>
              </a:rPr>
              <a:t>How do  you know “you’ve got mail” or last transmission is done?</a:t>
            </a:r>
          </a:p>
          <a:p>
            <a:pPr lvl="2"/>
            <a:r>
              <a:rPr lang="en-US" sz="1400" dirty="0" smtClean="0"/>
              <a:t>You've </a:t>
            </a:r>
            <a:r>
              <a:rPr lang="en-US" sz="1400" dirty="0"/>
              <a:t>got to monitor the flags in the </a:t>
            </a:r>
            <a:r>
              <a:rPr lang="en-US" sz="1400" dirty="0">
                <a:solidFill>
                  <a:schemeClr val="accent2"/>
                </a:solidFill>
              </a:rPr>
              <a:t>IFG2</a:t>
            </a:r>
            <a:r>
              <a:rPr lang="en-US" sz="1400" dirty="0"/>
              <a:t> register </a:t>
            </a:r>
            <a:r>
              <a:rPr lang="en-US" sz="1400" dirty="0" smtClean="0"/>
              <a:t>[16.4.9] to </a:t>
            </a:r>
            <a:r>
              <a:rPr lang="en-US" sz="1400" dirty="0"/>
              <a:t>know when it's safe the </a:t>
            </a:r>
            <a:r>
              <a:rPr lang="en-US" sz="1400" dirty="0" smtClean="0"/>
              <a:t>send</a:t>
            </a:r>
            <a:endParaRPr lang="en-US" sz="1400" dirty="0"/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TXIFG 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TXBUF</a:t>
            </a:r>
            <a:r>
              <a:rPr lang="en-US" sz="1600" dirty="0"/>
              <a:t> is ready for a byte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write</a:t>
            </a:r>
          </a:p>
          <a:p>
            <a:pPr lvl="2"/>
            <a:r>
              <a:rPr lang="en-US" sz="1600" dirty="0" smtClean="0"/>
              <a:t>Just </a:t>
            </a:r>
            <a:r>
              <a:rPr lang="en-US" sz="1600" dirty="0"/>
              <a:t>because the TXBUF is ready for another byte doesn't mean that the transmission is complete! It's double-buffered!</a:t>
            </a:r>
          </a:p>
          <a:p>
            <a:pPr lvl="1"/>
            <a:r>
              <a:rPr lang="en-US" sz="1800" dirty="0" smtClean="0">
                <a:solidFill>
                  <a:schemeClr val="accent2"/>
                </a:solidFill>
              </a:rPr>
              <a:t>RXIFG</a:t>
            </a:r>
          </a:p>
          <a:p>
            <a:pPr lvl="2"/>
            <a:r>
              <a:rPr lang="en-US" sz="1600" dirty="0" smtClean="0"/>
              <a:t>Set </a:t>
            </a:r>
            <a:r>
              <a:rPr lang="en-US" sz="1600" dirty="0"/>
              <a:t>when </a:t>
            </a:r>
            <a:r>
              <a:rPr lang="en-US" sz="1600" dirty="0">
                <a:solidFill>
                  <a:schemeClr val="accent2"/>
                </a:solidFill>
              </a:rPr>
              <a:t>RXBUF</a:t>
            </a:r>
            <a:r>
              <a:rPr lang="en-US" sz="1600" dirty="0"/>
              <a:t> has received a complete character</a:t>
            </a:r>
          </a:p>
          <a:p>
            <a:pPr lvl="2"/>
            <a:r>
              <a:rPr lang="en-US" sz="1600" dirty="0" smtClean="0"/>
              <a:t>Cleared </a:t>
            </a:r>
            <a:r>
              <a:rPr lang="en-US" sz="1600" dirty="0"/>
              <a:t>on read</a:t>
            </a:r>
          </a:p>
          <a:p>
            <a:pPr lvl="2"/>
            <a:r>
              <a:rPr lang="en-US" sz="1600" dirty="0" smtClean="0"/>
              <a:t>This </a:t>
            </a:r>
            <a:r>
              <a:rPr lang="en-US" sz="1600" dirty="0"/>
              <a:t>is what you should monitor to determine a transmission has completed</a:t>
            </a:r>
            <a:r>
              <a:rPr lang="en-US" sz="1600" dirty="0" smtClean="0"/>
              <a:t>!</a:t>
            </a:r>
            <a:endParaRPr lang="en-US" sz="1600" dirty="0"/>
          </a:p>
          <a:p>
            <a:endParaRPr lang="en-US" sz="2400" dirty="0" smtClean="0"/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3627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  (loopback)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678" y="1563126"/>
            <a:ext cx="8601452" cy="4790377"/>
          </a:xfrm>
        </p:spPr>
        <p:txBody>
          <a:bodyPr/>
          <a:lstStyle/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b="1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#UCSWRST, &amp;UCA0CTL1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#UCCKPL|UCMSB|UCMST|UCSYNC, &amp;UCA0CTL0     ; don't forget UCSYNC!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#UCSSEL1, &amp;UCA0CTL1                       ; select a clock to use!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#UCLISTEN, &amp;UCA0STAT                      ; enables internal loopback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                             ; make UCA0CLK available on P1.4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#BIT4,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                             ; make UCA0SSIMO available on P1.2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#BIT2,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                             ; make UCA0SSOMI available on P1.1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bis.b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#BIT1, &amp;P1SEL2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bic.b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#UCSWRST, &amp;UCA0CTL1                       ; enable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subsystem</a:t>
            </a:r>
          </a:p>
          <a:p>
            <a:pPr marL="0" indent="0">
              <a:buNone/>
            </a:pP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#0xBB,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UCA0TXBUF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place a byte in the TX buffer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bit.b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UCA0RXIFG, &amp;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IFG2          </a:t>
            </a:r>
            <a:r>
              <a:rPr lang="en-US" sz="10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0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 for receive flag to be set (operation complete)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jz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wait</a:t>
            </a:r>
            <a:endParaRPr lang="en-US" sz="1200" b="1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mov.b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UCA0RXBUF,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r4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read RX buffer to clear flag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 err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                     ; </a:t>
            </a:r>
            <a:r>
              <a:rPr lang="en-US" sz="1200" b="1" dirty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send another byte</a:t>
            </a:r>
          </a:p>
        </p:txBody>
      </p:sp>
    </p:spTree>
    <p:extLst>
      <p:ext uri="{BB962C8B-B14F-4D97-AF65-F5344CB8AC3E}">
        <p14:creationId xmlns:p14="http://schemas.microsoft.com/office/powerpoint/2010/main" val="199258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 Analyzer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038" y="1458128"/>
            <a:ext cx="8493642" cy="4724400"/>
          </a:xfrm>
        </p:spPr>
        <p:txBody>
          <a:bodyPr/>
          <a:lstStyle/>
          <a:p>
            <a:r>
              <a:rPr lang="en-US" sz="1600" dirty="0" smtClean="0"/>
              <a:t>Sending 0xBB once  (0x1011 1011)      </a:t>
            </a:r>
            <a:r>
              <a:rPr lang="en-US" sz="1600" dirty="0" smtClean="0">
                <a:solidFill>
                  <a:schemeClr val="accent2"/>
                </a:solidFill>
              </a:rPr>
              <a:t>[MSB first!]</a:t>
            </a:r>
          </a:p>
          <a:p>
            <a:pPr lvl="1"/>
            <a:r>
              <a:rPr lang="en-US" sz="1200" dirty="0"/>
              <a:t>Note how the clock default state is high and data is read on the second clock edge - consistent with our settings.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04" y="2172083"/>
            <a:ext cx="5584551" cy="418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23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0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45" y="1788801"/>
            <a:ext cx="7772400" cy="4724400"/>
          </a:xfrm>
        </p:spPr>
        <p:txBody>
          <a:bodyPr/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dirty="0" smtClean="0"/>
              <a:t>Serial Disadvantages?</a:t>
            </a: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390901" y="2639791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78840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universal asynchronous receiver-transmitter (UART) takes bytes of data and transmits the individual bits in a sequential </a:t>
            </a:r>
            <a:r>
              <a:rPr lang="en-US" dirty="0" smtClean="0"/>
              <a:t>fashion</a:t>
            </a:r>
          </a:p>
          <a:p>
            <a:pPr lvl="1"/>
            <a:r>
              <a:rPr lang="en-US" dirty="0" smtClean="0"/>
              <a:t>Although the protocol defines all kinds of things, I have </a:t>
            </a:r>
            <a:r>
              <a:rPr lang="en-US" dirty="0" smtClean="0">
                <a:solidFill>
                  <a:srgbClr val="FF0000"/>
                </a:solidFill>
              </a:rPr>
              <a:t>ALWAYS</a:t>
            </a:r>
            <a:r>
              <a:rPr lang="en-US" dirty="0" smtClean="0"/>
              <a:t> used 8 bits, no parity, one stop bit (8N1)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98" y="3318909"/>
            <a:ext cx="7620000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64" y="4013640"/>
            <a:ext cx="2158410" cy="21584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0" y="5890864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Data rate: 230400 bps</a:t>
            </a:r>
            <a:endParaRPr lang="en-US" sz="1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8" y="4197608"/>
            <a:ext cx="3583172" cy="21150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38057" y="4056067"/>
            <a:ext cx="211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The blue top spins 360 </a:t>
            </a:r>
            <a:r>
              <a:rPr lang="en-US" sz="1800" dirty="0" err="1" smtClean="0"/>
              <a:t>degs</a:t>
            </a:r>
            <a:r>
              <a:rPr lang="en-US" sz="1800" dirty="0" smtClean="0"/>
              <a:t> at 5 Hz and for every degree provides distances  to obstacles up to 12m to map rooms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73503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6" y="1442544"/>
            <a:ext cx="4477429" cy="5378061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 bwMode="auto">
          <a:xfrm>
            <a:off x="4816366" y="2672255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P1.1</a:t>
            </a:r>
          </a:p>
        </p:txBody>
      </p:sp>
      <p:sp>
        <p:nvSpPr>
          <p:cNvPr id="8" name="Left Arrow 7"/>
          <p:cNvSpPr/>
          <p:nvPr/>
        </p:nvSpPr>
        <p:spPr bwMode="auto">
          <a:xfrm>
            <a:off x="4816366" y="4921469"/>
            <a:ext cx="1418896" cy="606972"/>
          </a:xfrm>
          <a:prstGeom prst="leftArrow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P1.2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00145" y="1742090"/>
            <a:ext cx="38389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common for serial to be tied to specific HW pins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49240" y="3655659"/>
            <a:ext cx="32303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USCI_Ax</a:t>
            </a:r>
            <a:r>
              <a:rPr lang="en-US" dirty="0" smtClean="0"/>
              <a:t> for UART</a:t>
            </a:r>
          </a:p>
          <a:p>
            <a:r>
              <a:rPr lang="en-US" dirty="0" err="1" smtClean="0"/>
              <a:t>USCI_Bx</a:t>
            </a:r>
            <a:r>
              <a:rPr lang="en-US" dirty="0" smtClean="0"/>
              <a:t> for I2C or SPI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922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65760" y="3312794"/>
            <a:ext cx="8412480" cy="3088005"/>
          </a:xfrm>
        </p:spPr>
        <p:txBody>
          <a:bodyPr/>
          <a:lstStyle/>
          <a:p>
            <a:r>
              <a:rPr lang="en-US" dirty="0" smtClean="0"/>
              <a:t>Remember to set the TX and RX pins too!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340" y="1463040"/>
            <a:ext cx="60579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4370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</a:t>
            </a:r>
            <a:r>
              <a:rPr lang="en-US" dirty="0" err="1" smtClean="0"/>
              <a:t>Datarate</a:t>
            </a:r>
            <a:r>
              <a:rPr lang="en-US" dirty="0" smtClean="0"/>
              <a:t> Settings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73" y="1652423"/>
            <a:ext cx="6905625" cy="45148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91662" y="4382814"/>
            <a:ext cx="6700346" cy="132430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ular Callout 5"/>
          <p:cNvSpPr/>
          <p:nvPr/>
        </p:nvSpPr>
        <p:spPr bwMode="auto">
          <a:xfrm>
            <a:off x="7252138" y="4516820"/>
            <a:ext cx="1773621" cy="819807"/>
          </a:xfrm>
          <a:prstGeom prst="wedgeRectCallout">
            <a:avLst>
              <a:gd name="adj1" fmla="val -64833"/>
              <a:gd name="adj2" fmla="val 18156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Common serial data rates for a 1MHz clock</a:t>
            </a:r>
          </a:p>
        </p:txBody>
      </p:sp>
    </p:spTree>
    <p:extLst>
      <p:ext uri="{BB962C8B-B14F-4D97-AF65-F5344CB8AC3E}">
        <p14:creationId xmlns:p14="http://schemas.microsoft.com/office/powerpoint/2010/main" val="3340594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72" y="1449368"/>
            <a:ext cx="6502783" cy="496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9779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57876" y="3907055"/>
            <a:ext cx="8412480" cy="243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36" y="1516280"/>
            <a:ext cx="80295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04117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Setup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 rot="2344844">
            <a:off x="2450265" y="3408586"/>
            <a:ext cx="42434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Sample code?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24052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I2C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9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231234"/>
          </a:xfrm>
        </p:spPr>
        <p:txBody>
          <a:bodyPr/>
          <a:lstStyle/>
          <a:p>
            <a:r>
              <a:rPr lang="en-US" dirty="0" smtClean="0"/>
              <a:t>I2C is a packet based protocol with a </a:t>
            </a:r>
            <a:r>
              <a:rPr lang="en-US" dirty="0"/>
              <a:t>7</a:t>
            </a:r>
            <a:r>
              <a:rPr lang="en-US" dirty="0" smtClean="0"/>
              <a:t>b address</a:t>
            </a:r>
          </a:p>
          <a:p>
            <a:pPr lvl="1"/>
            <a:r>
              <a:rPr lang="en-US" dirty="0" smtClean="0"/>
              <a:t>Allows 128 devices on network</a:t>
            </a:r>
          </a:p>
          <a:p>
            <a:pPr lvl="1"/>
            <a:r>
              <a:rPr lang="en-US" dirty="0" smtClean="0"/>
              <a:t>More complex than UART and SPI</a:t>
            </a:r>
          </a:p>
          <a:p>
            <a:pPr lvl="1"/>
            <a:r>
              <a:rPr lang="en-US" dirty="0" smtClean="0"/>
              <a:t>Popular in a variety of applications</a:t>
            </a:r>
          </a:p>
          <a:p>
            <a:pPr lvl="2"/>
            <a:r>
              <a:rPr lang="en-US" dirty="0" smtClean="0"/>
              <a:t>Memory, </a:t>
            </a:r>
            <a:r>
              <a:rPr lang="en-US" dirty="0" err="1" smtClean="0"/>
              <a:t>MUXes</a:t>
            </a:r>
            <a:r>
              <a:rPr lang="en-US" dirty="0" smtClean="0"/>
              <a:t>, ADCs,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Only need 2 wires (no SS link on SPI)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6" y="4187996"/>
            <a:ext cx="7533167" cy="16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2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ICE: UART Serial LCD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31088"/>
            <a:ext cx="8412480" cy="4869711"/>
          </a:xfrm>
        </p:spPr>
        <p:txBody>
          <a:bodyPr/>
          <a:lstStyle/>
          <a:p>
            <a:r>
              <a:rPr lang="en-US" dirty="0" smtClean="0"/>
              <a:t>Use the code examples in this lesson to:</a:t>
            </a:r>
          </a:p>
          <a:p>
            <a:pPr lvl="1"/>
            <a:r>
              <a:rPr lang="en-US" dirty="0" smtClean="0"/>
              <a:t>Setup your MSP430 for serial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2"/>
            <a:r>
              <a:rPr lang="en-US" dirty="0" smtClean="0"/>
              <a:t>9600 bps</a:t>
            </a:r>
          </a:p>
          <a:p>
            <a:pPr lvl="1"/>
            <a:r>
              <a:rPr lang="en-US" dirty="0" smtClean="0"/>
              <a:t>Have the LCD display “Hello World!”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606" b="16976"/>
          <a:stretch/>
        </p:blipFill>
        <p:spPr>
          <a:xfrm>
            <a:off x="6046735" y="1928516"/>
            <a:ext cx="2822945" cy="1987879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930349" y="4247707"/>
            <a:ext cx="3455582" cy="414670"/>
          </a:xfrm>
          <a:prstGeom prst="round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Picture of setup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78133" y="5555512"/>
            <a:ext cx="5380074" cy="701749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bg1"/>
                </a:solidFill>
                <a:latin typeface="Arial" charset="0"/>
              </a:rPr>
              <a:t>Getting this working will help you in Lab 4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42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37" y="1852352"/>
            <a:ext cx="77724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Parallel versus Serial?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Serial 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Simple interface – less hardware, less pins, less cost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Faster clock speed per wire (no “cross-talk”)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Longer Distance (no “cross-talk”)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/>
              <a:t>Serial </a:t>
            </a:r>
            <a:r>
              <a:rPr lang="en-US" sz="2400" dirty="0" smtClean="0"/>
              <a:t>Disadvantages?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Slower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Overhead </a:t>
            </a:r>
          </a:p>
          <a:p>
            <a:pPr lvl="1"/>
            <a:r>
              <a:rPr lang="en-US" sz="2000" dirty="0" smtClean="0">
                <a:solidFill>
                  <a:schemeClr val="accent2"/>
                </a:solidFill>
              </a:rPr>
              <a:t>On-chip hardware to encode/decode serial signal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400" dirty="0" smtClean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chemeClr val="accent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414550" y="2529433"/>
            <a:ext cx="6195802" cy="768744"/>
            <a:chOff x="1406667" y="1843633"/>
            <a:chExt cx="6195802" cy="768744"/>
          </a:xfrm>
        </p:grpSpPr>
        <p:sp>
          <p:nvSpPr>
            <p:cNvPr id="5" name="Rectangle 4"/>
            <p:cNvSpPr/>
            <p:nvPr/>
          </p:nvSpPr>
          <p:spPr bwMode="auto">
            <a:xfrm>
              <a:off x="1406667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627216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7" name="Straight Connector 6"/>
            <p:cNvCxnSpPr/>
            <p:nvPr/>
          </p:nvCxnSpPr>
          <p:spPr bwMode="auto">
            <a:xfrm>
              <a:off x="2005477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999409" y="2028401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005476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999408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005476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999408" y="2358825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2005475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1999407" y="2520666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Rectangle 14"/>
            <p:cNvSpPr/>
            <p:nvPr/>
          </p:nvSpPr>
          <p:spPr bwMode="auto">
            <a:xfrm>
              <a:off x="3614444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4834993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 bwMode="auto">
            <a:xfrm>
              <a:off x="4207185" y="2190242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Rectangle 17"/>
            <p:cNvSpPr/>
            <p:nvPr/>
          </p:nvSpPr>
          <p:spPr bwMode="auto">
            <a:xfrm>
              <a:off x="5783110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7003659" y="1843633"/>
              <a:ext cx="598810" cy="768744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sym typeface="Wingdings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6381920" y="19488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6381919" y="2101230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6381919" y="22792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6381918" y="2431654"/>
              <a:ext cx="621739" cy="0"/>
            </a:xfrm>
            <a:prstGeom prst="line">
              <a:avLst/>
            </a:prstGeom>
            <a:noFill/>
            <a:ln w="63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123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LCD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992" y="1525771"/>
            <a:ext cx="4292406" cy="48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2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20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Serial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CANBus</a:t>
            </a:r>
            <a:r>
              <a:rPr lang="en-US" dirty="0" smtClean="0"/>
              <a:t>: </a:t>
            </a:r>
            <a:r>
              <a:rPr lang="en-US" dirty="0" smtClean="0"/>
              <a:t>common in cars</a:t>
            </a:r>
          </a:p>
          <a:p>
            <a:r>
              <a:rPr lang="en-US" dirty="0" smtClean="0"/>
              <a:t>RS-485: single master, multiple slave</a:t>
            </a:r>
          </a:p>
          <a:p>
            <a:r>
              <a:rPr lang="en-US" dirty="0" smtClean="0"/>
              <a:t>MIL-STD-1553: common in aircraft and spacecraft</a:t>
            </a:r>
          </a:p>
          <a:p>
            <a:r>
              <a:rPr lang="en-US" dirty="0" smtClean="0"/>
              <a:t>UART</a:t>
            </a:r>
            <a:r>
              <a:rPr lang="en-US" dirty="0"/>
              <a:t>: Similar to RS232, but uses TTL, one-to-one</a:t>
            </a:r>
          </a:p>
          <a:p>
            <a:r>
              <a:rPr lang="en-US" dirty="0"/>
              <a:t>SPI: common in embedded systems (e.g., cellphones)</a:t>
            </a:r>
          </a:p>
          <a:p>
            <a:r>
              <a:rPr lang="en-US" dirty="0"/>
              <a:t>I2C: common in embedded systems (e.g., cellphones)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852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Controller Area Network (CAN bus) is a robust vehicle bus standard designed to allow microcontrollers and devices to communicate with each other in applications without a host computer. It is a message-based protocol, designed originally for multiplex electrical wiring within automobiles to save on copper, but is also used in many other contexts.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496" y="3501150"/>
            <a:ext cx="3817088" cy="1628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29" y="3567603"/>
            <a:ext cx="3477511" cy="22858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3822" y="5204638"/>
            <a:ext cx="4360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USAFA is doing research on the CAN bus and a Tesla car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41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RS-485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RS-485 supports inexpensive local networks and </a:t>
            </a:r>
            <a:r>
              <a:rPr lang="en-US" dirty="0" err="1"/>
              <a:t>multidrop</a:t>
            </a:r>
            <a:r>
              <a:rPr lang="en-US" dirty="0"/>
              <a:t> communications links, using the same differential signaling over twisted pair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436" y="3370521"/>
            <a:ext cx="6230679" cy="15576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5274" y="4284921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52553" y="483249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85097" y="405408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86423" y="483249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Slave</a:t>
            </a:r>
            <a:endParaRPr lang="en-US" dirty="0"/>
          </a:p>
        </p:txBody>
      </p:sp>
      <p:sp>
        <p:nvSpPr>
          <p:cNvPr id="9" name="Rectangular Callout 8"/>
          <p:cNvSpPr/>
          <p:nvPr/>
        </p:nvSpPr>
        <p:spPr bwMode="auto">
          <a:xfrm>
            <a:off x="365760" y="5162108"/>
            <a:ext cx="2324277" cy="1084521"/>
          </a:xfrm>
          <a:prstGeom prst="wedgeRectCallout">
            <a:avLst>
              <a:gd name="adj1" fmla="val 6386"/>
              <a:gd name="adj2" fmla="val -93382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This is actually diagram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for how to hook up a Raspberry Pi to a 485 network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59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MIL-STD-1553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MIL-STD-1553 is a military standard </a:t>
            </a:r>
            <a:r>
              <a:rPr lang="en-US" sz="2000" dirty="0" smtClean="0"/>
              <a:t>that </a:t>
            </a:r>
            <a:r>
              <a:rPr lang="en-US" sz="2000" dirty="0"/>
              <a:t>defines the mechanical, electrical, and functional characteristics of a serial data bus. It </a:t>
            </a:r>
            <a:r>
              <a:rPr lang="en-US" sz="2000" dirty="0" smtClean="0"/>
              <a:t>is used </a:t>
            </a:r>
            <a:r>
              <a:rPr lang="en-US" sz="2000" dirty="0"/>
              <a:t>in </a:t>
            </a:r>
            <a:r>
              <a:rPr lang="en-US" sz="2000" dirty="0" smtClean="0"/>
              <a:t>aircraft and spacecraft </a:t>
            </a:r>
            <a:r>
              <a:rPr lang="en-US" sz="2000" dirty="0"/>
              <a:t>on-board data handling (OBDH) </a:t>
            </a:r>
            <a:r>
              <a:rPr lang="en-US" sz="2000" dirty="0" smtClean="0"/>
              <a:t>subsystems. </a:t>
            </a:r>
            <a:r>
              <a:rPr lang="en-US" sz="2000" dirty="0"/>
              <a:t>It features multiple (commonly dual) redundant balanced line physical layers, a (differential) network interface, time division multiplexing, half-duplex command/response protocol, and can handle up to 30 Remote Terminals (devices).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198" y="3636335"/>
            <a:ext cx="4178380" cy="265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5760" y="1463040"/>
            <a:ext cx="8412480" cy="38532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this class we will focus on these 3:</a:t>
            </a:r>
          </a:p>
          <a:p>
            <a:pPr lvl="1"/>
            <a:r>
              <a:rPr lang="en-US" dirty="0" smtClean="0"/>
              <a:t>SPI</a:t>
            </a:r>
          </a:p>
          <a:p>
            <a:pPr lvl="2"/>
            <a:r>
              <a:rPr lang="en-US" dirty="0" smtClean="0"/>
              <a:t>Synchronous, full duplex (2-way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Datarates</a:t>
            </a:r>
            <a:r>
              <a:rPr lang="en-US" dirty="0" smtClean="0"/>
              <a:t>: 10Mbps</a:t>
            </a:r>
          </a:p>
          <a:p>
            <a:pPr lvl="2"/>
            <a:r>
              <a:rPr lang="en-US" dirty="0" smtClean="0"/>
              <a:t>Number of slaves depends on how many available pins you have</a:t>
            </a:r>
          </a:p>
          <a:p>
            <a:pPr lvl="1"/>
            <a:r>
              <a:rPr lang="en-US" dirty="0" smtClean="0"/>
              <a:t>UART</a:t>
            </a:r>
          </a:p>
          <a:p>
            <a:pPr lvl="2"/>
            <a:r>
              <a:rPr lang="en-US" dirty="0" smtClean="0"/>
              <a:t>Asynchronous, full duplex</a:t>
            </a:r>
          </a:p>
          <a:p>
            <a:pPr lvl="2"/>
            <a:r>
              <a:rPr lang="en-US" dirty="0" smtClean="0"/>
              <a:t>Data rates: 2.3M-9600 bps</a:t>
            </a:r>
          </a:p>
          <a:p>
            <a:pPr lvl="2"/>
            <a:r>
              <a:rPr lang="en-US" dirty="0" smtClean="0"/>
              <a:t>Point to point (only 2 devices talking)</a:t>
            </a:r>
          </a:p>
          <a:p>
            <a:pPr lvl="1"/>
            <a:r>
              <a:rPr lang="en-US" dirty="0" smtClean="0"/>
              <a:t>I2C</a:t>
            </a:r>
          </a:p>
          <a:p>
            <a:pPr lvl="2"/>
            <a:r>
              <a:rPr lang="en-US" dirty="0" smtClean="0"/>
              <a:t>Synchronous, half duplex (1-way </a:t>
            </a:r>
            <a:r>
              <a:rPr lang="en-US" dirty="0" err="1" smtClean="0"/>
              <a:t>comm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Data rates: 5M, 3.4M, 1M, 400K, and 100K bps </a:t>
            </a:r>
          </a:p>
          <a:p>
            <a:pPr lvl="2"/>
            <a:r>
              <a:rPr lang="en-US" dirty="0" smtClean="0"/>
              <a:t>127 slaves possible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02488" y="5528930"/>
            <a:ext cx="5986131" cy="723014"/>
          </a:xfrm>
          <a:prstGeom prst="rect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Note, these numbers are HW dependent. Not every I2C sensor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can achieve 5Mbps for example … check the datasheet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62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</TotalTime>
  <Words>1673</Words>
  <Application>Microsoft Office PowerPoint</Application>
  <PresentationFormat>On-screen Show (4:3)</PresentationFormat>
  <Paragraphs>280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Times New Roman</vt:lpstr>
      <vt:lpstr>Trebuchet MS</vt:lpstr>
      <vt:lpstr>Wingdings</vt:lpstr>
      <vt:lpstr>4_USAFA Standard</vt:lpstr>
      <vt:lpstr>5_USAFA Standard</vt:lpstr>
      <vt:lpstr>Custom Design</vt:lpstr>
      <vt:lpstr>PowerPoint Presentation</vt:lpstr>
      <vt:lpstr>Overview</vt:lpstr>
      <vt:lpstr>Serial Communication</vt:lpstr>
      <vt:lpstr>Serial Communication</vt:lpstr>
      <vt:lpstr>Common Types of Serial Comm</vt:lpstr>
      <vt:lpstr>CAN Bus</vt:lpstr>
      <vt:lpstr>RS-485</vt:lpstr>
      <vt:lpstr>MIL-STD-1553</vt:lpstr>
      <vt:lpstr>MSP430</vt:lpstr>
      <vt:lpstr>SPI</vt:lpstr>
      <vt:lpstr>Serial Peripheral Interface (SPI)</vt:lpstr>
      <vt:lpstr>Serial Peripheral Interface (SPI)</vt:lpstr>
      <vt:lpstr>Serial Peripheral Interface (SPI)</vt:lpstr>
      <vt:lpstr>UCA/B Control Register 0</vt:lpstr>
      <vt:lpstr>Phase = 0 and Polarity = 0</vt:lpstr>
      <vt:lpstr>Phase = 0 and Polarity = 1</vt:lpstr>
      <vt:lpstr>Phase = 1 and Polarity = 0</vt:lpstr>
      <vt:lpstr>Phase = 1 and Polarity = 1</vt:lpstr>
      <vt:lpstr>Phase = 0 and Polarity = 0</vt:lpstr>
      <vt:lpstr>Phase = 0 and Polarity = 1</vt:lpstr>
      <vt:lpstr>Phase = 1 and Polarity = 0</vt:lpstr>
      <vt:lpstr>Phase = 1 and Polarity = 1</vt:lpstr>
      <vt:lpstr>Universal Serial Communication Interface (USCI)</vt:lpstr>
      <vt:lpstr>Universal Serial Communication Interface (USCI)</vt:lpstr>
      <vt:lpstr>Example SPI Setup</vt:lpstr>
      <vt:lpstr>Universal Serial Communication Interface (USCI)</vt:lpstr>
      <vt:lpstr>Example  (loopback)</vt:lpstr>
      <vt:lpstr>Logic Analyzer</vt:lpstr>
      <vt:lpstr>UART</vt:lpstr>
      <vt:lpstr>UART</vt:lpstr>
      <vt:lpstr>UART</vt:lpstr>
      <vt:lpstr>Setup</vt:lpstr>
      <vt:lpstr>UART Datarate Settings</vt:lpstr>
      <vt:lpstr>PowerPoint Presentation</vt:lpstr>
      <vt:lpstr>UART</vt:lpstr>
      <vt:lpstr>UART Setup</vt:lpstr>
      <vt:lpstr>I2C</vt:lpstr>
      <vt:lpstr>Format</vt:lpstr>
      <vt:lpstr>ICE: UART Serial LCD</vt:lpstr>
      <vt:lpstr>Serial LCD</vt:lpstr>
      <vt:lpstr>BACKUPS</vt:lpstr>
    </vt:vector>
  </TitlesOfParts>
  <Company>usafa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Lt Col Mullins</dc:creator>
  <cp:lastModifiedBy>Walchko, Kevin J Maj USAF USAFA USAFA/DFEC</cp:lastModifiedBy>
  <cp:revision>354</cp:revision>
  <cp:lastPrinted>2018-05-21T20:23:10Z</cp:lastPrinted>
  <dcterms:created xsi:type="dcterms:W3CDTF">2001-06-27T14:08:57Z</dcterms:created>
  <dcterms:modified xsi:type="dcterms:W3CDTF">2018-08-21T22:21:30Z</dcterms:modified>
</cp:coreProperties>
</file>