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  <p:sldMasterId id="2147483778" r:id="rId6"/>
    <p:sldMasterId id="2147483805" r:id="rId7"/>
  </p:sldMasterIdLst>
  <p:notesMasterIdLst>
    <p:notesMasterId r:id="rId23"/>
  </p:notesMasterIdLst>
  <p:handoutMasterIdLst>
    <p:handoutMasterId r:id="rId24"/>
  </p:handoutMasterIdLst>
  <p:sldIdLst>
    <p:sldId id="286" r:id="rId8"/>
    <p:sldId id="326" r:id="rId9"/>
    <p:sldId id="327" r:id="rId10"/>
    <p:sldId id="328" r:id="rId11"/>
    <p:sldId id="329" r:id="rId12"/>
    <p:sldId id="295" r:id="rId13"/>
    <p:sldId id="332" r:id="rId14"/>
    <p:sldId id="323" r:id="rId15"/>
    <p:sldId id="331" r:id="rId16"/>
    <p:sldId id="320" r:id="rId17"/>
    <p:sldId id="299" r:id="rId18"/>
    <p:sldId id="330" r:id="rId19"/>
    <p:sldId id="319" r:id="rId20"/>
    <p:sldId id="280" r:id="rId21"/>
    <p:sldId id="333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of an architecture</a:t>
            </a:r>
            <a:r>
              <a:rPr lang="en-US" baseline="0" dirty="0" smtClean="0"/>
              <a:t> and microarchitecture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9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1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1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5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5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43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45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31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2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6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228209-6668-4BE3-856A-DB1CC21C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1A653E-0A72-4693-B1A1-4ABD21CA4B97}" type="datetime3">
              <a:rPr lang="en-US"/>
              <a:pPr>
                <a:defRPr/>
              </a:pPr>
              <a:t>9 August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1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CB5FB044-E105-4F2D-9D76-CB16125D2A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5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4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  <p:sldLayoutId id="2147483818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7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B5499B3F-0BE5-46DB-A63A-0AC90058E888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4A3EF21E-B3F7-42B7-9F68-64BA459DC7A7}" type="datetime3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suniversity.github.io/ece382/" TargetMode="Externa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google.com/url?url=http://www.cavhooah.com/info/sections/branch-insignia/&amp;rct=j&amp;frm=1&amp;q=&amp;esrc=s&amp;sa=U&amp;ei=2e39U8KFIInKsQTX1IDQCw&amp;ved=0CBYQ9QEwAA&amp;sig2=lmVTbCvl3VinplEoDvXVTQ&amp;usg=AFQjCNFqL1j_PZ7meaUjZPwSF1SjLuxRmQ" TargetMode="External"/><Relationship Id="rId7" Type="http://schemas.openxmlformats.org/officeDocument/2006/relationships/hyperlink" Target="file:///\\localhost\upload.wikimedia.org\wikipedia\commons\d\d2\153rd_Cav._Reg_coa.png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file:///\\localhost\upload.wikimedia.org\wikipedia\en\1\12\Florida_Gators_logo.svg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en.wikipedia.org/wiki/File:1st_Cavalry_Division_-_Shoulder_Sleeve_Insignia.svg" TargetMode="External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Walchko</a:t>
            </a:r>
          </a:p>
          <a:p>
            <a:r>
              <a:rPr lang="en-US" dirty="0" smtClean="0"/>
              <a:t>Office 2F48</a:t>
            </a: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Embedded Computer </a:t>
            </a:r>
            <a:r>
              <a:rPr lang="en-US" b="0" dirty="0"/>
              <a:t>Systems I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 and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038" y="1584874"/>
            <a:ext cx="83329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itchFamily="18" charset="0"/>
              </a:rPr>
              <a:t>Required Books (pdfs available on class Webpage):</a:t>
            </a:r>
            <a:endParaRPr lang="en-US" sz="2400" b="1" dirty="0">
              <a:cs typeface="Times New Roman" pitchFamily="18" charset="0"/>
            </a:endParaRPr>
          </a:p>
          <a:p>
            <a:pPr lvl="1"/>
            <a:r>
              <a:rPr lang="en-US" sz="2600" dirty="0">
                <a:cs typeface="Times New Roman" pitchFamily="18" charset="0"/>
              </a:rPr>
              <a:t>MSP430x2xx Family Users Guide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MSP430G2x53 MSP430G2x13 Mixed Signal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Course </a:t>
            </a:r>
            <a:r>
              <a:rPr lang="en-US" sz="2400" b="1" dirty="0"/>
              <a:t>URL</a:t>
            </a:r>
            <a:r>
              <a:rPr lang="en-US" sz="2400" dirty="0"/>
              <a:t> </a:t>
            </a:r>
            <a:r>
              <a:rPr lang="en-US" sz="2400" dirty="0" smtClean="0"/>
              <a:t>-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  <a:hlinkClick r:id="rId2"/>
              </a:rPr>
              <a:t>https://marsuniversity.github.io/ece382</a:t>
            </a:r>
            <a:r>
              <a:rPr lang="en-US" sz="2400" dirty="0" smtClean="0">
                <a:solidFill>
                  <a:schemeClr val="accent6"/>
                </a:solidFill>
                <a:hlinkClick r:id="rId2"/>
              </a:rPr>
              <a:t>/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you guess which TV show my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Organizations are based off of?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60189" y="5427133"/>
            <a:ext cx="8332961" cy="54398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It is your responsibility to read/follow the syllabus and know when things are due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0188" y="3051819"/>
            <a:ext cx="8332961" cy="54398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With hardware, you need to read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the datasheet, so that is our book for the class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400" b="1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West (Terrazzo) Side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4" name="Multiply 3"/>
          <p:cNvSpPr/>
          <p:nvPr/>
        </p:nvSpPr>
        <p:spPr bwMode="auto">
          <a:xfrm>
            <a:off x="2001346" y="315991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2378" y="1450903"/>
            <a:ext cx="7152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Lab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341" y="3168533"/>
            <a:ext cx="886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Class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4318000" y="2587783"/>
            <a:ext cx="1497723" cy="270906"/>
          </a:xfrm>
          <a:prstGeom prst="wedgeRectCallout">
            <a:avLst>
              <a:gd name="adj1" fmla="val -39031"/>
              <a:gd name="adj2" fmla="val -137266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Maj Walchko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2129517" y="2241029"/>
            <a:ext cx="1490133" cy="270906"/>
          </a:xfrm>
          <a:prstGeom prst="wedgeRectCallout">
            <a:avLst>
              <a:gd name="adj1" fmla="val 33534"/>
              <a:gd name="adj2" fmla="val 170562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Capt Johnson</a:t>
            </a:r>
          </a:p>
        </p:txBody>
      </p:sp>
      <p:sp>
        <p:nvSpPr>
          <p:cNvPr id="16" name="Multiply 15"/>
          <p:cNvSpPr/>
          <p:nvPr/>
        </p:nvSpPr>
        <p:spPr bwMode="auto">
          <a:xfrm>
            <a:off x="4897638" y="1450903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37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85742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Office: 2F48</a:t>
            </a:r>
            <a:endParaRPr lang="en-US" sz="2400" dirty="0"/>
          </a:p>
          <a:p>
            <a:pPr algn="ctr"/>
            <a:r>
              <a:rPr lang="en-US" sz="2400" dirty="0" smtClean="0"/>
              <a:t>kevin.walchko@usafa.edu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My schedule is dynamic, so feel free to send me a meeting invite or email for EI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Sometimes 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Always Unavailable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9133" y="6561667"/>
            <a:ext cx="714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first part of the course I will be covering for Capt Johnson (T3) while he is at 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?’s   ||   /* */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3579" y="6028267"/>
            <a:ext cx="41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(if you are a REAL programmer, this is FUNNY!!!!)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5" y="1466310"/>
            <a:ext cx="404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on Blue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8267" y="5978323"/>
            <a:ext cx="759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Be polite, be professional, but have a plan to kill everybody you meet.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716616"/>
            <a:ext cx="8001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38" y="1524000"/>
            <a:ext cx="3790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Pre-AF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31" name="Picture 7" descr="https://encrypted-tbn3.gstatic.com/images?q=tbn:ANd9GcT1CFo0jZhrvBCw45UGKEUEB_NIRi46B5_EFQfuV1OgB7qg_bdxOGTXZZ-j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4544155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" y="525820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45" y="4203950"/>
            <a:ext cx="2677555" cy="20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ile:153rd Cav. Reg coa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755"/>
            <a:ext cx="1617838" cy="2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1524000"/>
            <a:ext cx="1617838" cy="9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File:Florida Gators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07" y="4644369"/>
            <a:ext cx="2667000" cy="17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30" y="1810608"/>
            <a:ext cx="2533650" cy="21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1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Carrier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1435910"/>
            <a:ext cx="6671732" cy="49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-Point Star 3"/>
          <p:cNvSpPr/>
          <p:nvPr/>
        </p:nvSpPr>
        <p:spPr bwMode="auto">
          <a:xfrm>
            <a:off x="6832590" y="3156957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1769533" y="3710423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3369733" y="3905156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3589863" y="3357032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93430" y="4197255"/>
            <a:ext cx="2226738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AFRL Space Vehicles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Kirtland 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1994" y="2702886"/>
            <a:ext cx="81280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CW/DF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USAFA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27095" y="3137816"/>
            <a:ext cx="1663705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Space Superiority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58456" y="2503994"/>
            <a:ext cx="1185333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Chantilly,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5-Point Star 12"/>
          <p:cNvSpPr/>
          <p:nvPr/>
        </p:nvSpPr>
        <p:spPr bwMode="auto">
          <a:xfrm>
            <a:off x="6951123" y="3351690"/>
            <a:ext cx="237066" cy="194733"/>
          </a:xfrm>
          <a:prstGeom prst="star5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75389" y="3640451"/>
            <a:ext cx="138853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NGA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Springfield,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IMG_37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0148"/>
            <a:ext cx="3690963" cy="27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 descr="1st Cavalry Division - Shoulder Sleeve Insignia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964"/>
            <a:ext cx="762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419600" y="1528466"/>
            <a:ext cx="0" cy="464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 descr="C:\Users\Kevin.Walchko\Desktop\IMG_3464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4"/>
          <a:stretch/>
        </p:blipFill>
        <p:spPr bwMode="auto">
          <a:xfrm>
            <a:off x="520874" y="1618531"/>
            <a:ext cx="3703489" cy="20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evin.Walchko\Desktop\IMG_0539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0671" r="10479" b="24358"/>
          <a:stretch/>
        </p:blipFill>
        <p:spPr bwMode="auto">
          <a:xfrm>
            <a:off x="4523740" y="3386170"/>
            <a:ext cx="4114800" cy="2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evin.Walchko\Desktop\IMG_1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b="18012"/>
          <a:stretch/>
        </p:blipFill>
        <p:spPr bwMode="auto">
          <a:xfrm>
            <a:off x="4508500" y="1528466"/>
            <a:ext cx="4145280" cy="1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27" y="4898160"/>
            <a:ext cx="1263846" cy="11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801083"/>
            <a:ext cx="927100" cy="120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DCMA Southern Iraq: LOGCAP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3302" y="6039035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ISAF IJC CJ2: NRO LNO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281" y="1528466"/>
            <a:ext cx="26677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Afghanistan Sept 13 – Feb 14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55358" y="1618531"/>
            <a:ext cx="17184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Iraq Feb – Aug 09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2202" y="652154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Sgt</a:t>
            </a:r>
            <a:r>
              <a:rPr lang="en-US" dirty="0" smtClean="0"/>
              <a:t> Russel, Camp Liberty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r>
              <a:rPr lang="en-US" dirty="0" smtClean="0"/>
              <a:t>Why did you join the military?</a:t>
            </a:r>
          </a:p>
          <a:p>
            <a:r>
              <a:rPr lang="en-US" dirty="0" smtClean="0"/>
              <a:t>What fills your time (outside of academics)?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fld id="{62D6D4B2-7611-498F-8780-1EDC26277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1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382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class, we'll be:</a:t>
            </a:r>
          </a:p>
          <a:p>
            <a:pPr lvl="1"/>
            <a:r>
              <a:rPr lang="en-US" sz="2400" dirty="0"/>
              <a:t>Writing programs in Assembly Language, then C</a:t>
            </a:r>
          </a:p>
          <a:p>
            <a:pPr lvl="1"/>
            <a:r>
              <a:rPr lang="en-US" sz="2400" dirty="0"/>
              <a:t>Learning about and using the functional units of a microcontroller</a:t>
            </a:r>
          </a:p>
          <a:p>
            <a:pPr lvl="1"/>
            <a:r>
              <a:rPr lang="en-US" sz="2400" dirty="0"/>
              <a:t>Using the microcontroller to interface with peripheral </a:t>
            </a:r>
            <a:r>
              <a:rPr lang="en-US" sz="2400" dirty="0" smtClean="0"/>
              <a:t>devices</a:t>
            </a:r>
          </a:p>
          <a:p>
            <a:r>
              <a:rPr lang="en-US" dirty="0" smtClean="0"/>
              <a:t>In short – this is a </a:t>
            </a:r>
            <a:r>
              <a:rPr lang="en-US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/>
              <a:t> class, NOT a software class</a:t>
            </a:r>
          </a:p>
          <a:p>
            <a:pPr lvl="1"/>
            <a:r>
              <a:rPr lang="en-US" dirty="0" smtClean="0"/>
              <a:t>Although we will learn assembly and some C, those are just the means to use the HW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1500" y="5643563"/>
            <a:ext cx="8001000" cy="609600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class is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very different from previous offerings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79" y="1862666"/>
            <a:ext cx="6137947" cy="38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Policies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506942" y="1566862"/>
            <a:ext cx="8186208" cy="4700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esson pages (linked from syllabus on-line)</a:t>
            </a:r>
          </a:p>
          <a:p>
            <a:pPr lvl="1"/>
            <a:r>
              <a:rPr lang="en-US" dirty="0" smtClean="0"/>
              <a:t>Readings</a:t>
            </a:r>
          </a:p>
          <a:p>
            <a:pPr lvl="1"/>
            <a:r>
              <a:rPr lang="en-US" sz="2200" dirty="0" smtClean="0"/>
              <a:t>Lesson </a:t>
            </a:r>
            <a:r>
              <a:rPr lang="en-US" dirty="0" err="1" smtClean="0"/>
              <a:t>ppts</a:t>
            </a:r>
            <a:endParaRPr lang="en-US" dirty="0" smtClean="0"/>
          </a:p>
          <a:p>
            <a:pPr lvl="1"/>
            <a:r>
              <a:rPr lang="en-US" sz="2200" dirty="0" smtClean="0"/>
              <a:t>Datasheet pages</a:t>
            </a:r>
          </a:p>
          <a:p>
            <a:r>
              <a:rPr lang="en-US" sz="2400" dirty="0" smtClean="0"/>
              <a:t>Homework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Every lesson </a:t>
            </a:r>
            <a:r>
              <a:rPr lang="en-US" dirty="0" smtClean="0"/>
              <a:t>has homework (10-20 mins)</a:t>
            </a:r>
          </a:p>
          <a:p>
            <a:pPr lvl="1"/>
            <a:r>
              <a:rPr lang="en-US" dirty="0" smtClean="0"/>
              <a:t>Questions come from </a:t>
            </a:r>
            <a:r>
              <a:rPr lang="en-US" dirty="0" err="1" smtClean="0">
                <a:solidFill>
                  <a:srgbClr val="FF0000"/>
                </a:solidFill>
              </a:rPr>
              <a:t>ppts</a:t>
            </a:r>
            <a:r>
              <a:rPr lang="en-US" dirty="0" smtClean="0">
                <a:solidFill>
                  <a:srgbClr val="FF0000"/>
                </a:solidFill>
              </a:rPr>
              <a:t> and readings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Due BOC next lesson </a:t>
            </a:r>
            <a:r>
              <a:rPr lang="en-US" sz="2200" dirty="0" smtClean="0"/>
              <a:t>unless otherwise stated</a:t>
            </a:r>
          </a:p>
          <a:p>
            <a:pPr lvl="1"/>
            <a:r>
              <a:rPr lang="en-US" dirty="0" smtClean="0"/>
              <a:t>I will </a:t>
            </a:r>
            <a:r>
              <a:rPr lang="en-US" dirty="0" smtClean="0">
                <a:solidFill>
                  <a:srgbClr val="FF0000"/>
                </a:solidFill>
              </a:rPr>
              <a:t>not grade every homework</a:t>
            </a:r>
          </a:p>
          <a:p>
            <a:r>
              <a:rPr lang="en-US" sz="2400" dirty="0" smtClean="0"/>
              <a:t>Quizzes</a:t>
            </a:r>
          </a:p>
          <a:p>
            <a:pPr lvl="1"/>
            <a:r>
              <a:rPr lang="en-US" sz="2200" dirty="0" smtClean="0"/>
              <a:t>Based off of homework and in-class exercises</a:t>
            </a:r>
          </a:p>
          <a:p>
            <a:r>
              <a:rPr lang="en-US" sz="2400" dirty="0" smtClean="0"/>
              <a:t>GRs</a:t>
            </a:r>
          </a:p>
          <a:p>
            <a:pPr lvl="1"/>
            <a:r>
              <a:rPr lang="en-US" sz="2200" dirty="0" smtClean="0"/>
              <a:t>Based off quizzes and Labs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566863"/>
            <a:ext cx="8131175" cy="477467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We will actually cover more of the </a:t>
            </a:r>
            <a:r>
              <a:rPr lang="en-US" dirty="0" err="1" smtClean="0"/>
              <a:t>uC</a:t>
            </a:r>
            <a:endParaRPr lang="en-US" dirty="0" smtClean="0"/>
          </a:p>
          <a:p>
            <a:r>
              <a:rPr lang="en-US" dirty="0" smtClean="0"/>
              <a:t>Labs </a:t>
            </a:r>
          </a:p>
          <a:p>
            <a:pPr lvl="1"/>
            <a:r>
              <a:rPr lang="en-US" dirty="0" smtClean="0"/>
              <a:t>7 to 4</a:t>
            </a:r>
          </a:p>
          <a:p>
            <a:pPr lvl="1"/>
            <a:r>
              <a:rPr lang="en-US" dirty="0" smtClean="0"/>
              <a:t>They are shorter/simpler</a:t>
            </a:r>
          </a:p>
          <a:p>
            <a:pPr lvl="1"/>
            <a:r>
              <a:rPr lang="en-US" dirty="0" smtClean="0"/>
              <a:t>No lab write-ups, all demo</a:t>
            </a:r>
          </a:p>
          <a:p>
            <a:pPr lvl="1"/>
            <a:r>
              <a:rPr lang="en-US" dirty="0" smtClean="0"/>
              <a:t>You still have to push code to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2"/>
            <a:r>
              <a:rPr lang="en-US" dirty="0" smtClean="0"/>
              <a:t>Make sure you can log into your account</a:t>
            </a:r>
          </a:p>
          <a:p>
            <a:pPr lvl="1"/>
            <a:r>
              <a:rPr lang="en-US" dirty="0" smtClean="0"/>
              <a:t>They exercise what we learn in class</a:t>
            </a:r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Added them, we really never had but 3 homework before</a:t>
            </a:r>
          </a:p>
          <a:p>
            <a:pPr lvl="1"/>
            <a:r>
              <a:rPr lang="en-US" dirty="0" smtClean="0"/>
              <a:t>Every lesson a homework is due</a:t>
            </a:r>
          </a:p>
          <a:p>
            <a:r>
              <a:rPr lang="en-US" dirty="0" smtClean="0"/>
              <a:t>Quizzes (6)</a:t>
            </a:r>
          </a:p>
          <a:p>
            <a:pPr lvl="1"/>
            <a:r>
              <a:rPr lang="en-US" dirty="0" smtClean="0"/>
              <a:t>More quizzes and actually listed on the syllabus</a:t>
            </a:r>
          </a:p>
          <a:p>
            <a:r>
              <a:rPr lang="en-US" dirty="0" smtClean="0"/>
              <a:t>GRs (2 + Final)</a:t>
            </a:r>
          </a:p>
          <a:p>
            <a:pPr lvl="1"/>
            <a:r>
              <a:rPr lang="en-US" dirty="0" smtClean="0"/>
              <a:t>You cannot keep GRs anymore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9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68286</TotalTime>
  <Words>522</Words>
  <Application>Microsoft Office PowerPoint</Application>
  <PresentationFormat>On-screen Show (4:3)</PresentationFormat>
  <Paragraphs>147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Schoolbook</vt:lpstr>
      <vt:lpstr>Times New Roman</vt:lpstr>
      <vt:lpstr>Wingdings</vt:lpstr>
      <vt:lpstr>4_USAFA Standard</vt:lpstr>
      <vt:lpstr>5_USAFA Standard</vt:lpstr>
      <vt:lpstr>Default Design</vt:lpstr>
      <vt:lpstr>1_Blank Presentation</vt:lpstr>
      <vt:lpstr>PowerPoint Presentation</vt:lpstr>
      <vt:lpstr>Background – Pre-AF</vt:lpstr>
      <vt:lpstr>AF Carrier</vt:lpstr>
      <vt:lpstr>Deployments</vt:lpstr>
      <vt:lpstr>Roll call &amp; Who are you?</vt:lpstr>
      <vt:lpstr>ECE 382</vt:lpstr>
      <vt:lpstr>Grades</vt:lpstr>
      <vt:lpstr>Course Policies</vt:lpstr>
      <vt:lpstr>What Has Changed?</vt:lpstr>
      <vt:lpstr>Course Text and Website</vt:lpstr>
      <vt:lpstr>PowerPoint Presentation</vt:lpstr>
      <vt:lpstr>Extra Instruction (EI)</vt:lpstr>
      <vt:lpstr>?’s   ||   /* */</vt:lpstr>
      <vt:lpstr>PowerPoint Presentation</vt:lpstr>
      <vt:lpstr>Green on Blue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4281</cp:revision>
  <cp:lastPrinted>2018-05-21T20:20:13Z</cp:lastPrinted>
  <dcterms:created xsi:type="dcterms:W3CDTF">2005-08-12T19:45:51Z</dcterms:created>
  <dcterms:modified xsi:type="dcterms:W3CDTF">2018-08-09T14:00:24Z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