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12"/>
  </p:notesMasterIdLst>
  <p:handoutMasterIdLst>
    <p:handoutMasterId r:id="rId13"/>
  </p:handoutMasterIdLst>
  <p:sldIdLst>
    <p:sldId id="352" r:id="rId4"/>
    <p:sldId id="354" r:id="rId5"/>
    <p:sldId id="356" r:id="rId6"/>
    <p:sldId id="359" r:id="rId7"/>
    <p:sldId id="362" r:id="rId8"/>
    <p:sldId id="363" r:id="rId9"/>
    <p:sldId id="383" r:id="rId10"/>
    <p:sldId id="353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19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Review GR1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High Level Languages (HLL)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Why are </a:t>
            </a:r>
            <a:r>
              <a:rPr lang="en-US" smtClean="0">
                <a:solidFill>
                  <a:srgbClr val="0070C0"/>
                </a:solidFill>
              </a:rPr>
              <a:t>we using C?</a:t>
            </a:r>
            <a:endParaRPr lang="en-US" sz="2000" dirty="0" smtClean="0">
              <a:solidFill>
                <a:srgbClr val="0070C0"/>
              </a:solidFill>
            </a:endParaRP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HLL vs ASM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27" y="1536789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Advantages of HLL</a:t>
            </a:r>
            <a:r>
              <a:rPr lang="en-US" sz="2400" dirty="0" smtClean="0"/>
              <a:t> </a:t>
            </a:r>
            <a:endParaRPr lang="en-US" sz="24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Ease </a:t>
            </a:r>
            <a:r>
              <a:rPr lang="en-US" sz="2000" dirty="0">
                <a:solidFill>
                  <a:srgbClr val="0070C0"/>
                </a:solidFill>
              </a:rPr>
              <a:t>of </a:t>
            </a:r>
            <a:r>
              <a:rPr lang="en-US" sz="2000" dirty="0" smtClean="0">
                <a:solidFill>
                  <a:srgbClr val="0070C0"/>
                </a:solidFill>
              </a:rPr>
              <a:t>development</a:t>
            </a:r>
          </a:p>
          <a:p>
            <a:pPr lvl="2"/>
            <a:r>
              <a:rPr lang="en-US" sz="1600" dirty="0"/>
              <a:t>D</a:t>
            </a:r>
            <a:r>
              <a:rPr lang="en-US" sz="1600" dirty="0" smtClean="0"/>
              <a:t>evelop </a:t>
            </a:r>
            <a:r>
              <a:rPr lang="en-US" sz="1600" dirty="0"/>
              <a:t>code </a:t>
            </a:r>
            <a:r>
              <a:rPr lang="en-US" sz="1600" dirty="0" smtClean="0"/>
              <a:t>faster (which means cheaper)</a:t>
            </a:r>
          </a:p>
          <a:p>
            <a:pPr lvl="1"/>
            <a:r>
              <a:rPr lang="en-US" sz="2200" dirty="0" smtClean="0">
                <a:solidFill>
                  <a:srgbClr val="0070C0"/>
                </a:solidFill>
              </a:rPr>
              <a:t>Portability 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</a:t>
            </a:r>
            <a:r>
              <a:rPr lang="en-US" sz="1600" dirty="0">
                <a:solidFill>
                  <a:srgbClr val="FF0000"/>
                </a:solidFill>
              </a:rPr>
              <a:t>can be made </a:t>
            </a:r>
            <a:r>
              <a:rPr lang="en-US" sz="1600" dirty="0"/>
              <a:t>to run on many different machines, whereas assembly is architecture-specific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Readability</a:t>
            </a:r>
          </a:p>
          <a:p>
            <a:pPr lvl="2"/>
            <a:r>
              <a:rPr lang="en-US" sz="1600" dirty="0" smtClean="0"/>
              <a:t>HLL </a:t>
            </a:r>
            <a:r>
              <a:rPr lang="en-US" sz="1600" dirty="0"/>
              <a:t>code is generally easier to read / understand than assembly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Optimization</a:t>
            </a:r>
            <a:r>
              <a:rPr lang="en-US" sz="2000" dirty="0" smtClean="0"/>
              <a:t> </a:t>
            </a:r>
          </a:p>
          <a:p>
            <a:pPr lvl="2"/>
            <a:r>
              <a:rPr lang="en-US" sz="1600" dirty="0" smtClean="0"/>
              <a:t>Humans </a:t>
            </a:r>
            <a:r>
              <a:rPr lang="en-US" sz="1600" dirty="0"/>
              <a:t>typically aren't that great at writing assembly </a:t>
            </a:r>
            <a:r>
              <a:rPr lang="en-US" sz="1600" dirty="0" smtClean="0"/>
              <a:t>code</a:t>
            </a:r>
          </a:p>
          <a:p>
            <a:pPr lvl="2"/>
            <a:r>
              <a:rPr lang="en-US" sz="1600" dirty="0" smtClean="0"/>
              <a:t>HLLs </a:t>
            </a:r>
            <a:r>
              <a:rPr lang="en-US" sz="1600" dirty="0"/>
              <a:t>can offer optimization techniques / restrictions that can improve poorly-written code</a:t>
            </a:r>
          </a:p>
          <a:p>
            <a:r>
              <a:rPr lang="en-US" sz="2400" dirty="0" smtClean="0"/>
              <a:t>Disadvantages of HLL</a:t>
            </a:r>
          </a:p>
          <a:p>
            <a:pPr lvl="1"/>
            <a:r>
              <a:rPr lang="en-US" sz="2000" dirty="0" smtClean="0"/>
              <a:t>HLL consumes mor</a:t>
            </a:r>
            <a:r>
              <a:rPr lang="en-US" dirty="0" smtClean="0"/>
              <a:t>e memory/CPU time/storage space,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2"/>
            <a:r>
              <a:rPr lang="en-US" sz="1800" dirty="0" smtClean="0"/>
              <a:t>You cannot put python on an MSP430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470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46425" y="438191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Assembler</a:t>
            </a:r>
            <a:endParaRPr lang="en-US" sz="2000" b="1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2438052" y="419116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TextBox 6"/>
          <p:cNvSpPr txBox="1"/>
          <p:nvPr/>
        </p:nvSpPr>
        <p:spPr>
          <a:xfrm>
            <a:off x="1654428" y="3854975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2438052" y="478084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65590" y="545835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41201" y="5275643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1328976" y="495436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28596" y="5835199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1654428" y="5948951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78244" y="325738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Compiler</a:t>
            </a:r>
            <a:endParaRPr lang="en-US" sz="2000" b="1" dirty="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414910" y="3042420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6" name="TextBox 15"/>
          <p:cNvSpPr txBox="1"/>
          <p:nvPr/>
        </p:nvSpPr>
        <p:spPr>
          <a:xfrm>
            <a:off x="974153" y="2700555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2406321" y="3672236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305063" y="4366171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Cross-Assembler</a:t>
            </a:r>
            <a:endParaRPr lang="en-US" sz="2000" b="1" dirty="0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6355414" y="419116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5517941" y="3868077"/>
            <a:ext cx="147675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Assembly Code</a:t>
            </a:r>
            <a:endParaRPr lang="en-US" sz="16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365626" y="4773091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305063" y="5469722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Linker</a:t>
            </a:r>
            <a:endParaRPr lang="en-US" sz="2000" b="1" dirty="0"/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365626" y="528434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4" name="TextBox 23"/>
          <p:cNvSpPr txBox="1"/>
          <p:nvPr/>
        </p:nvSpPr>
        <p:spPr>
          <a:xfrm>
            <a:off x="5147244" y="4947102"/>
            <a:ext cx="2218152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Relocatable</a:t>
            </a:r>
            <a:r>
              <a:rPr lang="en-US" sz="1600" dirty="0" smtClean="0"/>
              <a:t> Object Code</a:t>
            </a:r>
            <a:endParaRPr lang="en-US" sz="1600" dirty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6368069" y="5839952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6" name="TextBox 25"/>
          <p:cNvSpPr txBox="1"/>
          <p:nvPr/>
        </p:nvSpPr>
        <p:spPr>
          <a:xfrm>
            <a:off x="5582002" y="5918085"/>
            <a:ext cx="1567248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Executable Code</a:t>
            </a:r>
            <a:endParaRPr lang="en-US" sz="1600" dirty="0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5305062" y="3313029"/>
            <a:ext cx="2100703" cy="3654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600" b="1" dirty="0" smtClean="0"/>
              <a:t>Cross-Compiler</a:t>
            </a:r>
            <a:endParaRPr lang="en-US" sz="2000" b="1" dirty="0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6346330" y="308337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29" name="TextBox 28"/>
          <p:cNvSpPr txBox="1"/>
          <p:nvPr/>
        </p:nvSpPr>
        <p:spPr>
          <a:xfrm>
            <a:off x="4901964" y="2734233"/>
            <a:ext cx="2708711" cy="25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High Level Language Program</a:t>
            </a:r>
            <a:endParaRPr lang="en-US" sz="1600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6355414" y="3747538"/>
            <a:ext cx="0" cy="174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1118469" y="1655901"/>
            <a:ext cx="273664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Native Development</a:t>
            </a:r>
          </a:p>
          <a:p>
            <a:pPr algn="ctr"/>
            <a:r>
              <a:rPr lang="en-US" sz="1800" dirty="0" smtClean="0"/>
              <a:t>(Ex: x86 to x86)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479533" y="1607201"/>
            <a:ext cx="3772186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Cross Platform Development</a:t>
            </a:r>
          </a:p>
          <a:p>
            <a:pPr algn="ctr"/>
            <a:r>
              <a:rPr lang="en-US" sz="1800" dirty="0" smtClean="0"/>
              <a:t>(what we do: x86 to MSP430)</a:t>
            </a:r>
            <a:endParaRPr lang="en-US" sz="1800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331076" y="2534831"/>
            <a:ext cx="828477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106917" y="1607201"/>
            <a:ext cx="23649" cy="4722654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12-Point Star 32"/>
          <p:cNvSpPr/>
          <p:nvPr/>
        </p:nvSpPr>
        <p:spPr bwMode="auto">
          <a:xfrm>
            <a:off x="7463443" y="4477386"/>
            <a:ext cx="1576552" cy="1440699"/>
          </a:xfrm>
          <a:prstGeom prst="star12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what we do</a:t>
            </a:r>
          </a:p>
        </p:txBody>
      </p:sp>
    </p:spTree>
    <p:extLst>
      <p:ext uri="{BB962C8B-B14F-4D97-AF65-F5344CB8AC3E}">
        <p14:creationId xmlns:p14="http://schemas.microsoft.com/office/powerpoint/2010/main" val="7045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669" y="1498630"/>
            <a:ext cx="77724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Compiled Language versus Interpreted?</a:t>
            </a:r>
          </a:p>
          <a:p>
            <a:r>
              <a:rPr lang="en-US" sz="2400" dirty="0" smtClean="0"/>
              <a:t>Examples: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FF0000"/>
                </a:solidFill>
              </a:rPr>
              <a:t>Fast      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     Portable</a:t>
            </a:r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028"/>
              </p:ext>
            </p:extLst>
          </p:nvPr>
        </p:nvGraphicFramePr>
        <p:xfrm>
          <a:off x="1044127" y="2630725"/>
          <a:ext cx="3701294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2439"/>
                <a:gridCol w="1112305"/>
                <a:gridCol w="124655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Compiled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solidFill>
                            <a:srgbClr val="0070C0"/>
                          </a:solidFill>
                          <a:effectLst/>
                        </a:rPr>
                        <a:t>Both</a:t>
                      </a:r>
                      <a:endParaRPr lang="en-US" sz="1800" b="1" i="0" u="none" strike="noStrike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Interpreted</a:t>
                      </a:r>
                      <a:endParaRPr lang="en-US" sz="1800" b="1" i="0" u="none" strike="noStrike" dirty="0">
                        <a:solidFill>
                          <a:srgbClr val="0070C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Java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Ruby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Prolog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effectLst/>
                        </a:rPr>
                        <a:t>Python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Matlab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 smtClean="0">
                          <a:effectLst/>
                        </a:rPr>
                        <a:t>Javascript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95188" y="2727433"/>
            <a:ext cx="3508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Interpreted languages typically have an interpreter coded in C/C++ for every architecture the language will run 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18" y="1672051"/>
            <a:ext cx="7772400" cy="4724400"/>
          </a:xfrm>
        </p:spPr>
        <p:txBody>
          <a:bodyPr/>
          <a:lstStyle/>
          <a:p>
            <a:r>
              <a:rPr lang="en-US" sz="1800" dirty="0" smtClean="0"/>
              <a:t>One </a:t>
            </a:r>
            <a:r>
              <a:rPr lang="en-US" sz="1800" dirty="0"/>
              <a:t>of the most widely used programming languages of all time </a:t>
            </a:r>
            <a:endParaRPr lang="en-US" sz="1800" dirty="0" smtClean="0"/>
          </a:p>
          <a:p>
            <a:r>
              <a:rPr lang="en-US" sz="2400" dirty="0" smtClean="0"/>
              <a:t>Examples of projects coded in C: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Kernel </a:t>
            </a:r>
            <a:r>
              <a:rPr lang="en-US" sz="2000" dirty="0">
                <a:solidFill>
                  <a:srgbClr val="0070C0"/>
                </a:solidFill>
              </a:rPr>
              <a:t>/ OS: </a:t>
            </a:r>
            <a:r>
              <a:rPr lang="en-US" sz="2000" dirty="0"/>
              <a:t>Linux, GNU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Version </a:t>
            </a:r>
            <a:r>
              <a:rPr lang="en-US" sz="2000" dirty="0">
                <a:solidFill>
                  <a:srgbClr val="0070C0"/>
                </a:solidFill>
              </a:rPr>
              <a:t>Control: </a:t>
            </a:r>
            <a:r>
              <a:rPr lang="en-US" sz="2000" dirty="0" err="1"/>
              <a:t>git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Web </a:t>
            </a:r>
            <a:r>
              <a:rPr lang="en-US" sz="2000" dirty="0">
                <a:solidFill>
                  <a:srgbClr val="0070C0"/>
                </a:solidFill>
              </a:rPr>
              <a:t>Server: </a:t>
            </a:r>
            <a:r>
              <a:rPr lang="en-US" sz="2000" dirty="0"/>
              <a:t>Apache, </a:t>
            </a:r>
            <a:r>
              <a:rPr lang="en-US" sz="2000" dirty="0" err="1"/>
              <a:t>nginx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Interpreter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/>
              <a:t>Ruby, Python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Databases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mysql</a:t>
            </a:r>
            <a:r>
              <a:rPr lang="en-US" sz="2000" dirty="0"/>
              <a:t>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redis</a:t>
            </a:r>
            <a:endParaRPr lang="en-US" sz="2000" dirty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Virtualization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 err="1"/>
              <a:t>vmware</a:t>
            </a:r>
            <a:endParaRPr lang="en-US" sz="2000" dirty="0"/>
          </a:p>
          <a:p>
            <a:pPr lvl="1"/>
            <a:r>
              <a:rPr lang="en-US" sz="2000" dirty="0" smtClean="0"/>
              <a:t>Almost </a:t>
            </a:r>
            <a:r>
              <a:rPr lang="en-US" sz="2000" dirty="0"/>
              <a:t>anything embedded, device </a:t>
            </a:r>
            <a:r>
              <a:rPr lang="en-US" sz="2000" dirty="0" smtClean="0"/>
              <a:t>drivers</a:t>
            </a:r>
          </a:p>
          <a:p>
            <a:pPr lvl="1"/>
            <a:endParaRPr lang="en-US" sz="2000" dirty="0"/>
          </a:p>
          <a:p>
            <a:r>
              <a:rPr lang="en-US" sz="2400" b="1" dirty="0"/>
              <a:t>C </a:t>
            </a:r>
            <a:r>
              <a:rPr lang="en-US" sz="2400" b="1" dirty="0" smtClean="0"/>
              <a:t>is like </a:t>
            </a:r>
            <a:r>
              <a:rPr lang="en-US" sz="2400" b="1" dirty="0"/>
              <a:t>a </a:t>
            </a:r>
            <a:r>
              <a:rPr lang="en-US" sz="2400" b="1" dirty="0">
                <a:solidFill>
                  <a:srgbClr val="FF0000"/>
                </a:solidFill>
              </a:rPr>
              <a:t>portable</a:t>
            </a:r>
            <a:r>
              <a:rPr lang="en-US" sz="2400" b="1" dirty="0"/>
              <a:t>, higher-level </a:t>
            </a:r>
            <a:r>
              <a:rPr lang="en-US" sz="2400" b="1" dirty="0" smtClean="0"/>
              <a:t>assembly</a:t>
            </a:r>
            <a:r>
              <a:rPr lang="en-US" sz="2400" b="1" dirty="0"/>
              <a:t> </a:t>
            </a:r>
            <a:endParaRPr lang="en-US" sz="2400" dirty="0" smtClean="0"/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862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Composer Studio</a:t>
            </a:r>
          </a:p>
          <a:p>
            <a:pPr lvl="1"/>
            <a:r>
              <a:rPr lang="en-US" dirty="0" smtClean="0"/>
              <a:t>GCC v6.4 released July 2017</a:t>
            </a:r>
          </a:p>
          <a:p>
            <a:pPr lvl="1"/>
            <a:r>
              <a:rPr lang="en-US" dirty="0" smtClean="0"/>
              <a:t>Supports C11 standard released 2011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is the most common </a:t>
            </a:r>
            <a:r>
              <a:rPr lang="en-US" dirty="0" err="1" smtClean="0"/>
              <a:t>uC</a:t>
            </a:r>
            <a:r>
              <a:rPr lang="en-US" dirty="0" smtClean="0"/>
              <a:t> compiler used in the world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266" y="3333393"/>
            <a:ext cx="4749800" cy="2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0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5398</TotalTime>
  <Words>299</Words>
  <Application>Microsoft Office PowerPoint</Application>
  <PresentationFormat>On-screen Show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HLL vs ASM</vt:lpstr>
      <vt:lpstr>Compiler</vt:lpstr>
      <vt:lpstr>Compiler</vt:lpstr>
      <vt:lpstr>Why C?</vt:lpstr>
      <vt:lpstr>CCS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319</cp:revision>
  <cp:lastPrinted>2018-05-21T20:23:10Z</cp:lastPrinted>
  <dcterms:created xsi:type="dcterms:W3CDTF">2001-06-27T14:08:57Z</dcterms:created>
  <dcterms:modified xsi:type="dcterms:W3CDTF">2018-10-01T14:46:15Z</dcterms:modified>
</cp:coreProperties>
</file>