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22"/>
  </p:notesMasterIdLst>
  <p:handoutMasterIdLst>
    <p:handoutMasterId r:id="rId23"/>
  </p:handoutMasterIdLst>
  <p:sldIdLst>
    <p:sldId id="352" r:id="rId4"/>
    <p:sldId id="354" r:id="rId5"/>
    <p:sldId id="356" r:id="rId6"/>
    <p:sldId id="357" r:id="rId7"/>
    <p:sldId id="367" r:id="rId8"/>
    <p:sldId id="363" r:id="rId9"/>
    <p:sldId id="364" r:id="rId10"/>
    <p:sldId id="369" r:id="rId11"/>
    <p:sldId id="365" r:id="rId12"/>
    <p:sldId id="359" r:id="rId13"/>
    <p:sldId id="360" r:id="rId14"/>
    <p:sldId id="361" r:id="rId15"/>
    <p:sldId id="358" r:id="rId16"/>
    <p:sldId id="368" r:id="rId17"/>
    <p:sldId id="362" r:id="rId18"/>
    <p:sldId id="370" r:id="rId19"/>
    <p:sldId id="366" r:id="rId20"/>
    <p:sldId id="353" r:id="rId2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20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Preprocessor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622" y="1488369"/>
            <a:ext cx="8083562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/>
              <a:t>Preprocessor Commands: </a:t>
            </a:r>
            <a:r>
              <a:rPr lang="en-US" sz="1400" dirty="0"/>
              <a:t>The preprocessor is executed before your code </a:t>
            </a:r>
            <a:r>
              <a:rPr lang="en-US" sz="1400" dirty="0" smtClean="0"/>
              <a:t>compiles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include "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file_name.h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400050" lvl="1" indent="0">
              <a:buNone/>
            </a:pPr>
            <a:r>
              <a:rPr lang="en-US" sz="1200" dirty="0"/>
              <a:t>Essentially a "copy and paste" of the </a:t>
            </a:r>
            <a:r>
              <a:rPr lang="en-US" sz="1200" dirty="0" err="1"/>
              <a:t>file_name.h</a:t>
            </a:r>
            <a:r>
              <a:rPr lang="en-US" sz="1200" dirty="0"/>
              <a:t> into your file</a:t>
            </a:r>
          </a:p>
          <a:p>
            <a:pPr marL="400050" lvl="1" indent="0">
              <a:buNone/>
            </a:pPr>
            <a:r>
              <a:rPr lang="en-US" sz="1200" dirty="0" smtClean="0"/>
              <a:t>"</a:t>
            </a:r>
            <a:r>
              <a:rPr lang="en-US" sz="1200" dirty="0" err="1" smtClean="0"/>
              <a:t>file_name.h</a:t>
            </a:r>
            <a:r>
              <a:rPr lang="en-US" sz="1200" dirty="0" smtClean="0"/>
              <a:t>", </a:t>
            </a:r>
            <a:r>
              <a:rPr lang="en-US" sz="1200" dirty="0"/>
              <a:t>the preprocessor will search in your project working </a:t>
            </a:r>
            <a:r>
              <a:rPr lang="en-US" sz="1200" dirty="0" smtClean="0"/>
              <a:t>directory.</a:t>
            </a:r>
          </a:p>
          <a:p>
            <a:pPr marL="400050" lvl="1" indent="0">
              <a:buNone/>
            </a:pPr>
            <a:endParaRPr lang="en-US" sz="1200" dirty="0" smtClean="0"/>
          </a:p>
          <a:p>
            <a:pPr marL="0" indent="-3175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file_name.h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3225" lvl="1" indent="-3175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Same as above,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pulls from a standard or installed library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&lt;SINGLE_WORD&gt; &lt;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replacement_token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en-US" sz="1200" dirty="0"/>
              <a:t>Essentially a global "search and replace" within your code</a:t>
            </a:r>
          </a:p>
          <a:p>
            <a:pPr marL="400050" lvl="1" indent="0">
              <a:buNone/>
            </a:pPr>
            <a:r>
              <a:rPr lang="en-US" sz="1200" dirty="0"/>
              <a:t>Anytime the &lt;SINGLE_WORD&gt; token appears, it will be replaced by the &lt;replacement token</a:t>
            </a:r>
            <a:r>
              <a:rPr lang="en-US" sz="1200" dirty="0" smtClean="0"/>
              <a:t>&gt;</a:t>
            </a:r>
          </a:p>
          <a:p>
            <a:pPr marL="400050" lvl="1" indent="0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Prefer to use: </a:t>
            </a:r>
            <a:r>
              <a:rPr lang="en-US" sz="1200" dirty="0" err="1" smtClean="0">
                <a:solidFill>
                  <a:srgbClr val="FF0000"/>
                </a:solidFill>
              </a:rPr>
              <a:t>const</a:t>
            </a:r>
            <a:r>
              <a:rPr lang="en-US" sz="1200" dirty="0" smtClean="0">
                <a:solidFill>
                  <a:srgbClr val="FF0000"/>
                </a:solidFill>
              </a:rPr>
              <a:t> int8_t &lt;</a:t>
            </a:r>
            <a:r>
              <a:rPr lang="en-US" sz="1200" dirty="0" err="1" smtClean="0">
                <a:solidFill>
                  <a:srgbClr val="FF0000"/>
                </a:solidFill>
              </a:rPr>
              <a:t>single_word</a:t>
            </a:r>
            <a:r>
              <a:rPr lang="en-US" sz="1200" dirty="0" smtClean="0">
                <a:solidFill>
                  <a:srgbClr val="FF0000"/>
                </a:solidFill>
              </a:rPr>
              <a:t>&gt; = &lt;token&gt;;  // now the complier can check your code</a:t>
            </a:r>
          </a:p>
          <a:p>
            <a:pPr marL="400050" lvl="1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&lt;SOME_CONSTANT&gt; ... &lt;some code&gt; ...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endif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dirty="0"/>
              <a:t>Code is only included if &lt;SOME_CONSTANT&gt; is not defined</a:t>
            </a:r>
          </a:p>
          <a:p>
            <a:pPr marL="400050" lvl="1" indent="0">
              <a:buNone/>
            </a:pPr>
            <a:r>
              <a:rPr lang="en-US" sz="1200" dirty="0"/>
              <a:t>Usually, your first line of code will be to #define &lt;SOME_CONSTANT</a:t>
            </a:r>
            <a:r>
              <a:rPr lang="en-US" sz="1200" dirty="0" smtClean="0"/>
              <a:t>&gt;</a:t>
            </a:r>
          </a:p>
          <a:p>
            <a:pPr marL="400050" lvl="1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short int16;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dirty="0" smtClean="0"/>
              <a:t>Create your own type, so originally, </a:t>
            </a:r>
            <a:r>
              <a:rPr lang="en-US" sz="1200" dirty="0" smtClean="0">
                <a:solidFill>
                  <a:srgbClr val="FF0000"/>
                </a:solidFill>
              </a:rPr>
              <a:t>int16</a:t>
            </a:r>
            <a:r>
              <a:rPr lang="en-US" sz="1200" dirty="0" smtClean="0"/>
              <a:t> didn’t exist and the compiler would complain if you used it. Now, you can use </a:t>
            </a:r>
            <a:r>
              <a:rPr lang="en-US" sz="1200" dirty="0" smtClean="0">
                <a:solidFill>
                  <a:srgbClr val="FF0000"/>
                </a:solidFill>
              </a:rPr>
              <a:t>int16</a:t>
            </a:r>
            <a:r>
              <a:rPr lang="en-US" sz="1200" dirty="0" smtClean="0"/>
              <a:t> in your code no problem.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0220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Header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199" y="1499018"/>
            <a:ext cx="8083562" cy="48071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A separate file that contains a related set of: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Function prototypes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schemeClr val="accent2"/>
                </a:solidFill>
              </a:rPr>
              <a:t>typedef</a:t>
            </a:r>
            <a:r>
              <a:rPr lang="en-US" sz="1400" dirty="0">
                <a:solidFill>
                  <a:schemeClr val="accent2"/>
                </a:solidFill>
              </a:rPr>
              <a:t> declarations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#define constants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etc.</a:t>
            </a:r>
          </a:p>
          <a:p>
            <a:pPr marL="0" indent="0">
              <a:buNone/>
            </a:pPr>
            <a:r>
              <a:rPr lang="en-US" sz="1400" dirty="0"/>
              <a:t>File naming convention: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All lowercase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Use "_" to combine words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".h" is the file extension</a:t>
            </a:r>
          </a:p>
          <a:p>
            <a:pPr marL="0" indent="0">
              <a:buNone/>
            </a:pPr>
            <a:r>
              <a:rPr lang="en-US" sz="1400" dirty="0"/>
              <a:t>Example: </a:t>
            </a:r>
            <a:r>
              <a:rPr lang="en-US" sz="1400" dirty="0" err="1"/>
              <a:t>atd_helper.h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You </a:t>
            </a:r>
            <a:r>
              <a:rPr lang="en-US" sz="1400" dirty="0" smtClean="0"/>
              <a:t>must </a:t>
            </a:r>
            <a:r>
              <a:rPr lang="en-US" sz="1400" dirty="0"/>
              <a:t>"wrap" the header in a #</a:t>
            </a:r>
            <a:r>
              <a:rPr lang="en-US" sz="1400" dirty="0" err="1"/>
              <a:t>ifndef</a:t>
            </a:r>
            <a:r>
              <a:rPr lang="en-US" sz="1400" dirty="0"/>
              <a:t> to prevent circular </a:t>
            </a:r>
            <a:r>
              <a:rPr lang="en-US" sz="1400" dirty="0" smtClean="0"/>
              <a:t>inclusions   (also called guarding)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__MYSTUFF_H__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_H__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#define is ok here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Your header file code (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typedefs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 function prototypes, #defines, etc.)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Use good comment headers to define each function (see example)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...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endif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__MYSTUFF_H__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349240" y="1571140"/>
            <a:ext cx="3586655" cy="194353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(header)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-----------------------------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mystuff_h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__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__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mystuff_h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__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summation (uint8_t n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endif</a:t>
            </a: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3756212" y="4078941"/>
            <a:ext cx="3460376" cy="636494"/>
          </a:xfrm>
          <a:prstGeom prst="wedgeRectCallout">
            <a:avLst>
              <a:gd name="adj1" fmla="val -78951"/>
              <a:gd name="adj2" fmla="val 7849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OK to use a #define here because this is an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ifndef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/define flow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control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33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 Implementation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785" y="1467486"/>
            <a:ext cx="8083562" cy="4838721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A separate C file that implements the header file</a:t>
            </a:r>
          </a:p>
          <a:p>
            <a:pPr marL="0" indent="0">
              <a:buNone/>
            </a:pPr>
            <a:r>
              <a:rPr lang="en-US" sz="1400" dirty="0"/>
              <a:t>Contains the function definitions</a:t>
            </a:r>
          </a:p>
          <a:p>
            <a:pPr marL="0" indent="0">
              <a:buNone/>
            </a:pPr>
            <a:r>
              <a:rPr lang="en-US" sz="1400" dirty="0"/>
              <a:t>#include the header file as your first line</a:t>
            </a:r>
          </a:p>
          <a:p>
            <a:pPr marL="0" indent="0">
              <a:buNone/>
            </a:pPr>
            <a:r>
              <a:rPr lang="en-US" sz="1400" dirty="0"/>
              <a:t>File naming convention:</a:t>
            </a:r>
          </a:p>
          <a:p>
            <a:pPr marL="400050" lvl="1" indent="0">
              <a:buNone/>
            </a:pPr>
            <a:r>
              <a:rPr lang="en-US" sz="1400" dirty="0"/>
              <a:t>Same name as the header file!</a:t>
            </a:r>
          </a:p>
          <a:p>
            <a:pPr marL="400050" lvl="1" indent="0">
              <a:buNone/>
            </a:pPr>
            <a:r>
              <a:rPr lang="en-US" sz="1400" dirty="0"/>
              <a:t>".c" is the file extension</a:t>
            </a:r>
          </a:p>
          <a:p>
            <a:pPr marL="400050" lvl="1" indent="0">
              <a:buNone/>
            </a:pPr>
            <a:r>
              <a:rPr lang="en-US" sz="1400" dirty="0"/>
              <a:t>Example: </a:t>
            </a:r>
            <a:r>
              <a:rPr lang="en-US" sz="1400" dirty="0" err="1" smtClean="0"/>
              <a:t>atd_helper.c</a:t>
            </a:r>
            <a:endParaRPr lang="en-US" sz="1400" dirty="0" smtClean="0"/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.h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Function definitions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...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906809" y="2694149"/>
            <a:ext cx="3586655" cy="278436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mystuff.c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(implementation)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-----------------------------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summation(uint8_t n){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recursion! </a:t>
            </a:r>
            <a:endParaRPr lang="en-US" sz="1200" b="1" kern="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(n &lt;= 0)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n + summation(n-1);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620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Libraries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80433" y="1595783"/>
            <a:ext cx="3586655" cy="348676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ain.c</a:t>
            </a:r>
            <a:endParaRPr lang="en-US" sz="1200" b="1" kern="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-----------------------------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”</a:t>
            </a: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uint8_t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uint8_t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42;</a:t>
            </a:r>
          </a:p>
          <a:p>
            <a:pPr marL="0" indent="0">
              <a:buFontTx/>
              <a:buNone/>
            </a:pP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summation(23);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summation(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331368" y="3671612"/>
            <a:ext cx="3586655" cy="256455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mystuff.c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(implementation)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-----------------------------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summation(uint8_t n){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recursion! </a:t>
            </a:r>
            <a:endParaRPr lang="en-US" sz="1200" b="1" kern="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(n &lt;= 0)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n + </a:t>
            </a:r>
            <a:r>
              <a:rPr lang="en-US" sz="1200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summation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(n-1);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331368" y="1563257"/>
            <a:ext cx="3586655" cy="194353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(header)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-----------------------------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mystuff_h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__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__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mystuff_h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__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summation (uint8_t n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endif</a:t>
            </a: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433" y="5279927"/>
            <a:ext cx="3527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Modular, reusable code any project can use.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 bwMode="auto">
          <a:xfrm>
            <a:off x="6818586" y="1742090"/>
            <a:ext cx="2207173" cy="898634"/>
          </a:xfrm>
          <a:prstGeom prst="wedgeRectCallout">
            <a:avLst>
              <a:gd name="adj1" fmla="val -65893"/>
              <a:gd name="adj2" fmla="val 51392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These ensure the header is included in code only ONCE</a:t>
            </a:r>
          </a:p>
        </p:txBody>
      </p:sp>
    </p:spTree>
    <p:extLst>
      <p:ext uri="{BB962C8B-B14F-4D97-AF65-F5344CB8AC3E}">
        <p14:creationId xmlns:p14="http://schemas.microsoft.com/office/powerpoint/2010/main" val="400593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Libraries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80433" y="1595783"/>
            <a:ext cx="3586655" cy="348676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ain.c</a:t>
            </a:r>
            <a:endParaRPr lang="en-US" sz="1200" b="1" kern="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-----------------------------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”</a:t>
            </a: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uint8_t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uint8_t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42;</a:t>
            </a:r>
          </a:p>
          <a:p>
            <a:pPr marL="0" indent="0">
              <a:buFontTx/>
              <a:buNone/>
            </a:pP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summation(23);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summation(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331368" y="3671612"/>
            <a:ext cx="3586655" cy="256455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mystuff.c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(implementation)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-----------------------------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summation(uint8_t n){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recursion! </a:t>
            </a:r>
            <a:endParaRPr lang="en-US" sz="1200" b="1" kern="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(n &lt;= 0)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n + </a:t>
            </a:r>
            <a:r>
              <a:rPr lang="en-US" sz="1200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summation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(n-1);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331368" y="1563257"/>
            <a:ext cx="3586655" cy="194353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(header)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-----------------------------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#pragma once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FontTx/>
              <a:buNone/>
            </a:pPr>
            <a:endParaRPr lang="en-US" sz="1200" b="1" kern="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summation (uint8_t n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433" y="5279927"/>
            <a:ext cx="3527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Modular, reusable code any project can use.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 bwMode="auto">
          <a:xfrm>
            <a:off x="6818586" y="1742090"/>
            <a:ext cx="2207173" cy="898634"/>
          </a:xfrm>
          <a:prstGeom prst="wedgeRectCallout">
            <a:avLst>
              <a:gd name="adj1" fmla="val -107321"/>
              <a:gd name="adj2" fmla="val 6500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This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also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ensures the header is included in code only ONCE</a:t>
            </a:r>
          </a:p>
        </p:txBody>
      </p:sp>
      <p:sp>
        <p:nvSpPr>
          <p:cNvPr id="3" name="Rectangular Callout 2"/>
          <p:cNvSpPr/>
          <p:nvPr/>
        </p:nvSpPr>
        <p:spPr bwMode="auto">
          <a:xfrm>
            <a:off x="654423" y="3774141"/>
            <a:ext cx="3550023" cy="1183341"/>
          </a:xfrm>
          <a:prstGeom prst="wedgeRectCallout">
            <a:avLst>
              <a:gd name="adj1" fmla="val 59704"/>
              <a:gd name="adj2" fmla="val -174120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This depends on the version of your compiler and SEEMS to be viewed as “poor form” by some programmers</a:t>
            </a:r>
          </a:p>
        </p:txBody>
      </p:sp>
    </p:spTree>
    <p:extLst>
      <p:ext uri="{BB962C8B-B14F-4D97-AF65-F5344CB8AC3E}">
        <p14:creationId xmlns:p14="http://schemas.microsoft.com/office/powerpoint/2010/main" val="172354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Language: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libraries helps you:</a:t>
            </a:r>
          </a:p>
          <a:p>
            <a:pPr lvl="1"/>
            <a:r>
              <a:rPr lang="en-US" dirty="0" smtClean="0"/>
              <a:t>Write modular, reusable code that multiple projects can use</a:t>
            </a:r>
          </a:p>
          <a:p>
            <a:pPr lvl="1"/>
            <a:r>
              <a:rPr lang="en-US" dirty="0" smtClean="0"/>
              <a:t>Reduces errors in your code</a:t>
            </a:r>
          </a:p>
          <a:p>
            <a:pPr lvl="2"/>
            <a:r>
              <a:rPr lang="en-US" dirty="0" smtClean="0"/>
              <a:t>Once a library is written </a:t>
            </a:r>
            <a:r>
              <a:rPr lang="en-US" dirty="0" smtClean="0">
                <a:solidFill>
                  <a:srgbClr val="FF0000"/>
                </a:solidFill>
              </a:rPr>
              <a:t>AND tested</a:t>
            </a:r>
            <a:r>
              <a:rPr lang="en-US" dirty="0" smtClean="0"/>
              <a:t>, it should NEVER introduce bugs into your code</a:t>
            </a:r>
          </a:p>
          <a:p>
            <a:pPr lvl="2"/>
            <a:r>
              <a:rPr lang="en-US" dirty="0" smtClean="0"/>
              <a:t>Writing test cases (unit tests) are common practice when developing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05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Libraries: </a:t>
            </a:r>
            <a:r>
              <a:rPr lang="en-US" i="1" dirty="0" smtClean="0"/>
              <a:t>static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static</a:t>
            </a:r>
            <a:r>
              <a:rPr lang="en-US" dirty="0" smtClean="0"/>
              <a:t> keyword changes the function’s scope from global (your entire project can see it) to only the file it is declared in sees it</a:t>
            </a:r>
          </a:p>
          <a:p>
            <a:r>
              <a:rPr lang="en-US" dirty="0" smtClean="0"/>
              <a:t>This allows you to reuse the function name across multiple files in the same project if needed</a:t>
            </a:r>
          </a:p>
          <a:p>
            <a:pPr lvl="1"/>
            <a:r>
              <a:rPr lang="en-US" dirty="0" smtClean="0"/>
              <a:t>Also prevents a library from taking function names you want to use</a:t>
            </a:r>
          </a:p>
          <a:p>
            <a:pPr marL="0" indent="0">
              <a:buFontTx/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tatic uint8_t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summation(uint8_t n){</a:t>
            </a:r>
          </a:p>
          <a:p>
            <a:pPr marL="0" indent="0"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recursion! </a:t>
            </a:r>
          </a:p>
          <a:p>
            <a:pPr marL="0" indent="0">
              <a:buFontTx/>
              <a:buNone/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A function calling itself</a:t>
            </a:r>
          </a:p>
          <a:p>
            <a:pPr marL="0" indent="0"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if (n &lt;= 0)</a:t>
            </a:r>
          </a:p>
          <a:p>
            <a:pPr marL="0" indent="0"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pPr marL="0" indent="0"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 marL="0" indent="0"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n + summation(n-1);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7618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Combining ASM and 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define variables or functions with keyword extern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extern uint8_t </a:t>
            </a:r>
            <a:r>
              <a:rPr lang="en-US" dirty="0" err="1" smtClean="0">
                <a:solidFill>
                  <a:srgbClr val="0070C0"/>
                </a:solidFill>
              </a:rPr>
              <a:t>horrible_global_variable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extern void </a:t>
            </a:r>
            <a:r>
              <a:rPr lang="en-US" dirty="0" err="1" smtClean="0">
                <a:solidFill>
                  <a:srgbClr val="0070C0"/>
                </a:solidFill>
              </a:rPr>
              <a:t>my_function</a:t>
            </a:r>
            <a:r>
              <a:rPr lang="en-US" dirty="0" smtClean="0">
                <a:solidFill>
                  <a:srgbClr val="0070C0"/>
                </a:solidFill>
              </a:rPr>
              <a:t>(int16_t value);</a:t>
            </a:r>
          </a:p>
          <a:p>
            <a:r>
              <a:rPr lang="en-US" dirty="0" smtClean="0"/>
              <a:t>Why??</a:t>
            </a:r>
          </a:p>
          <a:p>
            <a:pPr lvl="1"/>
            <a:r>
              <a:rPr lang="en-US" dirty="0" smtClean="0"/>
              <a:t>Assembly code doesn’t have header files … remember?</a:t>
            </a:r>
          </a:p>
          <a:p>
            <a:pPr lvl="1"/>
            <a:r>
              <a:rPr lang="en-US" dirty="0" smtClean="0"/>
              <a:t>This tells the compiler/linker that eventually those symbols will </a:t>
            </a:r>
            <a:r>
              <a:rPr lang="en-US" smtClean="0"/>
              <a:t>be 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86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Functions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Headers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Libraries (modularity)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Combining ASM and C</a:t>
            </a:r>
            <a:endParaRPr lang="en-US" sz="2000" dirty="0" smtClean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</a:t>
            </a:r>
            <a:r>
              <a:rPr lang="en-US" b="1" dirty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518" y="1525597"/>
            <a:ext cx="8083562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/>
              <a:t>Functions:  </a:t>
            </a:r>
            <a:r>
              <a:rPr lang="en-US" sz="1400" dirty="0" smtClean="0"/>
              <a:t>like subroutines in assembly.        Remember Modularity?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return_type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chemeClr val="accent6"/>
                </a:solidFill>
              </a:rPr>
              <a:t>function_name</a:t>
            </a: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00B050"/>
                </a:solidFill>
              </a:rPr>
              <a:t>arg1, arg2, …</a:t>
            </a:r>
            <a:r>
              <a:rPr lang="en-US" sz="1400" dirty="0" smtClean="0"/>
              <a:t>)</a:t>
            </a:r>
            <a:endParaRPr lang="en-US" sz="1400" b="1" dirty="0"/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 Function Call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42;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summation(23);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summation(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/>
              <a:t>How does the compiler know what “summation” is?</a:t>
            </a:r>
            <a:endParaRPr lang="en-US" sz="1400" b="1" dirty="0"/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240" y="2061341"/>
            <a:ext cx="2857500" cy="16002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6101255" y="2542189"/>
            <a:ext cx="1182414" cy="638503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466193" y="2794436"/>
            <a:ext cx="667118" cy="386256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49240" y="3690201"/>
            <a:ext cx="2805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absence of matter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6"/>
            <a:endCxn id="5" idx="2"/>
          </p:cNvCxnSpPr>
          <p:nvPr/>
        </p:nvCxnSpPr>
        <p:spPr bwMode="auto">
          <a:xfrm flipV="1">
            <a:off x="2133311" y="2861441"/>
            <a:ext cx="3967944" cy="126123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415455" y="4548352"/>
            <a:ext cx="32871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Previous we talked about integers and floats, void is a new type that means nothing is expected in or nothing is returned from a function.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7509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</a:t>
            </a:r>
            <a:r>
              <a:rPr lang="en-US" b="1" dirty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785" y="1475439"/>
            <a:ext cx="8083562" cy="50436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500" b="1" dirty="0" smtClean="0"/>
              <a:t>Function Prototype</a:t>
            </a:r>
          </a:p>
          <a:p>
            <a:r>
              <a:rPr lang="en-US" sz="1500" dirty="0"/>
              <a:t>Promises the compiler that the function is implemented </a:t>
            </a:r>
            <a:r>
              <a:rPr lang="en-US" sz="1500" dirty="0" smtClean="0"/>
              <a:t>elsewhere in a C file</a:t>
            </a:r>
          </a:p>
          <a:p>
            <a:r>
              <a:rPr lang="en-US" sz="1500" dirty="0" smtClean="0"/>
              <a:t>A header file provides the “interface” to the function</a:t>
            </a:r>
            <a:endParaRPr lang="en-US" sz="1500" dirty="0"/>
          </a:p>
          <a:p>
            <a:r>
              <a:rPr lang="en-US" sz="1500" dirty="0"/>
              <a:t>You are allowed to "call" the function from your code</a:t>
            </a:r>
          </a:p>
          <a:p>
            <a:r>
              <a:rPr lang="en-US" sz="1500" dirty="0"/>
              <a:t>The function prototype must be defined in a location physically before you call it </a:t>
            </a:r>
            <a:r>
              <a:rPr lang="en-US" sz="1500" dirty="0" smtClean="0"/>
              <a:t>(i.e</a:t>
            </a:r>
            <a:r>
              <a:rPr lang="en-US" sz="1500" dirty="0"/>
              <a:t>. defined above main</a:t>
            </a:r>
            <a:r>
              <a:rPr lang="en-US" sz="1500" dirty="0" smtClean="0"/>
              <a:t>()  or </a:t>
            </a:r>
            <a:r>
              <a:rPr lang="en-US" sz="1500" dirty="0"/>
              <a:t>in a #include file).</a:t>
            </a:r>
          </a:p>
          <a:p>
            <a:r>
              <a:rPr lang="en-US" sz="1500" dirty="0"/>
              <a:t>If you offer a prototype but don't provide an implementation, </a:t>
            </a:r>
            <a:r>
              <a:rPr lang="en-US" sz="1500" dirty="0">
                <a:solidFill>
                  <a:srgbClr val="FF0000"/>
                </a:solidFill>
              </a:rPr>
              <a:t>you'll get a linker error</a:t>
            </a:r>
            <a:r>
              <a:rPr lang="en-US" sz="1500" dirty="0" smtClean="0"/>
              <a:t>.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output_type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func_name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(&lt;input type 1&gt; &lt;variable name 1&gt;,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...);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int8_t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summation (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n);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main(void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42;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summation(23);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summation(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summation(uint8_t n){</a:t>
            </a:r>
          </a:p>
          <a:p>
            <a:pPr marL="0" indent="0"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recursion! </a:t>
            </a:r>
          </a:p>
          <a:p>
            <a:pPr marL="0" indent="0">
              <a:buFontTx/>
              <a:buNone/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A function calling itself</a:t>
            </a:r>
          </a:p>
          <a:p>
            <a:pPr marL="0" indent="0"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if (n &lt;= 0)</a:t>
            </a:r>
          </a:p>
          <a:p>
            <a:pPr marL="0" indent="0"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pPr marL="0" indent="0"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 marL="0" indent="0"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n + summation(n-1);</a:t>
            </a:r>
          </a:p>
          <a:p>
            <a:pPr marL="0" indent="0">
              <a:buFontTx/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urved Left Arrow 4"/>
          <p:cNvSpPr/>
          <p:nvPr/>
        </p:nvSpPr>
        <p:spPr bwMode="auto">
          <a:xfrm>
            <a:off x="3657600" y="3279227"/>
            <a:ext cx="1016876" cy="1978573"/>
          </a:xfrm>
          <a:prstGeom prst="curvedLef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48463" y="3638792"/>
            <a:ext cx="3551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Lets the compiler know, summation is defined later in the code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 bwMode="auto">
          <a:xfrm>
            <a:off x="0" y="2962275"/>
            <a:ext cx="542925" cy="2600325"/>
          </a:xfrm>
          <a:prstGeom prst="down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Top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Down</a:t>
            </a:r>
          </a:p>
        </p:txBody>
      </p:sp>
    </p:spTree>
    <p:extLst>
      <p:ext uri="{BB962C8B-B14F-4D97-AF65-F5344CB8AC3E}">
        <p14:creationId xmlns:p14="http://schemas.microsoft.com/office/powerpoint/2010/main" val="91603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</a:t>
            </a:r>
            <a:r>
              <a:rPr lang="en-US" b="1" dirty="0"/>
              <a:t>Function </a:t>
            </a:r>
            <a:r>
              <a:rPr lang="en-US" b="1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518" y="1509829"/>
            <a:ext cx="8083562" cy="1997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Pass by Value </a:t>
            </a:r>
            <a:r>
              <a:rPr lang="en-US" sz="1400" dirty="0"/>
              <a:t>- Passing the actual </a:t>
            </a:r>
            <a:r>
              <a:rPr lang="en-US" sz="1400" dirty="0" smtClean="0"/>
              <a:t>value of the variable   (  </a:t>
            </a:r>
            <a:r>
              <a:rPr lang="en-US" sz="1400" dirty="0" smtClean="0">
                <a:solidFill>
                  <a:srgbClr val="FF0000"/>
                </a:solidFill>
              </a:rPr>
              <a:t>pass a copy </a:t>
            </a:r>
            <a:r>
              <a:rPr lang="en-US" sz="1400" dirty="0" smtClean="0"/>
              <a:t>)</a:t>
            </a:r>
            <a:endParaRPr lang="en-US" sz="1400" dirty="0"/>
          </a:p>
          <a:p>
            <a:r>
              <a:rPr lang="en-US" sz="1400" dirty="0"/>
              <a:t>Good choice for small-sized variables</a:t>
            </a:r>
          </a:p>
          <a:p>
            <a:r>
              <a:rPr lang="en-US" sz="1400" dirty="0"/>
              <a:t>Expensive to copy larger variables (e.g. structures, arrays, etc.)</a:t>
            </a:r>
          </a:p>
          <a:p>
            <a:pPr marL="0" indent="0">
              <a:buNone/>
            </a:pPr>
            <a:r>
              <a:rPr lang="en-US" sz="1400" b="1" dirty="0"/>
              <a:t>Pass by Pointer </a:t>
            </a:r>
            <a:r>
              <a:rPr lang="en-US" sz="1400" dirty="0"/>
              <a:t>- Pass pointer into variable (same as </a:t>
            </a:r>
            <a:r>
              <a:rPr lang="en-US" sz="1400" b="1" dirty="0"/>
              <a:t>Pass by </a:t>
            </a:r>
            <a:r>
              <a:rPr lang="en-US" sz="1400" b="1" dirty="0" smtClean="0"/>
              <a:t>Reference</a:t>
            </a:r>
            <a:r>
              <a:rPr lang="en-US" sz="1400" dirty="0" smtClean="0"/>
              <a:t>)   ( </a:t>
            </a:r>
            <a:r>
              <a:rPr lang="en-US" sz="1400" dirty="0" smtClean="0">
                <a:solidFill>
                  <a:srgbClr val="FF0000"/>
                </a:solidFill>
              </a:rPr>
              <a:t>pass access to the original </a:t>
            </a:r>
            <a:r>
              <a:rPr lang="en-US" sz="1400" dirty="0" smtClean="0"/>
              <a:t>)</a:t>
            </a:r>
            <a:endParaRPr lang="en-US" sz="1400" dirty="0"/>
          </a:p>
          <a:p>
            <a:r>
              <a:rPr lang="en-US" sz="1400" dirty="0"/>
              <a:t>Constant size parameter no matter how large the object it is to point to</a:t>
            </a:r>
          </a:p>
          <a:p>
            <a:r>
              <a:rPr lang="en-US" sz="1400" dirty="0"/>
              <a:t>Allows you to directly modify the variable in the function without a return </a:t>
            </a:r>
            <a:r>
              <a:rPr lang="en-US" sz="1400" dirty="0" smtClean="0"/>
              <a:t>statement</a:t>
            </a:r>
          </a:p>
          <a:p>
            <a:pPr marL="0" indent="0">
              <a:buNone/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291064"/>
              </p:ext>
            </p:extLst>
          </p:nvPr>
        </p:nvGraphicFramePr>
        <p:xfrm>
          <a:off x="482345" y="3683000"/>
          <a:ext cx="8299048" cy="2563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9524"/>
                <a:gridCol w="4149524"/>
              </a:tblGrid>
              <a:tr h="203225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Pass by Value Example: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char x=5, y=10;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z = some_function(x, y)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…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char some_function(char a, char b)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1400" b="1" smtClean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// does this change x and y?</a:t>
                      </a:r>
                      <a:endParaRPr lang="en-US" sz="1400" b="1" smtClean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a += 5;  b += 5;</a:t>
                      </a:r>
                      <a:endParaRPr lang="en-US" sz="1400" b="1" smtClean="0">
                        <a:solidFill>
                          <a:srgbClr val="00B05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return a + b;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Pass by Reference Example</a:t>
                      </a:r>
                      <a:r>
                        <a:rPr lang="en-US" sz="1400" b="1" smtClean="0"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char x=5; y=10;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z = some_function(&amp;x, &amp;y)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…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char some_function(char* a, char* b){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1400" b="1" smtClean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// does this change x and y?</a:t>
                      </a:r>
                      <a:endParaRPr lang="en-US" sz="1400" b="1" smtClean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*a += 5;  *b += 5;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return *a + *b;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en-US" sz="1400" b="1" smtClean="0">
                        <a:solidFill>
                          <a:srgbClr val="00B05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870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68669" y="6021810"/>
            <a:ext cx="6542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rgbClr val="FF0000"/>
                </a:solidFill>
              </a:rPr>
              <a:t>NOTE: we are getting a little ahead of ourselves with pointers</a:t>
            </a:r>
            <a:endParaRPr 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85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Writing Clean 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635" y="1549244"/>
            <a:ext cx="8083562" cy="48515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/>
              <a:t>Meaningful Names</a:t>
            </a:r>
          </a:p>
          <a:p>
            <a:r>
              <a:rPr lang="en-US" sz="1400" dirty="0"/>
              <a:t>Use intention-revealing names ("self-documenting")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d, temp;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elapsed time in days, a temporary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variable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(bad)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elapsedTimeInDays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daysSinceModification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/>
              <a:t>Make meaningful distinctions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copyChars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(char* a1, char* a2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(bad)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copyChars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(char* source, char* destination)</a:t>
            </a:r>
          </a:p>
          <a:p>
            <a:r>
              <a:rPr lang="en-US" sz="1400" dirty="0"/>
              <a:t>Use pronounceable names</a:t>
            </a:r>
          </a:p>
          <a:p>
            <a:pPr lvl="1"/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DtaRcrd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(bad)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DataRecord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/>
              <a:t>Use searchable names</a:t>
            </a:r>
          </a:p>
          <a:p>
            <a:pPr lvl="1"/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(bad)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MAX_STUDENTS</a:t>
            </a:r>
          </a:p>
          <a:p>
            <a:r>
              <a:rPr lang="en-US" sz="1400" dirty="0"/>
              <a:t>Functions: use verbs!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forward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(bad)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moveForward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/>
              <a:t>Don't be cute</a:t>
            </a:r>
          </a:p>
          <a:p>
            <a:pPr lvl="1"/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holyHandGrenade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(bad)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deleteItem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/>
              <a:t>Pick one word per concept</a:t>
            </a:r>
          </a:p>
          <a:p>
            <a:pPr lvl="1"/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Bad: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 fetch(), retrieve(), get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Good (pick one): get()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/>
              <a:t>Okay to use </a:t>
            </a:r>
            <a:r>
              <a:rPr lang="en-US" sz="1800" dirty="0" err="1" smtClean="0">
                <a:solidFill>
                  <a:schemeClr val="accent2"/>
                </a:solidFill>
              </a:rPr>
              <a:t>i</a:t>
            </a:r>
            <a:r>
              <a:rPr lang="en-US" sz="1800" dirty="0" smtClean="0">
                <a:solidFill>
                  <a:schemeClr val="accent2"/>
                </a:solidFill>
              </a:rPr>
              <a:t>, j, k </a:t>
            </a:r>
            <a:r>
              <a:rPr lang="en-US" sz="1800" dirty="0" smtClean="0"/>
              <a:t>for loop counters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181600" y="5486400"/>
            <a:ext cx="3219450" cy="723900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We also referred to this as self documenting code!</a:t>
            </a:r>
          </a:p>
        </p:txBody>
      </p:sp>
    </p:spTree>
    <p:extLst>
      <p:ext uri="{BB962C8B-B14F-4D97-AF65-F5344CB8AC3E}">
        <p14:creationId xmlns:p14="http://schemas.microsoft.com/office/powerpoint/2010/main" val="243175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Clean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98" y="1517714"/>
            <a:ext cx="8083562" cy="4812142"/>
          </a:xfrm>
        </p:spPr>
        <p:txBody>
          <a:bodyPr/>
          <a:lstStyle/>
          <a:p>
            <a:r>
              <a:rPr lang="en-US" sz="1400" dirty="0" smtClean="0"/>
              <a:t>Small </a:t>
            </a:r>
            <a:r>
              <a:rPr lang="en-US" sz="1400" dirty="0"/>
              <a:t>- ideally less than 10 lines </a:t>
            </a:r>
            <a:r>
              <a:rPr lang="en-US" sz="1400" dirty="0" smtClean="0"/>
              <a:t>long (this really depends, but it shouldn’t be 100’s)</a:t>
            </a:r>
            <a:endParaRPr lang="en-US" sz="1400" dirty="0"/>
          </a:p>
          <a:p>
            <a:r>
              <a:rPr lang="en-US" sz="1400" dirty="0"/>
              <a:t>Do one thing</a:t>
            </a:r>
          </a:p>
          <a:p>
            <a:r>
              <a:rPr lang="en-US" sz="1400" dirty="0"/>
              <a:t>Use descriptive </a:t>
            </a:r>
            <a:r>
              <a:rPr lang="en-US" sz="1400" dirty="0" smtClean="0"/>
              <a:t>names (self documenting)</a:t>
            </a:r>
            <a:endParaRPr lang="en-US" sz="1400" dirty="0"/>
          </a:p>
          <a:p>
            <a:r>
              <a:rPr lang="en-US" sz="1400" dirty="0"/>
              <a:t>Parameters: rarely need more than two or three</a:t>
            </a:r>
          </a:p>
          <a:p>
            <a:r>
              <a:rPr lang="en-US" sz="1400" dirty="0"/>
              <a:t>Side effects - function should only do what you say it does</a:t>
            </a:r>
          </a:p>
          <a:p>
            <a:r>
              <a:rPr lang="en-US" sz="1400" dirty="0">
                <a:solidFill>
                  <a:srgbClr val="FF0000"/>
                </a:solidFill>
              </a:rPr>
              <a:t>Do not use </a:t>
            </a:r>
            <a:r>
              <a:rPr lang="en-US" sz="1400" dirty="0" smtClean="0">
                <a:solidFill>
                  <a:srgbClr val="FF0000"/>
                </a:solidFill>
              </a:rPr>
              <a:t>global variables</a:t>
            </a:r>
            <a:r>
              <a:rPr lang="en-US" sz="1400" dirty="0" smtClean="0"/>
              <a:t>, any part of your code could change it and it is very difficult to track down bugs associated with them</a:t>
            </a:r>
            <a:endParaRPr lang="en-US" sz="1400" dirty="0"/>
          </a:p>
          <a:p>
            <a:r>
              <a:rPr lang="en-US" sz="1400" dirty="0"/>
              <a:t>Only depend on local variables / parameters</a:t>
            </a:r>
          </a:p>
          <a:p>
            <a:r>
              <a:rPr lang="en-US" sz="1400" dirty="0"/>
              <a:t>Don't repeat yourself - write a function instead of copy / </a:t>
            </a:r>
            <a:r>
              <a:rPr lang="en-US" sz="1400" dirty="0" smtClean="0"/>
              <a:t>paste code multiple times</a:t>
            </a:r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Only </a:t>
            </a:r>
            <a:r>
              <a:rPr lang="en-US" sz="1400" dirty="0" smtClean="0">
                <a:solidFill>
                  <a:srgbClr val="FF0000"/>
                </a:solidFill>
              </a:rPr>
              <a:t>one exit </a:t>
            </a:r>
            <a:r>
              <a:rPr lang="en-US" sz="1400" dirty="0">
                <a:solidFill>
                  <a:srgbClr val="FF0000"/>
                </a:solidFill>
              </a:rPr>
              <a:t>point</a:t>
            </a:r>
          </a:p>
          <a:p>
            <a:r>
              <a:rPr lang="en-US" sz="1400" dirty="0"/>
              <a:t>Indent </a:t>
            </a:r>
            <a:r>
              <a:rPr lang="en-US" sz="1400" dirty="0" smtClean="0"/>
              <a:t>correctly so it is easy to read and follow (or grade) your code!</a:t>
            </a:r>
          </a:p>
          <a:p>
            <a:r>
              <a:rPr lang="en-US" sz="1400" dirty="0" smtClean="0"/>
              <a:t>Use common standard C function names so other people know what is happening</a:t>
            </a:r>
          </a:p>
          <a:p>
            <a:pPr lvl="1"/>
            <a:r>
              <a:rPr lang="en-US" sz="1400" dirty="0" smtClean="0"/>
              <a:t>Bad: </a:t>
            </a:r>
            <a:r>
              <a:rPr lang="en-US" sz="1400" dirty="0" err="1" smtClean="0"/>
              <a:t>spiFlushBuffer</a:t>
            </a:r>
            <a:r>
              <a:rPr lang="en-US" sz="1400" dirty="0" smtClean="0"/>
              <a:t>()      Good: </a:t>
            </a:r>
            <a:r>
              <a:rPr lang="en-US" sz="1400" dirty="0" err="1" smtClean="0"/>
              <a:t>spi</a:t>
            </a:r>
            <a:r>
              <a:rPr lang="en-US" sz="1400" dirty="0" err="1" smtClean="0">
                <a:solidFill>
                  <a:srgbClr val="00B050"/>
                </a:solidFill>
              </a:rPr>
              <a:t>Write</a:t>
            </a:r>
            <a:r>
              <a:rPr lang="en-US" sz="1400" dirty="0" smtClean="0"/>
              <a:t>()</a:t>
            </a:r>
          </a:p>
          <a:p>
            <a:pPr lvl="1"/>
            <a:r>
              <a:rPr lang="en-US" sz="1400" dirty="0" smtClean="0"/>
              <a:t>Bad: i2cLoad()                Good: i2c</a:t>
            </a:r>
            <a:r>
              <a:rPr lang="en-US" sz="1400" dirty="0" smtClean="0">
                <a:solidFill>
                  <a:srgbClr val="00B050"/>
                </a:solidFill>
              </a:rPr>
              <a:t>Read</a:t>
            </a:r>
            <a:r>
              <a:rPr lang="en-US" sz="1400" dirty="0" smtClean="0"/>
              <a:t>()</a:t>
            </a:r>
          </a:p>
          <a:p>
            <a:pPr lvl="1"/>
            <a:r>
              <a:rPr lang="en-US" sz="1400" dirty="0" smtClean="0"/>
              <a:t>Others: push, pop, open, close … as you program more, you will get 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7699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WET vs Dry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Everything Twice (WET)</a:t>
            </a:r>
          </a:p>
          <a:p>
            <a:pPr lvl="1"/>
            <a:r>
              <a:rPr lang="en-US" dirty="0" smtClean="0"/>
              <a:t>You duplicate the same code in multiple places</a:t>
            </a:r>
          </a:p>
          <a:p>
            <a:pPr lvl="1"/>
            <a:r>
              <a:rPr lang="en-US" dirty="0" smtClean="0"/>
              <a:t>Can cause bugs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akes your code longer and slower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Don’t Repeat Yourself (DRY)</a:t>
            </a:r>
          </a:p>
          <a:p>
            <a:pPr lvl="1"/>
            <a:r>
              <a:rPr lang="en-US" dirty="0" smtClean="0"/>
              <a:t>Linters can help you avoid WET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repos (as we talked about before) have the ability, through </a:t>
            </a:r>
            <a:r>
              <a:rPr lang="en-US" dirty="0" err="1" smtClean="0"/>
              <a:t>git</a:t>
            </a:r>
            <a:r>
              <a:rPr lang="en-US" dirty="0" smtClean="0"/>
              <a:t> hooks, to automagically run your code through linters on a `</a:t>
            </a:r>
            <a:r>
              <a:rPr lang="en-US" dirty="0" err="1" smtClean="0"/>
              <a:t>git</a:t>
            </a:r>
            <a:r>
              <a:rPr lang="en-US" dirty="0" smtClean="0"/>
              <a:t> push`</a:t>
            </a:r>
          </a:p>
          <a:p>
            <a:pPr lvl="2"/>
            <a:r>
              <a:rPr lang="en-US" dirty="0" smtClean="0"/>
              <a:t>These linters can check for security issues, bad coding practices,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06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Clean Comments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877" y="1494065"/>
            <a:ext cx="8083562" cy="4788494"/>
          </a:xfrm>
        </p:spPr>
        <p:txBody>
          <a:bodyPr/>
          <a:lstStyle/>
          <a:p>
            <a:r>
              <a:rPr lang="en-US" sz="1400" dirty="0"/>
              <a:t>Comment on "big picture" items</a:t>
            </a:r>
          </a:p>
          <a:p>
            <a:pPr lvl="1"/>
            <a:r>
              <a:rPr lang="en-US" sz="1400" dirty="0"/>
              <a:t>Head of each file</a:t>
            </a:r>
          </a:p>
          <a:p>
            <a:pPr lvl="1"/>
            <a:r>
              <a:rPr lang="en-US" sz="1400" dirty="0"/>
              <a:t>Definition of each function</a:t>
            </a:r>
          </a:p>
          <a:p>
            <a:pPr lvl="1"/>
            <a:r>
              <a:rPr lang="en-US" sz="1400" dirty="0"/>
              <a:t>Beginning of each major block of code</a:t>
            </a:r>
          </a:p>
          <a:p>
            <a:r>
              <a:rPr lang="en-US" sz="1400" dirty="0"/>
              <a:t>As you move deeper in the hierarchy, the comments are more specific</a:t>
            </a:r>
          </a:p>
          <a:p>
            <a:r>
              <a:rPr lang="en-US" sz="1400" dirty="0"/>
              <a:t>Try writing functions / meaningful names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employeeFlags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&amp; HOURLY_FLAGS) &amp;&amp;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employeeAge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&gt; 65)) ...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isEligibleForFullBenefits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(employee)) ...</a:t>
            </a:r>
          </a:p>
          <a:p>
            <a:r>
              <a:rPr lang="en-US" sz="1400" dirty="0" smtClean="0"/>
              <a:t>TODO or FIXME comments</a:t>
            </a:r>
            <a:endParaRPr lang="en-US" sz="1400" dirty="0"/>
          </a:p>
          <a:p>
            <a:pPr lvl="1"/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TODO: Make this into a function</a:t>
            </a:r>
          </a:p>
          <a:p>
            <a:pPr lvl="1"/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TODO: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Add another parameter to allow saving data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FIXME: clean up code so it is readable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/>
              <a:t>Bad </a:t>
            </a:r>
            <a:r>
              <a:rPr lang="en-US" sz="1400" dirty="0"/>
              <a:t>comments</a:t>
            </a:r>
          </a:p>
          <a:p>
            <a:pPr lvl="1"/>
            <a:r>
              <a:rPr lang="en-US" sz="1400" dirty="0"/>
              <a:t>Restating your code (a = 1; // Setting a to 1)</a:t>
            </a:r>
          </a:p>
          <a:p>
            <a:pPr lvl="1"/>
            <a:r>
              <a:rPr lang="en-US" sz="1400" dirty="0"/>
              <a:t>Commented-Out </a:t>
            </a:r>
            <a:r>
              <a:rPr lang="en-US" sz="1400" dirty="0" smtClean="0"/>
              <a:t>code</a:t>
            </a:r>
          </a:p>
          <a:p>
            <a:pPr lvl="2"/>
            <a:r>
              <a:rPr lang="en-US" sz="1200" dirty="0" smtClean="0"/>
              <a:t>Ok in development, but when you submit your final code for a grade … bad!</a:t>
            </a:r>
            <a:endParaRPr lang="en-US" sz="1200" dirty="0"/>
          </a:p>
          <a:p>
            <a:pPr lvl="1"/>
            <a:r>
              <a:rPr lang="en-US" sz="1400" dirty="0"/>
              <a:t>Too much </a:t>
            </a:r>
            <a:r>
              <a:rPr lang="en-US" sz="1400" dirty="0" smtClean="0"/>
              <a:t>information … ok, students almost NEVER do this</a:t>
            </a:r>
            <a:endParaRPr lang="en-US" sz="1400" dirty="0"/>
          </a:p>
          <a:p>
            <a:pPr lvl="1"/>
            <a:r>
              <a:rPr lang="en-US" sz="1400" dirty="0"/>
              <a:t>Don't comment bad code - rewrite it</a:t>
            </a:r>
            <a:r>
              <a:rPr lang="en-US" sz="1400" dirty="0" smtClean="0"/>
              <a:t>.</a:t>
            </a:r>
          </a:p>
          <a:p>
            <a:pPr lvl="2"/>
            <a:r>
              <a:rPr lang="en-US" sz="1200" dirty="0" smtClean="0"/>
              <a:t>If you find yourself commenting too much, it is probably bad code that needs to be re-written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77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5539</TotalTime>
  <Words>1924</Words>
  <Application>Microsoft Office PowerPoint</Application>
  <PresentationFormat>On-screen Show (4:3)</PresentationFormat>
  <Paragraphs>317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C Language:  Functions</vt:lpstr>
      <vt:lpstr>C Language:  Functions</vt:lpstr>
      <vt:lpstr>C Language:  Function Parameters</vt:lpstr>
      <vt:lpstr>Writing Clean Code</vt:lpstr>
      <vt:lpstr>Clean Functions</vt:lpstr>
      <vt:lpstr>WET vs Dry</vt:lpstr>
      <vt:lpstr>Clean Comments</vt:lpstr>
      <vt:lpstr>C Language:  Preprocessor Commands</vt:lpstr>
      <vt:lpstr>C Header files</vt:lpstr>
      <vt:lpstr>C Implementation Files</vt:lpstr>
      <vt:lpstr>C Language:  Libraries</vt:lpstr>
      <vt:lpstr>C Language:  Libraries</vt:lpstr>
      <vt:lpstr>C Language: Libraries</vt:lpstr>
      <vt:lpstr>Libraries: static Functions</vt:lpstr>
      <vt:lpstr>Combining ASM and C</vt:lpstr>
      <vt:lpstr>BACKUPS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345</cp:revision>
  <cp:lastPrinted>2018-05-21T20:23:10Z</cp:lastPrinted>
  <dcterms:created xsi:type="dcterms:W3CDTF">2001-06-27T14:08:57Z</dcterms:created>
  <dcterms:modified xsi:type="dcterms:W3CDTF">2018-10-02T14:42:40Z</dcterms:modified>
</cp:coreProperties>
</file>