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434" r:id="rId2"/>
    <p:sldId id="435" r:id="rId3"/>
    <p:sldId id="436" r:id="rId4"/>
    <p:sldId id="433" r:id="rId5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1pPr>
    <a:lvl2pPr marL="4572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2pPr>
    <a:lvl3pPr marL="9144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3pPr>
    <a:lvl4pPr marL="13716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4pPr>
    <a:lvl5pPr marL="18288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33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44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0" d="100"/>
        <a:sy n="16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31" tIns="46616" rIns="93231" bIns="46616" numCol="1" anchor="t" anchorCtr="0" compatLnSpc="1">
            <a:prstTxWarp prst="textNoShape">
              <a:avLst/>
            </a:prstTxWarp>
          </a:bodyPr>
          <a:lstStyle>
            <a:lvl1pPr defTabSz="932278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2772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31" tIns="46616" rIns="93231" bIns="46616" numCol="1" anchor="t" anchorCtr="0" compatLnSpc="1">
            <a:prstTxWarp prst="textNoShape">
              <a:avLst/>
            </a:prstTxWarp>
          </a:bodyPr>
          <a:lstStyle>
            <a:lvl1pPr algn="r" defTabSz="932278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8832217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31" tIns="46616" rIns="93231" bIns="46616" numCol="1" anchor="b" anchorCtr="0" compatLnSpc="1">
            <a:prstTxWarp prst="textNoShape">
              <a:avLst/>
            </a:prstTxWarp>
          </a:bodyPr>
          <a:lstStyle>
            <a:lvl1pPr defTabSz="932278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2772" y="8832217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31" tIns="46616" rIns="93231" bIns="46616" numCol="1" anchor="b" anchorCtr="0" compatLnSpc="1">
            <a:prstTxWarp prst="textNoShape">
              <a:avLst/>
            </a:prstTxWarp>
          </a:bodyPr>
          <a:lstStyle>
            <a:lvl1pPr algn="r" defTabSz="932278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0FCD54C7-7181-400D-9449-EBC4D4A203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53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31" tIns="46616" rIns="93231" bIns="46616" numCol="1" anchor="t" anchorCtr="0" compatLnSpc="1">
            <a:prstTxWarp prst="textNoShape">
              <a:avLst/>
            </a:prstTxWarp>
          </a:bodyPr>
          <a:lstStyle>
            <a:lvl1pPr defTabSz="932278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772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31" tIns="46616" rIns="93231" bIns="46616" numCol="1" anchor="t" anchorCtr="0" compatLnSpc="1">
            <a:prstTxWarp prst="textNoShape">
              <a:avLst/>
            </a:prstTxWarp>
          </a:bodyPr>
          <a:lstStyle>
            <a:lvl1pPr algn="r" defTabSz="932278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145" y="4416110"/>
            <a:ext cx="5140112" cy="4182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31" tIns="46616" rIns="93231" bIns="466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8832217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31" tIns="46616" rIns="93231" bIns="46616" numCol="1" anchor="b" anchorCtr="0" compatLnSpc="1">
            <a:prstTxWarp prst="textNoShape">
              <a:avLst/>
            </a:prstTxWarp>
          </a:bodyPr>
          <a:lstStyle>
            <a:lvl1pPr defTabSz="932278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772" y="8832217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31" tIns="46616" rIns="93231" bIns="46616" numCol="1" anchor="b" anchorCtr="0" compatLnSpc="1">
            <a:prstTxWarp prst="textNoShape">
              <a:avLst/>
            </a:prstTxWarp>
          </a:bodyPr>
          <a:lstStyle>
            <a:lvl1pPr algn="r" defTabSz="932278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B521704A-D1DF-485C-B173-B5BBD5DDB5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557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300789AD-077F-478F-BA91-4026ECB15B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78BE1B9E-7810-4DC0-98F1-B5E91A5F9F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194310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7690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D4956635-316B-48E9-B54E-059C0C92A9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A12BF82E-ADAD-49ED-A77A-ED5DF0B655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371600"/>
            <a:ext cx="7772400" cy="47244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F546C83E-D34C-4426-95F6-2654480D3C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7529EA55-24E0-47FE-9525-85722F17A7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6409C543-53D8-46CD-B3EE-6497E95712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13F22054-8C62-4088-A050-DEA6934301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28889C48-89AD-4887-A779-AFCE75A852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BEF648AD-7E68-4E64-B5E8-4FFE6B57A1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4FC795F6-C5F7-438C-85C7-B4E8406E83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5D2A924E-FC12-4018-B09E-073E603860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192338" y="6494463"/>
            <a:ext cx="4764087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 smtClean="0"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EB713571-4EB9-41EE-B6BB-443A0F662C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 Language: 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563" y="1470457"/>
            <a:ext cx="8083562" cy="483574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400" b="1" dirty="0" smtClean="0"/>
              <a:t>Pointer:  </a:t>
            </a:r>
            <a:r>
              <a:rPr lang="en-US" sz="1400" dirty="0"/>
              <a:t>A pointer is a variable that holds a memory address</a:t>
            </a:r>
            <a:r>
              <a:rPr lang="en-US" sz="1400" dirty="0" smtClean="0"/>
              <a:t>.</a:t>
            </a:r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          An address “points” to a value in memory.</a:t>
            </a:r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          In assembly:     </a:t>
            </a:r>
            <a:r>
              <a:rPr lang="en-US" sz="14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0(r5), r6               </a:t>
            </a:r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is r5 or r6 the pointer?</a:t>
            </a:r>
          </a:p>
          <a:p>
            <a:pPr marL="0" indent="0">
              <a:buNone/>
            </a:pPr>
            <a:endParaRPr lang="en-US" sz="14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Examples: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nt16_t x = 0x1234, y = 0x5678;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//assume put at 0x200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nt16_t *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xPtr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typically initializes to 0 (NULL)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nt16_t *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yPtr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xPtr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&amp;x;    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//what is in </a:t>
            </a: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xPtr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?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y = *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xPtr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    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//what is in y?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x = y;        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what is in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x?</a:t>
            </a: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xPtr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0x2019;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//what is x?</a:t>
            </a:r>
          </a:p>
          <a:p>
            <a:pPr marL="0" indent="0">
              <a:buNone/>
            </a:pP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xPtr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0x0206; 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xPtr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y;    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//where is this stored?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57655" y="2107523"/>
          <a:ext cx="6660930" cy="1762321"/>
        </p:xfrm>
        <a:graphic>
          <a:graphicData uri="http://schemas.openxmlformats.org/drawingml/2006/table">
            <a:tbl>
              <a:tblPr/>
              <a:tblGrid>
                <a:gridCol w="542652"/>
                <a:gridCol w="1414711"/>
                <a:gridCol w="4703567"/>
              </a:tblGrid>
              <a:tr h="2572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dirty="0">
                          <a:solidFill>
                            <a:schemeClr val="bg1"/>
                          </a:solidFill>
                          <a:effectLst/>
                        </a:rPr>
                        <a:t>Token</a:t>
                      </a:r>
                    </a:p>
                  </a:txBody>
                  <a:tcPr marL="53190" marR="53190" marT="53190" marB="5319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dirty="0">
                          <a:solidFill>
                            <a:schemeClr val="bg1"/>
                          </a:solidFill>
                          <a:effectLst/>
                        </a:rPr>
                        <a:t>Context</a:t>
                      </a:r>
                    </a:p>
                  </a:txBody>
                  <a:tcPr marL="53190" marR="53190" marT="53190" marB="5319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dirty="0">
                          <a:solidFill>
                            <a:schemeClr val="bg1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53190" marR="53190" marT="53190" marB="5319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8765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&amp;</a:t>
                      </a:r>
                    </a:p>
                  </a:txBody>
                  <a:tcPr marL="53190" marR="53190" marT="53190" marB="531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Assignment statement</a:t>
                      </a:r>
                    </a:p>
                  </a:txBody>
                  <a:tcPr marL="53190" marR="53190" marT="53190" marB="531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Returns the address of the variable after this token</a:t>
                      </a:r>
                    </a:p>
                  </a:txBody>
                  <a:tcPr marL="53190" marR="53190" marT="53190" marB="531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8765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*</a:t>
                      </a:r>
                    </a:p>
                  </a:txBody>
                  <a:tcPr marL="53190" marR="53190" marT="53190" marB="531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Variable declaration</a:t>
                      </a:r>
                    </a:p>
                  </a:txBody>
                  <a:tcPr marL="53190" marR="53190" marT="53190" marB="531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Variable contains the address pointing to a variable of type </a:t>
                      </a:r>
                      <a:r>
                        <a:rPr lang="en-US" sz="1100" dirty="0" err="1">
                          <a:effectLst/>
                        </a:rPr>
                        <a:t>var_type</a:t>
                      </a:r>
                      <a:endParaRPr lang="en-US" sz="1100" dirty="0">
                        <a:effectLst/>
                      </a:endParaRPr>
                    </a:p>
                  </a:txBody>
                  <a:tcPr marL="53190" marR="53190" marT="53190" marB="531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021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*</a:t>
                      </a:r>
                    </a:p>
                  </a:txBody>
                  <a:tcPr marL="53190" marR="53190" marT="53190" marB="531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Assignment statement</a:t>
                      </a:r>
                    </a:p>
                  </a:txBody>
                  <a:tcPr marL="53190" marR="53190" marT="53190" marB="531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Allows you to access the contents of the variable at which the pointer is pointing</a:t>
                      </a:r>
                    </a:p>
                  </a:txBody>
                  <a:tcPr marL="53190" marR="53190" marT="53190" marB="531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51277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-&gt;</a:t>
                      </a:r>
                    </a:p>
                  </a:txBody>
                  <a:tcPr marL="53190" marR="53190" marT="53190" marB="531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Structure</a:t>
                      </a:r>
                    </a:p>
                  </a:txBody>
                  <a:tcPr marL="53190" marR="53190" marT="53190" marB="531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Access a structure's elements through a structure pointer (instead of the "." notation). Also can use (*structure).element.</a:t>
                      </a:r>
                    </a:p>
                  </a:txBody>
                  <a:tcPr marL="53190" marR="53190" marT="53190" marB="531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6922788" y="2968646"/>
          <a:ext cx="2032000" cy="33375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Addr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0x201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0x202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0x203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0x204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0x205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0x206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0x207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6431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 Language: 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865" y="1500273"/>
            <a:ext cx="8633820" cy="4752730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Examples: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int8_t x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= 0x25;    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address of x is 0x1000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int16_t y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= 0x1234; 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address of y is 0x1001 - 0x1002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uint8_t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*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xPtr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= &amp;x; 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address of 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xPtr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is 0x1003 - 0x1004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uint8_t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*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yPtr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= &amp;y; 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address of </a:t>
            </a: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yPtr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is 0x1005 - 0x1006</a:t>
            </a:r>
          </a:p>
          <a:p>
            <a:pPr marL="0" indent="0">
              <a:buNone/>
            </a:pP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Examples: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Questions are independent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 reset variables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to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original state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xPtr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++;      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xPtr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?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x = *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xPtr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+ 1;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x =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?</a:t>
            </a:r>
          </a:p>
          <a:p>
            <a:pPr marL="0" indent="0">
              <a:buNone/>
            </a:pPr>
            <a:endParaRPr lang="en-US" sz="14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Reset variables to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original state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xPtr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0x12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x =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?   </a:t>
            </a: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xPtr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= ?</a:t>
            </a: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Reset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variables to original state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y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yPtr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+ *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yPtr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y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= ?   </a:t>
            </a: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yPtr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= ?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6837680" y="2915443"/>
          <a:ext cx="2032000" cy="33375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Addr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0x1003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0x1004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0x1005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0x1006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0x1007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5784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 Language: 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339" y="1576551"/>
            <a:ext cx="6320475" cy="47769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Examples: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int16_t a[3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];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address of a[0] is 0x1000,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        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address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of a[1] is 0x1002, </a:t>
            </a:r>
            <a:endParaRPr lang="en-US" sz="14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address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of a[2] is 0x1004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uint16_t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*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myPtr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myPtr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is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0x1006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uint16_t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x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a[0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] = 0x1234;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a[1] = 0x5678;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a[2] = 0x9ABC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x = a[0];</a:t>
            </a:r>
          </a:p>
          <a:p>
            <a:pPr marL="0" indent="0">
              <a:buNone/>
            </a:pP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myPtr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a;    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can I do this?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x = *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myPtr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x =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myPtr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[1];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x = *(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myPtr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+ 2);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tricky?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myPtr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   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you   can’t   do   that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6753571" y="2140258"/>
          <a:ext cx="2032000" cy="40792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Addr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0x1003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0x1004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0x1005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0x1006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0x1007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0x1008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0x1009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831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 Language: 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338" y="847679"/>
            <a:ext cx="8698557" cy="5747330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u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int8_t x = 0xFF;   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Memory location 0x0800 = 0xFF</a:t>
            </a:r>
          </a:p>
          <a:p>
            <a:pPr marL="0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u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int8_t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y[3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] = {0x23,0x56,0x89};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starts at m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emory location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0x0801 </a:t>
            </a:r>
            <a:endParaRPr lang="en-US" sz="14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u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int8_t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*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letter_ptr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= 0;      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Memory locations: 0x0804 - 0x0805 </a:t>
            </a:r>
            <a:endParaRPr lang="en-US" sz="14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letter_ptr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= 0xABCD;</a:t>
            </a:r>
          </a:p>
          <a:p>
            <a:pPr marL="0" indent="0">
              <a:buNone/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/>
              <a:t>Question: </a:t>
            </a:r>
            <a:r>
              <a:rPr lang="en-US" sz="1400" dirty="0"/>
              <a:t>What values would be assigned using the following statements? 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Questions are independent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 reset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variables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to original state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fr-FR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fr-FR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x </a:t>
            </a:r>
            <a:r>
              <a:rPr lang="fr-FR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= y[2]; </a:t>
            </a:r>
            <a:r>
              <a:rPr lang="fr-FR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 </a:t>
            </a:r>
            <a:endParaRPr lang="fr-FR" sz="14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fr-FR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fr-FR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letter_ptr</a:t>
            </a:r>
            <a:r>
              <a:rPr lang="fr-FR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= y;                 </a:t>
            </a:r>
            <a:endParaRPr lang="fr-FR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fr-FR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x = *(</a:t>
            </a:r>
            <a:r>
              <a:rPr lang="fr-FR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letter_ptr</a:t>
            </a:r>
            <a:r>
              <a:rPr lang="fr-FR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b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+ </a:t>
            </a:r>
            <a:r>
              <a:rPr lang="fr-FR" sz="1400" b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1);          </a:t>
            </a:r>
            <a:endParaRPr lang="fr-FR" sz="14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fr-FR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fr-FR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letter_ptr</a:t>
            </a:r>
            <a:r>
              <a:rPr lang="fr-FR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= &amp;x;</a:t>
            </a:r>
            <a:endParaRPr lang="fr-FR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fr-FR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y[2] = *(</a:t>
            </a:r>
            <a:r>
              <a:rPr lang="fr-FR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letter_ptr</a:t>
            </a:r>
            <a:r>
              <a:rPr lang="fr-FR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+ 1);       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7494237"/>
              </p:ext>
            </p:extLst>
          </p:nvPr>
        </p:nvGraphicFramePr>
        <p:xfrm>
          <a:off x="6934874" y="2699818"/>
          <a:ext cx="2032000" cy="2595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Addr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0x800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0x801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0x802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0x803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0x804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0x805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858067"/>
              </p:ext>
            </p:extLst>
          </p:nvPr>
        </p:nvGraphicFramePr>
        <p:xfrm>
          <a:off x="6943334" y="2708278"/>
          <a:ext cx="2032000" cy="2595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Addr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0x800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0xFF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0x801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0x802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0x803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0x804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0x805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589330"/>
              </p:ext>
            </p:extLst>
          </p:nvPr>
        </p:nvGraphicFramePr>
        <p:xfrm>
          <a:off x="6943335" y="2708279"/>
          <a:ext cx="2032000" cy="2595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Addr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0x800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0xFF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0x801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0x23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0x802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0x56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0x803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0x89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0x804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0x805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707745"/>
              </p:ext>
            </p:extLst>
          </p:nvPr>
        </p:nvGraphicFramePr>
        <p:xfrm>
          <a:off x="6934874" y="2716751"/>
          <a:ext cx="2032000" cy="2595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Addr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0x800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0x801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0x802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0x803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0x804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0x805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5617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sym typeface="Wingdings" pitchFamily="2" charset="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sym typeface="Wingdings" pitchFamily="2" charset="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8322</TotalTime>
  <Words>536</Words>
  <Application>Microsoft Office PowerPoint</Application>
  <PresentationFormat>On-screen Show (4:3)</PresentationFormat>
  <Paragraphs>160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Courier New</vt:lpstr>
      <vt:lpstr>Times New Roman</vt:lpstr>
      <vt:lpstr>Wingdings</vt:lpstr>
      <vt:lpstr>Default Design</vt:lpstr>
      <vt:lpstr>C Language:  Pointers</vt:lpstr>
      <vt:lpstr>C Language:  Pointers</vt:lpstr>
      <vt:lpstr>C Language:  Arrays</vt:lpstr>
      <vt:lpstr>C Language:  Practice</vt:lpstr>
    </vt:vector>
  </TitlesOfParts>
  <Company>usafa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Systems Courses</dc:title>
  <dc:creator>Lt Col Mullins</dc:creator>
  <cp:lastModifiedBy>Walchko, Kevin J Maj USAF USAFA USAFA/DFEC</cp:lastModifiedBy>
  <cp:revision>432</cp:revision>
  <cp:lastPrinted>2018-10-10T19:43:54Z</cp:lastPrinted>
  <dcterms:created xsi:type="dcterms:W3CDTF">2001-06-27T14:08:57Z</dcterms:created>
  <dcterms:modified xsi:type="dcterms:W3CDTF">2018-10-10T20:01:45Z</dcterms:modified>
</cp:coreProperties>
</file>