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2"/>
  </p:notesMasterIdLst>
  <p:handoutMasterIdLst>
    <p:handoutMasterId r:id="rId23"/>
  </p:handoutMasterIdLst>
  <p:sldIdLst>
    <p:sldId id="352" r:id="rId4"/>
    <p:sldId id="354" r:id="rId5"/>
    <p:sldId id="355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76" r:id="rId15"/>
    <p:sldId id="366" r:id="rId16"/>
    <p:sldId id="367" r:id="rId17"/>
    <p:sldId id="368" r:id="rId18"/>
    <p:sldId id="369" r:id="rId19"/>
    <p:sldId id="375" r:id="rId20"/>
    <p:sldId id="353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24+25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Maskable</a:t>
            </a:r>
            <a:r>
              <a:rPr lang="en-US" b="1" dirty="0"/>
              <a:t> </a:t>
            </a:r>
            <a:r>
              <a:rPr lang="en-US" b="1" dirty="0" err="1"/>
              <a:t>vs</a:t>
            </a:r>
            <a:r>
              <a:rPr lang="en-US" b="1" dirty="0"/>
              <a:t> Non-</a:t>
            </a:r>
            <a:r>
              <a:rPr lang="en-US" b="1" dirty="0" err="1"/>
              <a:t>maskable</a:t>
            </a:r>
            <a:r>
              <a:rPr lang="en-US" b="1" dirty="0"/>
              <a:t>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474075"/>
            <a:ext cx="8500386" cy="48636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Remember the Status Register?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GIE:  General Interrupt Enable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Setting this bit Enables </a:t>
            </a:r>
            <a:r>
              <a:rPr lang="en-US" sz="2000" dirty="0" err="1" smtClean="0">
                <a:solidFill>
                  <a:schemeClr val="accent2"/>
                </a:solidFill>
              </a:rPr>
              <a:t>maskable</a:t>
            </a:r>
            <a:r>
              <a:rPr lang="en-US" sz="2000" dirty="0" smtClean="0">
                <a:solidFill>
                  <a:schemeClr val="accent2"/>
                </a:solidFill>
              </a:rPr>
              <a:t> interrupts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accent2"/>
                </a:solidFill>
              </a:rPr>
              <a:t>How to control in “C”?</a:t>
            </a:r>
          </a:p>
          <a:p>
            <a:pPr marL="800100" lvl="2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800100" lvl="2" indent="0">
              <a:buNone/>
            </a:pP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disable_interrupt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FontTx/>
              <a:buChar char="-"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0695"/>
              </p:ext>
            </p:extLst>
          </p:nvPr>
        </p:nvGraphicFramePr>
        <p:xfrm>
          <a:off x="561973" y="1976621"/>
          <a:ext cx="8286752" cy="807120"/>
        </p:xfrm>
        <a:graphic>
          <a:graphicData uri="http://schemas.openxmlformats.org/drawingml/2006/table">
            <a:tbl>
              <a:tblPr/>
              <a:tblGrid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  <a:gridCol w="517922"/>
              </a:tblGrid>
              <a:tr h="297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dirty="0">
                          <a:effectLst/>
                        </a:rPr>
                        <a:t>15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9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8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7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6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>
                          <a:effectLst/>
                        </a:rPr>
                        <a:t>0</a:t>
                      </a:r>
                    </a:p>
                  </a:txBody>
                  <a:tcPr marL="53190" marR="53190" marT="53190" marB="53190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9349">
                <a:tc gridSpan="7"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Reserved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SCG1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SCG0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OSCOFF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CPUOFF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GIE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Z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C</a:t>
                      </a:r>
                    </a:p>
                  </a:txBody>
                  <a:tcPr marL="53190" marR="53190" marT="53190" marB="53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3330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Interrupt Service Routines (ISRs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521372"/>
            <a:ext cx="8500386" cy="4784836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pragma vector=XXXXX_VECTOR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XXXXX_ISR(void)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do some stuff in response to an interrupt</a:t>
            </a: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endParaRPr lang="en-US" sz="16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vector=PORT1_VECTOR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Port_1_ISR(void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P1IFG &amp;= ~BIT3;     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P1.3 IFG cleared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P1OUT ^= BIT0;            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P1.0 = toggle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What if we didn’t clear P1IFG?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Caution:  Spend as little time as possible inside an ISR! Why do you think I say this?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4903076" y="2506718"/>
            <a:ext cx="3239814" cy="953814"/>
          </a:xfrm>
          <a:prstGeom prst="wedgeRectCallout">
            <a:avLst>
              <a:gd name="adj1" fmla="val -103558"/>
              <a:gd name="adj2" fmla="val -1005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name doesn’t have to match the interrupt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vector name, but we generally make it similar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Names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1634289"/>
            <a:ext cx="7630510" cy="439885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260131" y="4296103"/>
            <a:ext cx="630621" cy="307428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46989" y="4889939"/>
            <a:ext cx="630621" cy="307428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710559" y="5436479"/>
            <a:ext cx="6479627" cy="853963"/>
          </a:xfrm>
          <a:prstGeom prst="round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Since the user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guides are written in assembly, they don’t seem to show the C defines in them. The only way I know to find all of the interrupt vector names is to look at the header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10103" y="1481959"/>
            <a:ext cx="1529256" cy="56755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7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Interrupts: </a:t>
            </a:r>
            <a:r>
              <a:rPr lang="en-US" b="1" dirty="0"/>
              <a:t>Programmer's </a:t>
            </a:r>
            <a:r>
              <a:rPr lang="en-US" b="1" dirty="0" smtClean="0"/>
              <a:t>Job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39" y="1489841"/>
            <a:ext cx="8500386" cy="4924193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Initialize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Configure subsystem</a:t>
            </a:r>
          </a:p>
          <a:p>
            <a:pPr lvl="2"/>
            <a:r>
              <a:rPr lang="en-US" sz="2000" dirty="0"/>
              <a:t>Set parameters to generate the interrupt you're interested in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Clear interrupt flag</a:t>
            </a:r>
          </a:p>
          <a:p>
            <a:pPr lvl="2"/>
            <a:r>
              <a:rPr lang="en-US" sz="2000" dirty="0"/>
              <a:t>Clear the flag for the interrupt you're interested in</a:t>
            </a:r>
          </a:p>
          <a:p>
            <a:pPr lvl="2"/>
            <a:r>
              <a:rPr lang="en-US" sz="2000" dirty="0"/>
              <a:t>Make sure an interrupt isn't generated immediately once you enable it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Turn on local switch</a:t>
            </a:r>
          </a:p>
          <a:p>
            <a:pPr lvl="2"/>
            <a:r>
              <a:rPr lang="en-US" sz="2000" dirty="0"/>
              <a:t>Set the interrupt enable bit for the interrupt you're interested in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Turn on global switch</a:t>
            </a:r>
          </a:p>
          <a:p>
            <a:pPr lvl="2"/>
            <a:r>
              <a:rPr lang="en-US" sz="2000" dirty="0"/>
              <a:t>Set the GIE bit in the SR</a:t>
            </a:r>
          </a:p>
          <a:p>
            <a:r>
              <a:rPr lang="en-US" sz="2000" dirty="0"/>
              <a:t>Write ISR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Include #pragma vector statement and subroutine itself</a:t>
            </a:r>
          </a:p>
          <a:p>
            <a:pPr lvl="2"/>
            <a:r>
              <a:rPr lang="en-US" sz="2000" dirty="0"/>
              <a:t>#pragma vector loads address into interrupt vector table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Clear interrupt flag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Accomplish task</a:t>
            </a:r>
          </a:p>
          <a:p>
            <a:r>
              <a:rPr lang="en-US" sz="2000" dirty="0"/>
              <a:t>Give interrupt opportunity to occur</a:t>
            </a:r>
          </a:p>
          <a:p>
            <a:pPr lvl="1"/>
            <a:r>
              <a:rPr lang="en-US" sz="2000" dirty="0"/>
              <a:t>It might take some time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1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 P1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848" y="1481959"/>
            <a:ext cx="8087712" cy="4879428"/>
          </a:xfrm>
        </p:spPr>
        <p:txBody>
          <a:bodyPr/>
          <a:lstStyle/>
          <a:p>
            <a:r>
              <a:rPr lang="en-US" sz="2000" dirty="0"/>
              <a:t>Go to </a:t>
            </a:r>
            <a:r>
              <a:rPr lang="en-US" sz="2000" dirty="0" err="1"/>
              <a:t>pp</a:t>
            </a:r>
            <a:r>
              <a:rPr lang="en-US" sz="2000" dirty="0"/>
              <a:t> 331 of Family Users Guide.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P1IFG</a:t>
            </a:r>
          </a:p>
          <a:p>
            <a:pPr lvl="1"/>
            <a:r>
              <a:rPr lang="en-US" sz="2000" dirty="0"/>
              <a:t>Contains flags for each pin specifying whether or not an interrupt has occurred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P1IES</a:t>
            </a:r>
          </a:p>
          <a:p>
            <a:pPr lvl="1"/>
            <a:r>
              <a:rPr lang="en-US" sz="2000" dirty="0"/>
              <a:t>Selects the edge to trigger </a:t>
            </a:r>
            <a:r>
              <a:rPr lang="en-US" sz="2000" dirty="0" smtClean="0"/>
              <a:t>on</a:t>
            </a:r>
            <a:endParaRPr lang="en-US" sz="2000" dirty="0"/>
          </a:p>
          <a:p>
            <a:pPr lvl="2"/>
            <a:r>
              <a:rPr lang="en-US" sz="2000" dirty="0"/>
              <a:t>0 - low-to-high transition (0 is where you </a:t>
            </a:r>
            <a:r>
              <a:rPr lang="en-US" sz="2000" dirty="0" smtClean="0"/>
              <a:t>start) </a:t>
            </a:r>
            <a:endParaRPr lang="en-US" sz="2000" dirty="0"/>
          </a:p>
          <a:p>
            <a:pPr lvl="2"/>
            <a:r>
              <a:rPr lang="en-US" sz="2000" dirty="0"/>
              <a:t>1 - high-to-low transition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P1IE</a:t>
            </a:r>
          </a:p>
          <a:p>
            <a:pPr lvl="1"/>
            <a:r>
              <a:rPr lang="en-US" sz="2000" dirty="0"/>
              <a:t>Enables / disables the associated interrupt</a:t>
            </a:r>
          </a:p>
          <a:p>
            <a:pPr lvl="2"/>
            <a:r>
              <a:rPr lang="en-US" sz="2000" dirty="0"/>
              <a:t>0 - disabled</a:t>
            </a:r>
          </a:p>
          <a:p>
            <a:pPr lvl="2"/>
            <a:r>
              <a:rPr lang="en-US" sz="2000" dirty="0"/>
              <a:t>1 - enabled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6960476" y="2916621"/>
            <a:ext cx="772510" cy="301909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2987" y="4195336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5601922" y="1485966"/>
            <a:ext cx="2995448" cy="926157"/>
          </a:xfrm>
          <a:prstGeom prst="wedgeRectCallout">
            <a:avLst>
              <a:gd name="adj1" fmla="val -75815"/>
              <a:gd name="adj2" fmla="val 16078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should make you think of the logic analyzer and when you select the triggering mode</a:t>
            </a:r>
          </a:p>
        </p:txBody>
      </p:sp>
    </p:spTree>
    <p:extLst>
      <p:ext uri="{BB962C8B-B14F-4D97-AF65-F5344CB8AC3E}">
        <p14:creationId xmlns:p14="http://schemas.microsoft.com/office/powerpoint/2010/main" val="6693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Push Button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39" y="1537138"/>
            <a:ext cx="8557536" cy="4819746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variable?  Bad or good?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main(void)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timer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|= BIT0|BIT6;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LEDs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&amp;= ~BIT3;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button to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P1REN |= 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internal pull-up/pull-down network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P1OUT |= 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configure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pull-up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P1IES |= 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configure interrupt to sense falling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edges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P1IFG &amp;= ~BIT3;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P1.3 interrupt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flag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P1IE |= BIT3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interrupt for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P1.3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main program loop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(1)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#pragma vector=PORT1_VECTOR</a:t>
            </a:r>
          </a:p>
          <a:p>
            <a:pPr marL="5715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Port_1_ISR(void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P1IFG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&amp;= ~BIT3;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P1.3 interrupt flag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P1OUT ^= BIT0|BIT6;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LEDs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interruptFlag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1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 </a:t>
            </a:r>
            <a:r>
              <a:rPr lang="en-US" sz="15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you could use this tell the main() something</a:t>
            </a: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Push </a:t>
            </a:r>
            <a:r>
              <a:rPr lang="en-US" b="1" dirty="0"/>
              <a:t>Button </a:t>
            </a:r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5118" y="1474075"/>
            <a:ext cx="4618822" cy="4887311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oid main(void) {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WDTCTL = WDTPW|WDTHOLD;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stop the watchdog timer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|= BIT0|BIT6;  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LEDs to output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P1DIR &amp;= ~(BIT1|BIT2|BIT3);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 buttons to input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P1IE |= BIT1|BIT2|BIT3;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the interrupts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P1IES |= BIT1|BIT2|BIT3;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interrupt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 falling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edges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|= BIT1|BIT2|BIT3;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enable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pull-up/pull-down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network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P1OUT |= BIT1|BIT2|BIT3;   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configure as pull-up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P1IFG &amp;= ~(BIT1|BIT2|BIT3);   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flags</a:t>
            </a:r>
          </a:p>
          <a:p>
            <a:pPr marL="0" indent="0">
              <a:buNone/>
            </a:pP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enable_interrupt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(1)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83940" y="1474075"/>
            <a:ext cx="4434054" cy="4887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pragma vector=PORT1_VECTOR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__interrupt void Port_1_ISR(void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{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(P1IFG &amp; BIT1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  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is bit 1 set?</a:t>
            </a: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P1IFG &amp;= ~BIT1; 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clear flag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P1OUT ^= BIT6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 2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endParaRPr lang="en-US" sz="12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(P1IFG &amp; BIT2)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P1IFG &amp;= ~BIT2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flag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P1OUT ^= BIT0; 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 1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endParaRPr lang="en-US" sz="1100" b="1" kern="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if (P1IFG &amp; BIT3)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P1IFG &amp;= ~BIT3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clear P1.3 </a:t>
            </a:r>
            <a:endParaRPr lang="en-US" sz="1200" b="1" kern="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// interrupt 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flag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P1OUT ^= BIT0|BIT6</a:t>
            </a:r>
            <a:r>
              <a:rPr lang="en-US" sz="1200" b="1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b="1" kern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1200" b="1" kern="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toggle LEDs</a:t>
            </a:r>
            <a:endParaRPr lang="en-US" sz="12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en-US" sz="1200" b="1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kern="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4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a new C project</a:t>
            </a:r>
          </a:p>
          <a:p>
            <a:r>
              <a:rPr lang="en-US" dirty="0" smtClean="0"/>
              <a:t>Setup the interrupts to read a button presses</a:t>
            </a:r>
          </a:p>
          <a:p>
            <a:r>
              <a:rPr lang="en-US" dirty="0" smtClean="0"/>
              <a:t>When you press the button on the Launchpad, the red LED is toggled on/off</a:t>
            </a:r>
          </a:p>
          <a:p>
            <a:r>
              <a:rPr lang="en-US" dirty="0" smtClean="0"/>
              <a:t>Meanwhile, the green LED turns itself on/off about every second</a:t>
            </a:r>
          </a:p>
          <a:p>
            <a:pPr lvl="1"/>
            <a:r>
              <a:rPr lang="en-US" dirty="0" smtClean="0"/>
              <a:t>You can use: </a:t>
            </a:r>
            <a:r>
              <a:rPr lang="en-US" b="0" dirty="0"/>
              <a:t>__</a:t>
            </a:r>
            <a:r>
              <a:rPr lang="en-US" b="0" dirty="0" err="1"/>
              <a:t>delay_cycles</a:t>
            </a:r>
            <a:r>
              <a:rPr lang="en-US" b="0" dirty="0"/>
              <a:t>(cycles);</a:t>
            </a:r>
            <a:endParaRPr lang="en-US" dirty="0" smtClean="0"/>
          </a:p>
          <a:p>
            <a:r>
              <a:rPr lang="en-US" dirty="0" smtClean="0"/>
              <a:t>Show your instructor when you are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Interrupts</a:t>
            </a:r>
            <a:endParaRPr lang="en-US" sz="18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98" y="1486183"/>
            <a:ext cx="8083562" cy="48357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an interrupt?</a:t>
            </a:r>
          </a:p>
          <a:p>
            <a:pPr marL="0" indent="0">
              <a:buNone/>
            </a:pPr>
            <a:r>
              <a:rPr lang="en-US" sz="2000" dirty="0"/>
              <a:t>Why is an interrupt worse than polling?</a:t>
            </a:r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7" y="1494065"/>
            <a:ext cx="8083562" cy="49225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an interrupt?</a:t>
            </a:r>
          </a:p>
          <a:p>
            <a:pPr marL="0" indent="0">
              <a:buNone/>
            </a:pPr>
            <a:r>
              <a:rPr lang="en-US" sz="2000" dirty="0" smtClean="0"/>
              <a:t>Why is an interrupt worse than polling?</a:t>
            </a:r>
          </a:p>
          <a:p>
            <a:pPr lvl="1"/>
            <a:r>
              <a:rPr lang="en-US" dirty="0" smtClean="0"/>
              <a:t>Polling guarantees a set delay response to a change</a:t>
            </a:r>
          </a:p>
          <a:p>
            <a:pPr marL="0" indent="0">
              <a:buNone/>
            </a:pPr>
            <a:r>
              <a:rPr lang="en-US" sz="2000" dirty="0" smtClean="0"/>
              <a:t>Why is it better than polling?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Polling is inefficient…  wastes CPU resources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Interrupts can free the processor to do more useful work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Interrupts can save power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For example:  In low-power mode, processor can go to sleep, until the time wakes it up to do something, and then go back to sleep</a:t>
            </a:r>
          </a:p>
          <a:p>
            <a:pPr marL="0" indent="0">
              <a:buNone/>
            </a:pPr>
            <a:r>
              <a:rPr lang="en-US" sz="2000" dirty="0"/>
              <a:t>How do interrupts work?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4065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74" y="1525596"/>
            <a:ext cx="8083562" cy="4906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do interrupts work?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Initialize interrupt</a:t>
            </a:r>
          </a:p>
          <a:p>
            <a:pPr lvl="2"/>
            <a:r>
              <a:rPr lang="en-US" sz="2000" b="1" dirty="0" smtClean="0">
                <a:solidFill>
                  <a:schemeClr val="accent2"/>
                </a:solidFill>
              </a:rPr>
              <a:t>Interrupt Vector</a:t>
            </a:r>
          </a:p>
          <a:p>
            <a:pPr lvl="2"/>
            <a:r>
              <a:rPr lang="en-US" sz="2000" b="1" dirty="0" smtClean="0">
                <a:solidFill>
                  <a:schemeClr val="accent2"/>
                </a:solidFill>
              </a:rPr>
              <a:t>Interrupt Service Routine </a:t>
            </a:r>
            <a:r>
              <a:rPr lang="en-US" sz="2000" dirty="0" smtClean="0">
                <a:solidFill>
                  <a:schemeClr val="accent2"/>
                </a:solidFill>
              </a:rPr>
              <a:t>(ISR) – function that runs</a:t>
            </a:r>
          </a:p>
          <a:p>
            <a:pPr lvl="2"/>
            <a:r>
              <a:rPr lang="en-US" sz="2000" b="1" dirty="0" smtClean="0">
                <a:solidFill>
                  <a:schemeClr val="accent2"/>
                </a:solidFill>
              </a:rPr>
              <a:t>Interrupt Flag </a:t>
            </a:r>
            <a:r>
              <a:rPr lang="en-US" sz="2000" dirty="0" smtClean="0">
                <a:solidFill>
                  <a:schemeClr val="accent2"/>
                </a:solidFill>
              </a:rPr>
              <a:t>(clear before use)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</a:rPr>
              <a:t>Interrupt Enable </a:t>
            </a:r>
            <a:r>
              <a:rPr lang="en-US" sz="2000" dirty="0" smtClean="0">
                <a:solidFill>
                  <a:schemeClr val="accent2"/>
                </a:solidFill>
              </a:rPr>
              <a:t>(turn it on)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Run normal program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Interrupt Occurs !!!!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Processor saves its state </a:t>
            </a:r>
          </a:p>
          <a:p>
            <a:pPr lvl="2"/>
            <a:r>
              <a:rPr lang="en-US" sz="2000" dirty="0" smtClean="0">
                <a:solidFill>
                  <a:schemeClr val="accent2"/>
                </a:solidFill>
              </a:rPr>
              <a:t>Jumps to ISR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Do ISR work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Clear Flag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Restores the state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Return to normal program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5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94" y="1478300"/>
            <a:ext cx="8500386" cy="48436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Have you used an interrupt yet?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Yes….  RESET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RESET   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#__STACK_END,SP  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stackpointer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#WDTPW|WDTHOLD,&amp;WDTCTL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Stop watchdog timer</a:t>
            </a: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          YOUR CODE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;------------------------------------------------------------------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          Interrupt Vectors</a:t>
            </a:r>
          </a:p>
          <a:p>
            <a:pPr marL="57150" indent="0"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;------------------------------------------------------------------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.sect   ".reset"            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MSP430 RESET Vector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.short  </a:t>
            </a: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RESET</a:t>
            </a:r>
          </a:p>
          <a:p>
            <a:pPr marL="57150" indent="0">
              <a:buNone/>
            </a:pPr>
            <a:endParaRPr lang="en-US" sz="16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What if we didn’t define this interrupt vector?</a:t>
            </a:r>
          </a:p>
          <a:p>
            <a:pPr marL="5715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Where are these interrupt vectors located?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2"/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6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20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 Table</a:t>
            </a:r>
            <a:endParaRPr lang="en-US" dirty="0"/>
          </a:p>
        </p:txBody>
      </p:sp>
      <p:pic>
        <p:nvPicPr>
          <p:cNvPr id="1026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78" y="1461347"/>
            <a:ext cx="3556701" cy="49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349239" y="2227403"/>
            <a:ext cx="2683291" cy="48873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428" y="2254469"/>
            <a:ext cx="472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Interrupts live here in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They are prioritized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87870" cy="6715125"/>
          </a:xfrm>
        </p:spPr>
      </p:pic>
      <p:sp>
        <p:nvSpPr>
          <p:cNvPr id="5" name="TextBox 4"/>
          <p:cNvSpPr txBox="1"/>
          <p:nvPr/>
        </p:nvSpPr>
        <p:spPr>
          <a:xfrm>
            <a:off x="6566848" y="0"/>
            <a:ext cx="297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pp 11 of Device Specific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906407" y="871569"/>
            <a:ext cx="963273" cy="48873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49614" y="2103907"/>
            <a:ext cx="963273" cy="35243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49613" y="1588013"/>
            <a:ext cx="963273" cy="47112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479628" y="2148013"/>
            <a:ext cx="2514600" cy="646386"/>
          </a:xfrm>
          <a:prstGeom prst="wedgeRectCallout">
            <a:avLst>
              <a:gd name="adj1" fmla="val -52904"/>
              <a:gd name="adj2" fmla="val 1127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Maskable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turn on/off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Non-</a:t>
            </a:r>
            <a:r>
              <a:rPr lang="en-US" sz="1600" dirty="0" err="1" smtClean="0">
                <a:latin typeface="Arial" charset="0"/>
              </a:rPr>
              <a:t>Maskable</a:t>
            </a:r>
            <a:r>
              <a:rPr lang="en-US" sz="1600" dirty="0" smtClean="0">
                <a:latin typeface="Arial" charset="0"/>
              </a:rPr>
              <a:t>: always 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48" y="4398579"/>
            <a:ext cx="3470452" cy="202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54" y="1531571"/>
            <a:ext cx="3271345" cy="183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happens on an Interrupt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39" y="1450427"/>
            <a:ext cx="8500386" cy="49740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On Interrupt: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Currently </a:t>
            </a:r>
            <a:r>
              <a:rPr lang="en-US" sz="2000" dirty="0">
                <a:solidFill>
                  <a:schemeClr val="accent2"/>
                </a:solidFill>
              </a:rPr>
              <a:t>executing instruction is completed.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PC is pushed onto the stack.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SR is pushed onto the stack.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Selects highest priority interrupt.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If single interrupt, interrupt request flag reset.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  Multiple </a:t>
            </a:r>
            <a:r>
              <a:rPr lang="en-US" sz="2000" dirty="0">
                <a:solidFill>
                  <a:schemeClr val="accent2"/>
                </a:solidFill>
              </a:rPr>
              <a:t>interrupts, flag remains set.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>
                <a:solidFill>
                  <a:schemeClr val="accent2"/>
                </a:solidFill>
              </a:rPr>
              <a:t>SR is cleared - terminates low-power mode and disables </a:t>
            </a:r>
            <a:r>
              <a:rPr lang="en-US" sz="2000" dirty="0" err="1">
                <a:solidFill>
                  <a:schemeClr val="accent2"/>
                </a:solidFill>
              </a:rPr>
              <a:t>maskable</a:t>
            </a:r>
            <a:r>
              <a:rPr lang="en-US" sz="2000" dirty="0">
                <a:solidFill>
                  <a:schemeClr val="accent2"/>
                </a:solidFill>
              </a:rPr>
              <a:t> interrupts.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000" dirty="0">
                <a:solidFill>
                  <a:schemeClr val="accent2"/>
                </a:solidFill>
              </a:rPr>
              <a:t>Interrupt vector content loaded into PC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What about preserving other registers?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On ISR Completion: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Pop </a:t>
            </a:r>
            <a:r>
              <a:rPr lang="en-US" sz="2000" dirty="0">
                <a:solidFill>
                  <a:schemeClr val="accent2"/>
                </a:solidFill>
              </a:rPr>
              <a:t>SR off stack - restoring </a:t>
            </a:r>
            <a:r>
              <a:rPr lang="en-US" sz="2000" dirty="0" smtClean="0">
                <a:solidFill>
                  <a:schemeClr val="accent2"/>
                </a:solidFill>
              </a:rPr>
              <a:t>previous </a:t>
            </a:r>
            <a:r>
              <a:rPr lang="en-US" sz="2000" dirty="0">
                <a:solidFill>
                  <a:schemeClr val="accent2"/>
                </a:solidFill>
              </a:rPr>
              <a:t>settings.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Pop PC off stack - resume </a:t>
            </a:r>
            <a:r>
              <a:rPr lang="en-US" sz="2000" dirty="0" smtClean="0">
                <a:solidFill>
                  <a:schemeClr val="accent2"/>
                </a:solidFill>
              </a:rPr>
              <a:t>execution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                             at </a:t>
            </a:r>
            <a:r>
              <a:rPr lang="en-US" sz="2000" dirty="0">
                <a:solidFill>
                  <a:schemeClr val="accent2"/>
                </a:solidFill>
              </a:rPr>
              <a:t>previous point</a:t>
            </a:r>
            <a:r>
              <a:rPr lang="en-US" sz="2000" dirty="0" smtClean="0">
                <a:solidFill>
                  <a:schemeClr val="accent2"/>
                </a:solidFill>
              </a:rPr>
              <a:t>.</a:t>
            </a:r>
            <a:endParaRPr lang="en-US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1142</Words>
  <Application>Microsoft Office PowerPoint</Application>
  <PresentationFormat>On-screen Show (4:3)</PresentationFormat>
  <Paragraphs>241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Interrupts</vt:lpstr>
      <vt:lpstr>Interrupts</vt:lpstr>
      <vt:lpstr>Interrupts</vt:lpstr>
      <vt:lpstr>Interrupts</vt:lpstr>
      <vt:lpstr>Interrupt Vector Table</vt:lpstr>
      <vt:lpstr>PowerPoint Presentation</vt:lpstr>
      <vt:lpstr>What happens on an Interrupt</vt:lpstr>
      <vt:lpstr>Maskable vs Non-maskable Interrupts</vt:lpstr>
      <vt:lpstr>Interrupt Service Routines (ISRs)</vt:lpstr>
      <vt:lpstr>Interrupt Vector Names</vt:lpstr>
      <vt:lpstr>Interrupts: Programmer's Job</vt:lpstr>
      <vt:lpstr>Example:  P1 Interrupt</vt:lpstr>
      <vt:lpstr>Example Push Button Interrupt</vt:lpstr>
      <vt:lpstr>Multiple Push Button Interrupts</vt:lpstr>
      <vt:lpstr>In Class Exercise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351</cp:revision>
  <cp:lastPrinted>2018-05-21T20:23:10Z</cp:lastPrinted>
  <dcterms:created xsi:type="dcterms:W3CDTF">2001-06-27T14:08:57Z</dcterms:created>
  <dcterms:modified xsi:type="dcterms:W3CDTF">2018-10-18T14:27:27Z</dcterms:modified>
</cp:coreProperties>
</file>