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52"/>
  </p:notesMasterIdLst>
  <p:handoutMasterIdLst>
    <p:handoutMasterId r:id="rId53"/>
  </p:handoutMasterIdLst>
  <p:sldIdLst>
    <p:sldId id="352" r:id="rId4"/>
    <p:sldId id="354" r:id="rId5"/>
    <p:sldId id="355" r:id="rId6"/>
    <p:sldId id="356" r:id="rId7"/>
    <p:sldId id="380" r:id="rId8"/>
    <p:sldId id="387" r:id="rId9"/>
    <p:sldId id="388" r:id="rId10"/>
    <p:sldId id="389" r:id="rId11"/>
    <p:sldId id="391" r:id="rId12"/>
    <p:sldId id="378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9" r:id="rId32"/>
    <p:sldId id="390" r:id="rId33"/>
    <p:sldId id="381" r:id="rId34"/>
    <p:sldId id="399" r:id="rId35"/>
    <p:sldId id="382" r:id="rId36"/>
    <p:sldId id="383" r:id="rId37"/>
    <p:sldId id="384" r:id="rId38"/>
    <p:sldId id="385" r:id="rId39"/>
    <p:sldId id="386" r:id="rId40"/>
    <p:sldId id="396" r:id="rId41"/>
    <p:sldId id="400" r:id="rId42"/>
    <p:sldId id="376" r:id="rId43"/>
    <p:sldId id="395" r:id="rId44"/>
    <p:sldId id="392" r:id="rId45"/>
    <p:sldId id="397" r:id="rId46"/>
    <p:sldId id="398" r:id="rId47"/>
    <p:sldId id="393" r:id="rId48"/>
    <p:sldId id="401" r:id="rId49"/>
    <p:sldId id="394" r:id="rId50"/>
    <p:sldId id="353" r:id="rId5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5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smtClean="0">
                <a:effectLst/>
                <a:latin typeface="Trebuchet MS" panose="020B0603020202020204" pitchFamily="34" charset="0"/>
              </a:rPr>
              <a:t>Lesson 32+33+34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35" y="1538044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cycles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2" y="2116973"/>
            <a:ext cx="3519649" cy="13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6491178" y="2275367"/>
            <a:ext cx="2445488" cy="1068573"/>
          </a:xfrm>
          <a:prstGeom prst="wedgeRectCallout">
            <a:avLst>
              <a:gd name="adj1" fmla="val -83400"/>
              <a:gd name="adj2" fmla="val -842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actually did this in code for Lab 2! You could have used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SPI interface to do it.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5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4" y="1491702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</a:t>
            </a:r>
            <a:r>
              <a:rPr lang="en-US" sz="2400" dirty="0" smtClean="0"/>
              <a:t>use </a:t>
            </a:r>
            <a:r>
              <a:rPr lang="en-US" sz="2400" dirty="0"/>
              <a:t>the same interface to </a:t>
            </a:r>
            <a:r>
              <a:rPr lang="en-US" sz="2400" dirty="0" smtClean="0"/>
              <a:t>interact </a:t>
            </a:r>
            <a:r>
              <a:rPr lang="en-US" sz="2400" dirty="0"/>
              <a:t>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94" y="3254220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29" y="3269769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 bwMode="auto">
          <a:xfrm>
            <a:off x="188727" y="4563125"/>
            <a:ext cx="2812313" cy="648586"/>
          </a:xfrm>
          <a:prstGeom prst="wedgeRectCallout">
            <a:avLst>
              <a:gd name="adj1" fmla="val 28748"/>
              <a:gd name="adj2" fmla="val -15061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Often, if you only have one slave,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you will just tie SS low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124127" y="5139071"/>
            <a:ext cx="2812313" cy="1168922"/>
          </a:xfrm>
          <a:prstGeom prst="wedgeRectCallout">
            <a:avLst>
              <a:gd name="adj1" fmla="val 64286"/>
              <a:gd name="adj2" fmla="val -6849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Look at all the SS wires, typically you would use a MUX to help reduce the number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pins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you need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39" y="1561692"/>
            <a:ext cx="7772400" cy="47244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Configurable 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06400" lvl="1" indent="0">
              <a:buNone/>
            </a:pPr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Depends on the external HW you are talking to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29" y="1539098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3892" y="6027003"/>
            <a:ext cx="49950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Guide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6870" y="6027002"/>
            <a:ext cx="29878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SPI:  Page 436 of the Family User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UCA/B Control Register 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9" y="1526408"/>
            <a:ext cx="6731299" cy="46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6586" y="5579715"/>
            <a:ext cx="376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Control Register:  Page 445 of the Family User Guide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4144" y="1890823"/>
            <a:ext cx="930446" cy="1397809"/>
            <a:chOff x="80208" y="1483895"/>
            <a:chExt cx="930446" cy="1397809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62846" y="1714725"/>
            <a:ext cx="1010656" cy="1573907"/>
            <a:chOff x="40103" y="1483895"/>
            <a:chExt cx="1010656" cy="157390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340" y="3548316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1010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1010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93819" y="4597840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on down clock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4668" y="1890823"/>
            <a:ext cx="1026700" cy="1397809"/>
            <a:chOff x="32081" y="1483895"/>
            <a:chExt cx="1026700" cy="139780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1497" y="1714725"/>
            <a:ext cx="1010656" cy="1573907"/>
            <a:chOff x="40103" y="1483895"/>
            <a:chExt cx="1010656" cy="157390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93819" y="4597840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on up clock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340" y="3548316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1010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1010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5812" y="1890823"/>
            <a:ext cx="946480" cy="1397809"/>
            <a:chOff x="72191" y="1483895"/>
            <a:chExt cx="94648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3581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40" y="3548316"/>
            <a:ext cx="1415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1010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1010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1" y="1890823"/>
            <a:ext cx="1010646" cy="1397809"/>
            <a:chOff x="40108" y="1483895"/>
            <a:chExt cx="1010646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8274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72384" y="1890823"/>
            <a:ext cx="930446" cy="1397809"/>
            <a:chOff x="80208" y="1483895"/>
            <a:chExt cx="930446" cy="139780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31086" y="1714725"/>
            <a:ext cx="1010656" cy="1573907"/>
            <a:chOff x="40103" y="1483895"/>
            <a:chExt cx="1010656" cy="1573907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340" y="3548316"/>
            <a:ext cx="13929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0101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1101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5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93819" y="4597840"/>
            <a:ext cx="2704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Read on down clock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vs Parallel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Types of serial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Communications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UART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SPI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I2C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9260" y="1890823"/>
            <a:ext cx="1026700" cy="1397809"/>
            <a:chOff x="32081" y="1483895"/>
            <a:chExt cx="102670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6089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71348" y="1890823"/>
            <a:ext cx="946480" cy="1397809"/>
            <a:chOff x="72191" y="1483895"/>
            <a:chExt cx="946480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9117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8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68641" y="1890823"/>
            <a:ext cx="1010646" cy="1397809"/>
            <a:chOff x="40108" y="1483895"/>
            <a:chExt cx="1010646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6514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1592238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" y="3954438"/>
            <a:ext cx="7656661" cy="20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173" y="5904817"/>
            <a:ext cx="564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436 or 452 </a:t>
            </a:r>
            <a:r>
              <a:rPr lang="en-US" dirty="0"/>
              <a:t>of the Family User </a:t>
            </a:r>
            <a:r>
              <a:rPr lang="en-US" dirty="0" smtClean="0"/>
              <a:t>Guide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48" y="1488888"/>
            <a:ext cx="8215440" cy="491191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8" y="4340516"/>
            <a:ext cx="4568742" cy="16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4155" y="4663668"/>
            <a:ext cx="248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pp 437 for Block Diagram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69080" y="589244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 (SW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3358" cy="4724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1)</a:t>
            </a:r>
            <a:r>
              <a:rPr lang="en-US" sz="2000" dirty="0"/>
              <a:t>	</a:t>
            </a:r>
            <a:r>
              <a:rPr lang="en-US" sz="2000" dirty="0" err="1" smtClean="0"/>
              <a:t>bis.b</a:t>
            </a:r>
            <a:r>
              <a:rPr lang="en-US" sz="2000" dirty="0"/>
              <a:t>	</a:t>
            </a:r>
            <a:r>
              <a:rPr lang="en-US" sz="2000" dirty="0" smtClean="0"/>
              <a:t>#UCSWRST</a:t>
            </a:r>
            <a:r>
              <a:rPr lang="en-US" sz="2000" dirty="0"/>
              <a:t>, &amp;</a:t>
            </a:r>
            <a:r>
              <a:rPr lang="en-US" sz="2000" dirty="0" smtClean="0"/>
              <a:t>UCB0CTL1</a:t>
            </a:r>
            <a:endParaRPr lang="en-US" sz="2000" dirty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2)</a:t>
            </a:r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	#</a:t>
            </a:r>
            <a:r>
              <a:rPr lang="en-US" sz="2000" dirty="0"/>
              <a:t>UCCKPH|UCMSB|UCMST|UCSYNC, &amp;UCB0CTL0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UCSSEL_2, &amp;UCB0CTL1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BIT0, &amp;UCB0BR0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clr</a:t>
            </a:r>
            <a:r>
              <a:rPr lang="en-US" sz="2000" dirty="0"/>
              <a:t>	&amp;UCB0BR1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3)</a:t>
            </a: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&amp;P1SEL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</a:t>
            </a:r>
            <a:r>
              <a:rPr lang="en-US" sz="2000" dirty="0" smtClean="0"/>
              <a:t>P1SEL2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4)</a:t>
            </a:r>
            <a:r>
              <a:rPr lang="en-US" sz="2000" dirty="0"/>
              <a:t>	</a:t>
            </a:r>
            <a:r>
              <a:rPr lang="en-US" sz="2000" dirty="0" err="1"/>
              <a:t>bic.b</a:t>
            </a:r>
            <a:r>
              <a:rPr lang="en-US" sz="2000" dirty="0"/>
              <a:t>	#UCSWRST, &amp;UCB0CTL1</a:t>
            </a:r>
          </a:p>
          <a:p>
            <a:pPr marL="0" indent="0">
              <a:buNone/>
              <a:tabLst>
                <a:tab pos="231775" algn="l"/>
              </a:tabLs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28" y="1561691"/>
            <a:ext cx="8215440" cy="47918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2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78" y="1563126"/>
            <a:ext cx="8601452" cy="4790377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</a:p>
        </p:txBody>
      </p:sp>
    </p:spTree>
    <p:extLst>
      <p:ext uri="{BB962C8B-B14F-4D97-AF65-F5344CB8AC3E}">
        <p14:creationId xmlns:p14="http://schemas.microsoft.com/office/powerpoint/2010/main" val="1992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58128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04" y="2172083"/>
            <a:ext cx="5584551" cy="41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45" y="1788801"/>
            <a:ext cx="7772400" cy="4724400"/>
          </a:xfrm>
        </p:spPr>
        <p:txBody>
          <a:bodyPr/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57549" y="2608260"/>
            <a:ext cx="3732822" cy="768744"/>
            <a:chOff x="1390901" y="2639791"/>
            <a:chExt cx="373282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390901" y="2639791"/>
              <a:ext cx="555047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522249" y="2639791"/>
              <a:ext cx="555047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1945948" y="2744988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40324" y="2824559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945947" y="2897388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40323" y="2986400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945947" y="3075412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40323" y="3154983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945946" y="3227812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40322" y="3316824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437328" y="2639791"/>
              <a:ext cx="555047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568676" y="2639791"/>
              <a:ext cx="555047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3986750" y="2986400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8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universal asynchronous receiver-transmitter (UART) takes bytes of data and transmits the individual bits in a sequential </a:t>
            </a:r>
            <a:r>
              <a:rPr lang="en-US" dirty="0" smtClean="0"/>
              <a:t>fashion</a:t>
            </a:r>
          </a:p>
          <a:p>
            <a:pPr lvl="1"/>
            <a:r>
              <a:rPr lang="en-US" dirty="0" smtClean="0"/>
              <a:t>Although the protocol defines all kinds of things, I have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used 8 bits, no parity, one stop bit (8N1)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8" y="3318909"/>
            <a:ext cx="7620000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64" y="4013640"/>
            <a:ext cx="2158410" cy="2158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589086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Data rate: 230400 bps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98" y="4197608"/>
            <a:ext cx="3583172" cy="2115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8057" y="4056067"/>
            <a:ext cx="2110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blue top spins 360 </a:t>
            </a:r>
            <a:r>
              <a:rPr lang="en-US" sz="1800" dirty="0" err="1" smtClean="0"/>
              <a:t>degs</a:t>
            </a:r>
            <a:r>
              <a:rPr lang="en-US" sz="1800" dirty="0" smtClean="0"/>
              <a:t> at 5 Hz and for every degree provides distances  to obstacles up to 12m to map rooms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7350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6" y="1442544"/>
            <a:ext cx="4477429" cy="5378061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4816366" y="2672255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P1.1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4816366" y="4921469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0145" y="1742090"/>
            <a:ext cx="383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common for serial to be tied to specific HW pins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9240" y="3655659"/>
            <a:ext cx="3230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USCI_Ax</a:t>
            </a:r>
            <a:r>
              <a:rPr lang="en-US" dirty="0" smtClean="0"/>
              <a:t> for UART</a:t>
            </a:r>
          </a:p>
          <a:p>
            <a:r>
              <a:rPr lang="en-US" dirty="0" err="1" smtClean="0"/>
              <a:t>USCI_Bx</a:t>
            </a:r>
            <a:r>
              <a:rPr lang="en-US" dirty="0" smtClean="0"/>
              <a:t> for I2C or 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2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79" y="1499629"/>
            <a:ext cx="6115050" cy="2095500"/>
          </a:xfrm>
          <a:prstGeom prst="rect">
            <a:avLst/>
          </a:prstGeom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3532067"/>
            <a:ext cx="8412480" cy="28687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Example of 5O1 (not common at all)</a:t>
            </a:r>
          </a:p>
          <a:p>
            <a:pPr lvl="1"/>
            <a:r>
              <a:rPr lang="en-US" dirty="0" smtClean="0"/>
              <a:t>5 bits</a:t>
            </a:r>
          </a:p>
          <a:p>
            <a:pPr lvl="1"/>
            <a:r>
              <a:rPr lang="en-US" dirty="0" smtClean="0"/>
              <a:t>Odd parity (odd #1’s: 0   or   even #1’s:1)</a:t>
            </a:r>
          </a:p>
          <a:p>
            <a:pPr lvl="1"/>
            <a:r>
              <a:rPr lang="en-US" dirty="0" smtClean="0"/>
              <a:t>1 stop bit</a:t>
            </a:r>
          </a:p>
          <a:p>
            <a:pPr lvl="1"/>
            <a:r>
              <a:rPr lang="en-US" dirty="0" smtClean="0"/>
              <a:t>Data bit closes to START is the </a:t>
            </a:r>
            <a:r>
              <a:rPr lang="en-US" dirty="0" err="1" smtClean="0"/>
              <a:t>LSb</a:t>
            </a:r>
            <a:endParaRPr lang="en-US" dirty="0" smtClean="0"/>
          </a:p>
          <a:p>
            <a:r>
              <a:rPr lang="en-US" dirty="0" smtClean="0"/>
              <a:t>Most common is 8N1</a:t>
            </a:r>
          </a:p>
          <a:p>
            <a:pPr lvl="1"/>
            <a:r>
              <a:rPr lang="en-US" dirty="0" smtClean="0"/>
              <a:t>8 bits</a:t>
            </a:r>
          </a:p>
          <a:p>
            <a:pPr lvl="1"/>
            <a:r>
              <a:rPr lang="en-US" dirty="0" smtClean="0"/>
              <a:t>N: no parity bit</a:t>
            </a:r>
          </a:p>
          <a:p>
            <a:pPr lvl="1"/>
            <a:r>
              <a:rPr lang="en-US" dirty="0" smtClean="0"/>
              <a:t>1 stop bit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Serial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9108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3312794"/>
            <a:ext cx="8412480" cy="3088005"/>
          </a:xfrm>
        </p:spPr>
        <p:txBody>
          <a:bodyPr/>
          <a:lstStyle/>
          <a:p>
            <a:r>
              <a:rPr lang="en-US" dirty="0" smtClean="0"/>
              <a:t>Remember to set the TX and RX pins too!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40" y="1463040"/>
            <a:ext cx="60579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37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</a:t>
            </a:r>
            <a:r>
              <a:rPr lang="en-US" dirty="0" err="1" smtClean="0"/>
              <a:t>Datarate</a:t>
            </a:r>
            <a:r>
              <a:rPr lang="en-US" dirty="0" smtClean="0"/>
              <a:t> Settings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" y="1652423"/>
            <a:ext cx="6905625" cy="451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91662" y="4382814"/>
            <a:ext cx="6700346" cy="132430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7252138" y="4516820"/>
            <a:ext cx="1773621" cy="819807"/>
          </a:xfrm>
          <a:prstGeom prst="wedgeRectCallout">
            <a:avLst>
              <a:gd name="adj1" fmla="val -64833"/>
              <a:gd name="adj2" fmla="val 181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Common serial data rates for a 1MHz clock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242034" y="1576552"/>
            <a:ext cx="1079938" cy="30742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7252137" y="1640599"/>
            <a:ext cx="1773621" cy="621754"/>
          </a:xfrm>
          <a:prstGeom prst="wedgeRectCallout">
            <a:avLst>
              <a:gd name="adj1" fmla="val -100833"/>
              <a:gd name="adj2" fmla="val -4145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Common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when using the SMCLK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828800" y="2010103"/>
            <a:ext cx="638503" cy="252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93510" y="2010103"/>
            <a:ext cx="638503" cy="252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322583" y="2010103"/>
            <a:ext cx="638503" cy="25225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9055" y="6166518"/>
            <a:ext cx="33377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9600 8N1 very common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59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CTL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1449368"/>
            <a:ext cx="6502783" cy="496325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1797268" y="2758966"/>
            <a:ext cx="843455" cy="19706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97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7876" y="3907055"/>
            <a:ext cx="8412480" cy="2438566"/>
          </a:xfrm>
        </p:spPr>
        <p:txBody>
          <a:bodyPr/>
          <a:lstStyle/>
          <a:p>
            <a:r>
              <a:rPr lang="en-US" dirty="0" smtClean="0"/>
              <a:t>These come from that big table above or p 424 Fam User Guide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6" y="1516280"/>
            <a:ext cx="8029575" cy="2390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57876" y="2948152"/>
            <a:ext cx="843455" cy="19706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7875" y="3282806"/>
            <a:ext cx="843455" cy="197068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041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Steps:</a:t>
            </a:r>
          </a:p>
          <a:p>
            <a:pPr lvl="1"/>
            <a:r>
              <a:rPr lang="en-US" dirty="0" smtClean="0"/>
              <a:t>Set P1SEL/P1SEL2 for P1.1 and P1.2 for the UCA0</a:t>
            </a:r>
          </a:p>
          <a:p>
            <a:pPr lvl="1"/>
            <a:r>
              <a:rPr lang="en-US" dirty="0" smtClean="0"/>
              <a:t>Hold the USCI with </a:t>
            </a:r>
            <a:r>
              <a:rPr lang="en-US" dirty="0">
                <a:solidFill>
                  <a:schemeClr val="accent2"/>
                </a:solidFill>
              </a:rPr>
              <a:t>UCA0CTL1 = UCSWRST</a:t>
            </a:r>
            <a:r>
              <a:rPr lang="en-US" dirty="0" smtClean="0">
                <a:solidFill>
                  <a:schemeClr val="accent2"/>
                </a:solidFill>
              </a:rPr>
              <a:t>;</a:t>
            </a:r>
          </a:p>
          <a:p>
            <a:pPr lvl="1"/>
            <a:r>
              <a:rPr lang="en-US" dirty="0" smtClean="0"/>
              <a:t>Set clock to SMCLK</a:t>
            </a:r>
          </a:p>
          <a:p>
            <a:pPr lvl="1"/>
            <a:r>
              <a:rPr lang="en-US" dirty="0" smtClean="0"/>
              <a:t>Set UCA0CTL/1 correctly</a:t>
            </a:r>
          </a:p>
          <a:p>
            <a:pPr lvl="1"/>
            <a:r>
              <a:rPr lang="en-US" dirty="0" smtClean="0"/>
              <a:t>Set UCA0MCTL correctly (p 424 Fam User Guide)</a:t>
            </a:r>
          </a:p>
          <a:p>
            <a:pPr lvl="1"/>
            <a:r>
              <a:rPr lang="en-US" dirty="0" smtClean="0"/>
              <a:t>Take USCI out of reset with </a:t>
            </a:r>
            <a:r>
              <a:rPr lang="en-US" dirty="0">
                <a:solidFill>
                  <a:schemeClr val="accent2"/>
                </a:solidFill>
              </a:rPr>
              <a:t>UCA0CTL1 </a:t>
            </a:r>
            <a:r>
              <a:rPr lang="en-US" dirty="0" smtClean="0">
                <a:solidFill>
                  <a:schemeClr val="accent2"/>
                </a:solidFill>
              </a:rPr>
              <a:t>&amp;= ~UCSWRST;</a:t>
            </a:r>
          </a:p>
          <a:p>
            <a:r>
              <a:rPr lang="en-US" dirty="0" smtClean="0"/>
              <a:t>Example: 9600 8N1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UCA0CTL1 |= UCSSEL_2;  </a:t>
            </a:r>
            <a:r>
              <a:rPr lang="en-US" dirty="0">
                <a:solidFill>
                  <a:srgbClr val="00B050"/>
                </a:solidFill>
              </a:rPr>
              <a:t>// select BRCLK = </a:t>
            </a:r>
            <a:r>
              <a:rPr lang="en-US" dirty="0" smtClean="0">
                <a:solidFill>
                  <a:srgbClr val="00B050"/>
                </a:solidFill>
              </a:rPr>
              <a:t>SMCLK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UCA0CTL0 = 0;   </a:t>
            </a:r>
            <a:r>
              <a:rPr lang="en-US" dirty="0" smtClean="0">
                <a:solidFill>
                  <a:schemeClr val="accent2"/>
                </a:solidFill>
              </a:rPr>
              <a:t>              </a:t>
            </a:r>
            <a:r>
              <a:rPr lang="en-US" dirty="0" smtClean="0">
                <a:solidFill>
                  <a:srgbClr val="00B050"/>
                </a:solidFill>
              </a:rPr>
              <a:t>// 8N1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UCA0BR0 = 104; </a:t>
            </a:r>
            <a:r>
              <a:rPr lang="en-US" dirty="0" smtClean="0">
                <a:solidFill>
                  <a:schemeClr val="accent2"/>
                </a:solidFill>
              </a:rPr>
              <a:t>           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p </a:t>
            </a:r>
            <a:r>
              <a:rPr lang="en-US" dirty="0" smtClean="0">
                <a:solidFill>
                  <a:srgbClr val="00B050"/>
                </a:solidFill>
              </a:rPr>
              <a:t>424 </a:t>
            </a:r>
            <a:r>
              <a:rPr lang="en-US" dirty="0">
                <a:solidFill>
                  <a:srgbClr val="00B050"/>
                </a:solidFill>
              </a:rPr>
              <a:t>1MHz@</a:t>
            </a:r>
            <a:r>
              <a:rPr lang="en-US" dirty="0" smtClean="0">
                <a:solidFill>
                  <a:srgbClr val="00B050"/>
                </a:solidFill>
              </a:rPr>
              <a:t>9600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UCA0BR1 </a:t>
            </a:r>
            <a:r>
              <a:rPr lang="en-US" dirty="0">
                <a:solidFill>
                  <a:schemeClr val="accent2"/>
                </a:solidFill>
              </a:rPr>
              <a:t>= 0;   </a:t>
            </a:r>
            <a:r>
              <a:rPr lang="en-US" dirty="0" smtClean="0">
                <a:solidFill>
                  <a:schemeClr val="accent2"/>
                </a:solidFill>
              </a:rPr>
              <a:t>             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>
                <a:solidFill>
                  <a:srgbClr val="00B050"/>
                </a:solidFill>
              </a:rPr>
              <a:t>p </a:t>
            </a:r>
            <a:r>
              <a:rPr lang="en-US" dirty="0" smtClean="0">
                <a:solidFill>
                  <a:srgbClr val="00B050"/>
                </a:solidFill>
              </a:rPr>
              <a:t>424 1MHz@9600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UCA0MCTL </a:t>
            </a:r>
            <a:r>
              <a:rPr lang="en-US" dirty="0">
                <a:solidFill>
                  <a:schemeClr val="accent2"/>
                </a:solidFill>
              </a:rPr>
              <a:t>= </a:t>
            </a:r>
            <a:r>
              <a:rPr lang="en-US" dirty="0" smtClean="0">
                <a:solidFill>
                  <a:schemeClr val="accent2"/>
                </a:solidFill>
              </a:rPr>
              <a:t>UCBRS0;      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en-US" dirty="0" err="1" smtClean="0">
                <a:solidFill>
                  <a:srgbClr val="00B050"/>
                </a:solidFill>
              </a:rPr>
              <a:t>UCBRSx</a:t>
            </a:r>
            <a:r>
              <a:rPr lang="en-US" dirty="0" smtClean="0">
                <a:solidFill>
                  <a:srgbClr val="00B050"/>
                </a:solidFill>
              </a:rPr>
              <a:t>=1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052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Simple put character function: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// wait for TX to be ready for sending</a:t>
            </a:r>
          </a:p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 err="1"/>
              <a:t>uart_putc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smtClean="0"/>
              <a:t>int8_t </a:t>
            </a:r>
            <a:r>
              <a:rPr lang="en-US" sz="2000" dirty="0"/>
              <a:t>c){</a:t>
            </a:r>
          </a:p>
          <a:p>
            <a:pPr marL="0" indent="0">
              <a:buNone/>
            </a:pPr>
            <a:r>
              <a:rPr lang="en-US" sz="2000" dirty="0"/>
              <a:t>    while (!(IFG2 &amp; UCA0TXIFG));  </a:t>
            </a:r>
            <a:r>
              <a:rPr lang="en-US" sz="2000" dirty="0">
                <a:solidFill>
                  <a:srgbClr val="00B050"/>
                </a:solidFill>
              </a:rPr>
              <a:t>// USCI_A0 TX buffer ready?</a:t>
            </a:r>
          </a:p>
          <a:p>
            <a:pPr marL="0" indent="0">
              <a:buNone/>
            </a:pPr>
            <a:r>
              <a:rPr lang="en-US" sz="2000" dirty="0"/>
              <a:t>    UCA0TXBUF </a:t>
            </a:r>
            <a:r>
              <a:rPr lang="en-US" sz="2000" dirty="0" smtClean="0"/>
              <a:t>= </a:t>
            </a:r>
            <a:r>
              <a:rPr lang="en-US" sz="2000" dirty="0"/>
              <a:t>c;         </a:t>
            </a:r>
            <a:r>
              <a:rPr lang="en-US" sz="2000" dirty="0" smtClean="0"/>
              <a:t>   </a:t>
            </a:r>
            <a:r>
              <a:rPr lang="en-US" sz="2000" dirty="0" smtClean="0">
                <a:solidFill>
                  <a:srgbClr val="00B050"/>
                </a:solidFill>
              </a:rPr>
              <a:t>// </a:t>
            </a:r>
            <a:r>
              <a:rPr lang="en-US" sz="2000" dirty="0">
                <a:solidFill>
                  <a:srgbClr val="00B050"/>
                </a:solidFill>
              </a:rPr>
              <a:t>TX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Now, you could easily expand this into transmitting strings or (char* or int8_t*) or char[]</a:t>
            </a:r>
          </a:p>
          <a:p>
            <a:r>
              <a:rPr lang="en-US" dirty="0" smtClean="0"/>
              <a:t>You can declare char arrays like this:</a:t>
            </a:r>
          </a:p>
          <a:p>
            <a:pPr lvl="1"/>
            <a:r>
              <a:rPr lang="en-US" dirty="0" smtClean="0"/>
              <a:t>char </a:t>
            </a:r>
            <a:r>
              <a:rPr lang="en-US" dirty="0" err="1" smtClean="0"/>
              <a:t>my_str</a:t>
            </a:r>
            <a:r>
              <a:rPr lang="en-US" dirty="0" smtClean="0"/>
              <a:t>[] = “hello”;  </a:t>
            </a:r>
            <a:r>
              <a:rPr lang="en-US" dirty="0" smtClean="0">
                <a:solidFill>
                  <a:srgbClr val="00B050"/>
                </a:solidFill>
              </a:rPr>
              <a:t>// compiler will allocate the array size</a:t>
            </a:r>
          </a:p>
          <a:p>
            <a:pPr lvl="1"/>
            <a:r>
              <a:rPr lang="en-US" dirty="0" smtClean="0"/>
              <a:t>Now C will create an array of: [‘</a:t>
            </a:r>
            <a:r>
              <a:rPr lang="en-US" dirty="0" err="1" smtClean="0"/>
              <a:t>h’,’e’,’l’,’l’,’o</a:t>
            </a:r>
            <a:r>
              <a:rPr lang="en-US" dirty="0" smtClean="0"/>
              <a:t>’,’\x00’]</a:t>
            </a:r>
          </a:p>
          <a:p>
            <a:pPr lvl="2"/>
            <a:r>
              <a:rPr lang="en-US" dirty="0" smtClean="0"/>
              <a:t>’\</a:t>
            </a:r>
            <a:r>
              <a:rPr lang="en-US" dirty="0"/>
              <a:t>x00</a:t>
            </a:r>
            <a:r>
              <a:rPr lang="en-US" dirty="0" smtClean="0"/>
              <a:t>’ is the same as 0 … it is just a string terminator and you can look for it in a for loop!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3918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get character (8 bits)</a:t>
            </a:r>
          </a:p>
          <a:p>
            <a:r>
              <a:rPr lang="en-US" dirty="0" smtClean="0"/>
              <a:t>We won’t be using this for Lab 4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int8_t </a:t>
            </a:r>
            <a:r>
              <a:rPr lang="en-US" dirty="0" err="1"/>
              <a:t>getchar</a:t>
            </a:r>
            <a:r>
              <a:rPr lang="en-US" dirty="0"/>
              <a:t>(void) {</a:t>
            </a:r>
          </a:p>
          <a:p>
            <a:pPr marL="0" indent="0">
              <a:buNone/>
            </a:pPr>
            <a:r>
              <a:rPr lang="en-US" dirty="0"/>
              <a:t>    while(!(IFG2 &amp; UCA0RXIFG</a:t>
            </a:r>
            <a:r>
              <a:rPr lang="en-US" dirty="0" smtClean="0"/>
              <a:t>));  </a:t>
            </a:r>
            <a:r>
              <a:rPr lang="en-US" dirty="0" smtClean="0">
                <a:solidFill>
                  <a:srgbClr val="00B050"/>
                </a:solidFill>
              </a:rPr>
              <a:t>// anything to get?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/>
              <a:t>    IFG2 &amp;= ~UCA0RXIFG</a:t>
            </a:r>
            <a:r>
              <a:rPr lang="en-US" dirty="0" smtClean="0"/>
              <a:t>;            </a:t>
            </a:r>
            <a:r>
              <a:rPr lang="en-US" dirty="0" smtClean="0">
                <a:solidFill>
                  <a:srgbClr val="00B050"/>
                </a:solidFill>
              </a:rPr>
              <a:t>// clear the flag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UCA0RXBUF</a:t>
            </a:r>
            <a:r>
              <a:rPr lang="en-US" dirty="0" smtClean="0"/>
              <a:t>;               </a:t>
            </a:r>
            <a:r>
              <a:rPr lang="en-US" dirty="0" smtClean="0">
                <a:solidFill>
                  <a:srgbClr val="00B050"/>
                </a:solidFill>
              </a:rPr>
              <a:t>// get the data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Again, you can expand this out into grabbing a string of characters, a bunch of bytes until you get a certain stop sequence, or even a fixed number of bytes</a:t>
            </a:r>
          </a:p>
          <a:p>
            <a:r>
              <a:rPr lang="en-US" dirty="0" smtClean="0"/>
              <a:t>It is common in serial communications to define data packet formats uses them when you are doing TX/RX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779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37" y="1852352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Overhead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557549" y="2608260"/>
            <a:ext cx="3732822" cy="768744"/>
            <a:chOff x="1390901" y="2639791"/>
            <a:chExt cx="3732822" cy="768744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390901" y="2639791"/>
              <a:ext cx="555047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522249" y="2639791"/>
              <a:ext cx="555047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>
              <a:off x="1945948" y="2744988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1940324" y="2824559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1945947" y="2897388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1940323" y="2986400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1945947" y="3075412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940323" y="3154983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1945946" y="3227812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1940322" y="3316824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Rectangle 34"/>
            <p:cNvSpPr/>
            <p:nvPr/>
          </p:nvSpPr>
          <p:spPr bwMode="auto">
            <a:xfrm>
              <a:off x="3437328" y="2639791"/>
              <a:ext cx="555047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68676" y="2639791"/>
              <a:ext cx="555047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 bwMode="auto">
            <a:xfrm>
              <a:off x="3986750" y="2986400"/>
              <a:ext cx="576301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23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 Sensors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I2C is common protocol for embedded systems </a:t>
            </a:r>
          </a:p>
          <a:p>
            <a:r>
              <a:rPr lang="en-US" dirty="0" smtClean="0"/>
              <a:t>Common applications:</a:t>
            </a:r>
          </a:p>
          <a:p>
            <a:pPr lvl="1"/>
            <a:r>
              <a:rPr lang="en-US" dirty="0" smtClean="0"/>
              <a:t>Camera adjustments</a:t>
            </a:r>
          </a:p>
          <a:p>
            <a:pPr lvl="1"/>
            <a:r>
              <a:rPr lang="en-US" dirty="0" smtClean="0"/>
              <a:t>Inertial measurement units</a:t>
            </a:r>
          </a:p>
          <a:p>
            <a:pPr lvl="1"/>
            <a:r>
              <a:rPr lang="en-US" dirty="0" smtClean="0"/>
              <a:t>Temperature sensors</a:t>
            </a:r>
          </a:p>
          <a:p>
            <a:pPr lvl="1"/>
            <a:r>
              <a:rPr lang="en-US" dirty="0" smtClean="0"/>
              <a:t>Pressure sensors</a:t>
            </a:r>
          </a:p>
          <a:p>
            <a:pPr lvl="1"/>
            <a:r>
              <a:rPr lang="en-US" dirty="0" smtClean="0"/>
              <a:t>EEPROM</a:t>
            </a:r>
          </a:p>
          <a:p>
            <a:pPr lvl="1"/>
            <a:r>
              <a:rPr lang="en-US" dirty="0" err="1" smtClean="0"/>
              <a:t>etc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993" y="1928123"/>
            <a:ext cx="2510247" cy="1883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89069" y="3812102"/>
            <a:ext cx="2868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Cellphone IMU ($14)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231234"/>
          </a:xfrm>
        </p:spPr>
        <p:txBody>
          <a:bodyPr/>
          <a:lstStyle/>
          <a:p>
            <a:r>
              <a:rPr lang="en-US" dirty="0" smtClean="0"/>
              <a:t>I2C is a packet based protocol with a </a:t>
            </a:r>
            <a:r>
              <a:rPr lang="en-US" dirty="0"/>
              <a:t>7</a:t>
            </a:r>
            <a:r>
              <a:rPr lang="en-US" dirty="0" smtClean="0"/>
              <a:t>b address</a:t>
            </a:r>
          </a:p>
          <a:p>
            <a:pPr lvl="1"/>
            <a:r>
              <a:rPr lang="en-US" dirty="0" smtClean="0"/>
              <a:t>Allows 128 devices on network</a:t>
            </a:r>
          </a:p>
          <a:p>
            <a:pPr lvl="1"/>
            <a:r>
              <a:rPr lang="en-US" dirty="0" smtClean="0"/>
              <a:t>More complex than UART and SPI</a:t>
            </a:r>
          </a:p>
          <a:p>
            <a:pPr lvl="1"/>
            <a:r>
              <a:rPr lang="en-US" dirty="0" smtClean="0"/>
              <a:t>Popular in a variety of applications</a:t>
            </a:r>
          </a:p>
          <a:p>
            <a:pPr lvl="2"/>
            <a:r>
              <a:rPr lang="en-US" dirty="0" smtClean="0"/>
              <a:t>Memory, </a:t>
            </a:r>
            <a:r>
              <a:rPr lang="en-US" dirty="0" err="1" smtClean="0"/>
              <a:t>MUXes</a:t>
            </a:r>
            <a:r>
              <a:rPr lang="en-US" dirty="0" smtClean="0"/>
              <a:t>, ADCs,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Only need 2 wires (no SS link on SPI)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6" y="4187996"/>
            <a:ext cx="7533167" cy="16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the I2C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sz="2300" dirty="0"/>
              <a:t>i2c_init(void</a:t>
            </a:r>
            <a:r>
              <a:rPr lang="en-US" sz="2300" dirty="0" smtClean="0"/>
              <a:t>){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UCB0CTL1 </a:t>
            </a:r>
            <a:r>
              <a:rPr lang="en-US" sz="2300" dirty="0"/>
              <a:t>= UCSWRST</a:t>
            </a:r>
            <a:r>
              <a:rPr lang="en-US" sz="2300" dirty="0" smtClean="0"/>
              <a:t>;  </a:t>
            </a:r>
            <a:r>
              <a:rPr lang="en-US" sz="2300" dirty="0" smtClean="0">
                <a:solidFill>
                  <a:srgbClr val="00B050"/>
                </a:solidFill>
              </a:rPr>
              <a:t>// hold in reset while configuring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</a:t>
            </a:r>
            <a:r>
              <a:rPr lang="en-US" sz="2300" dirty="0"/>
              <a:t>UCB0CTL0 = UCMST | UCMODE_3 | UCSYNC</a:t>
            </a:r>
            <a:r>
              <a:rPr lang="en-US" sz="2300" dirty="0" smtClean="0"/>
              <a:t>;  </a:t>
            </a:r>
            <a:r>
              <a:rPr lang="en-US" sz="2300" dirty="0" smtClean="0">
                <a:solidFill>
                  <a:srgbClr val="00B050"/>
                </a:solidFill>
              </a:rPr>
              <a:t>// set to master</a:t>
            </a:r>
            <a:endParaRPr lang="en-US" sz="23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dirty="0"/>
              <a:t>    </a:t>
            </a:r>
            <a:r>
              <a:rPr lang="en-US" sz="2300" dirty="0">
                <a:solidFill>
                  <a:srgbClr val="00B050"/>
                </a:solidFill>
              </a:rPr>
              <a:t>/**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     * </a:t>
            </a:r>
            <a:r>
              <a:rPr lang="en-US" sz="2300" dirty="0" smtClean="0">
                <a:solidFill>
                  <a:srgbClr val="00B050"/>
                </a:solidFill>
              </a:rPr>
              <a:t>Set to 100kHz </a:t>
            </a:r>
            <a:r>
              <a:rPr lang="en-US" sz="2300" dirty="0">
                <a:solidFill>
                  <a:srgbClr val="00B050"/>
                </a:solidFill>
              </a:rPr>
              <a:t>when sourcing from SMCLK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     * where SMCLK = 1MHz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     */</a:t>
            </a:r>
          </a:p>
          <a:p>
            <a:pPr marL="0" indent="0">
              <a:buNone/>
            </a:pPr>
            <a:r>
              <a:rPr lang="en-US" sz="2300" dirty="0"/>
              <a:t>    UCB0BR0 = 10;</a:t>
            </a:r>
          </a:p>
          <a:p>
            <a:pPr marL="0" indent="0">
              <a:buNone/>
            </a:pPr>
            <a:r>
              <a:rPr lang="en-US" sz="2300" dirty="0"/>
              <a:t>    UCB0BR1 = 0;</a:t>
            </a:r>
          </a:p>
          <a:p>
            <a:pPr marL="0" indent="0">
              <a:buNone/>
            </a:pPr>
            <a:r>
              <a:rPr lang="en-US" sz="2300" dirty="0" smtClean="0"/>
              <a:t>    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UCB0CTL1 |= </a:t>
            </a:r>
            <a:r>
              <a:rPr lang="en-US" sz="2300" dirty="0"/>
              <a:t>UCSSEL_2</a:t>
            </a:r>
            <a:r>
              <a:rPr lang="en-US" sz="2300" dirty="0" smtClean="0"/>
              <a:t>;  // set clock to SMCLK</a:t>
            </a:r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 smtClean="0"/>
              <a:t>   UCB0CTL1 &amp;= ~UCSWRST;  // take out of reset</a:t>
            </a:r>
          </a:p>
          <a:p>
            <a:pPr marL="0" indent="0">
              <a:buNone/>
            </a:pPr>
            <a:r>
              <a:rPr lang="en-US" sz="2300" dirty="0" smtClean="0"/>
              <a:t>}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487764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TX/RX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0" dirty="0" smtClean="0"/>
              <a:t>The transmitting data</a:t>
            </a:r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b="0" dirty="0" err="1"/>
              <a:t>int</a:t>
            </a:r>
            <a:r>
              <a:rPr lang="en-US" b="0" dirty="0"/>
              <a:t> </a:t>
            </a:r>
            <a:r>
              <a:rPr lang="en-US" b="0" dirty="0" smtClean="0"/>
              <a:t>i2c_transfer(uint8_t </a:t>
            </a:r>
            <a:r>
              <a:rPr lang="en-US" b="0" dirty="0" err="1" smtClean="0"/>
              <a:t>addr</a:t>
            </a:r>
            <a:r>
              <a:rPr lang="en-US" b="0" dirty="0" smtClean="0"/>
              <a:t>, uint8_t </a:t>
            </a:r>
            <a:r>
              <a:rPr lang="en-US" b="0" dirty="0"/>
              <a:t>*</a:t>
            </a:r>
            <a:r>
              <a:rPr lang="en-US" b="0" dirty="0" err="1"/>
              <a:t>buf</a:t>
            </a:r>
            <a:r>
              <a:rPr lang="en-US" b="0" dirty="0"/>
              <a:t>, </a:t>
            </a:r>
            <a:r>
              <a:rPr lang="en-US" b="0" dirty="0" err="1"/>
              <a:t>size_t</a:t>
            </a:r>
            <a:r>
              <a:rPr lang="en-US" b="0" dirty="0"/>
              <a:t> </a:t>
            </a:r>
            <a:r>
              <a:rPr lang="en-US" b="0" dirty="0" err="1"/>
              <a:t>nbytes</a:t>
            </a:r>
            <a:r>
              <a:rPr lang="en-US" b="0" dirty="0" smtClean="0"/>
              <a:t>){</a:t>
            </a:r>
          </a:p>
          <a:p>
            <a:pPr marL="0" indent="0">
              <a:buNone/>
            </a:pPr>
            <a:r>
              <a:rPr lang="en-US" b="0" dirty="0" smtClean="0"/>
              <a:t>  UCB0I2CSA = </a:t>
            </a:r>
            <a:r>
              <a:rPr lang="en-US" b="0" dirty="0" err="1" smtClean="0"/>
              <a:t>addr</a:t>
            </a:r>
            <a:r>
              <a:rPr lang="en-US" b="0" dirty="0" smtClean="0"/>
              <a:t>;  </a:t>
            </a:r>
            <a:r>
              <a:rPr lang="en-US" b="0" dirty="0" smtClean="0">
                <a:solidFill>
                  <a:srgbClr val="00B050"/>
                </a:solidFill>
              </a:rPr>
              <a:t>// set slave address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UCB0CTL1 </a:t>
            </a:r>
            <a:r>
              <a:rPr lang="en-US" b="0" dirty="0"/>
              <a:t>|= UCTR | UCTXSTT</a:t>
            </a:r>
            <a:r>
              <a:rPr lang="en-US" b="0" dirty="0" smtClean="0"/>
              <a:t>;  </a:t>
            </a:r>
            <a:r>
              <a:rPr lang="en-US" b="0" dirty="0" smtClean="0">
                <a:solidFill>
                  <a:srgbClr val="00B050"/>
                </a:solidFill>
              </a:rPr>
              <a:t>// set start condition</a:t>
            </a:r>
          </a:p>
          <a:p>
            <a:pPr marL="0" indent="0">
              <a:buNone/>
            </a:pPr>
            <a:r>
              <a:rPr lang="en-US" b="0" dirty="0" smtClean="0"/>
              <a:t>  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while </a:t>
            </a:r>
            <a:r>
              <a:rPr lang="en-US" b="0" dirty="0"/>
              <a:t>((UCB0CTL1 &amp; UCTXSTT) &amp;&amp; ((IFG2 &amp; UCB0TXIFG) == 0</a:t>
            </a:r>
            <a:r>
              <a:rPr lang="en-US" b="0" dirty="0" smtClean="0"/>
              <a:t>));</a:t>
            </a:r>
          </a:p>
          <a:p>
            <a:pPr marL="0" indent="0">
              <a:buNone/>
            </a:pPr>
            <a:r>
              <a:rPr lang="en-US" b="0" dirty="0" smtClean="0"/>
              <a:t>  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err </a:t>
            </a:r>
            <a:r>
              <a:rPr lang="en-US" b="0" dirty="0"/>
              <a:t>= _</a:t>
            </a:r>
            <a:r>
              <a:rPr lang="en-US" b="0" dirty="0" err="1"/>
              <a:t>check_ack</a:t>
            </a:r>
            <a:r>
              <a:rPr lang="en-US" b="0" dirty="0"/>
              <a:t>(dev</a:t>
            </a:r>
            <a:r>
              <a:rPr lang="en-US" b="0" dirty="0" smtClean="0"/>
              <a:t>);  </a:t>
            </a:r>
            <a:r>
              <a:rPr lang="en-US" b="0" dirty="0" smtClean="0">
                <a:solidFill>
                  <a:srgbClr val="00B050"/>
                </a:solidFill>
              </a:rPr>
              <a:t>// check for ACK … defined elsewhere</a:t>
            </a:r>
          </a:p>
          <a:p>
            <a:pPr marL="0" indent="0">
              <a:buNone/>
            </a:pPr>
            <a:r>
              <a:rPr lang="en-US" b="0" dirty="0" smtClean="0"/>
              <a:t>  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while (</a:t>
            </a:r>
            <a:r>
              <a:rPr lang="en-US" b="0" dirty="0"/>
              <a:t>(err == 0) &amp;&amp; (</a:t>
            </a:r>
            <a:r>
              <a:rPr lang="en-US" b="0" dirty="0" err="1"/>
              <a:t>nbytes</a:t>
            </a:r>
            <a:r>
              <a:rPr lang="en-US" b="0" dirty="0"/>
              <a:t> &gt; 0)</a:t>
            </a:r>
            <a:r>
              <a:rPr lang="en-US" b="0" dirty="0" smtClean="0"/>
              <a:t>) </a:t>
            </a:r>
            <a:r>
              <a:rPr lang="en-US" b="0" dirty="0"/>
              <a:t>{</a:t>
            </a:r>
          </a:p>
          <a:p>
            <a:pPr marL="0" indent="0">
              <a:buNone/>
            </a:pPr>
            <a:r>
              <a:rPr lang="en-US" b="0" dirty="0"/>
              <a:t>        UCB0TXBUF = *</a:t>
            </a:r>
            <a:r>
              <a:rPr lang="en-US" b="0" dirty="0" err="1"/>
              <a:t>buf</a:t>
            </a:r>
            <a:r>
              <a:rPr lang="en-US" b="0" dirty="0"/>
              <a:t>;</a:t>
            </a:r>
          </a:p>
          <a:p>
            <a:pPr marL="0" indent="0">
              <a:buNone/>
            </a:pPr>
            <a:r>
              <a:rPr lang="en-US" b="0" dirty="0"/>
              <a:t>        while ((IFG2 &amp; UCB0TXIFG) == 0) {</a:t>
            </a:r>
          </a:p>
          <a:p>
            <a:pPr marL="0" indent="0">
              <a:buNone/>
            </a:pPr>
            <a:r>
              <a:rPr lang="en-US" b="0" dirty="0"/>
              <a:t>            err = _</a:t>
            </a:r>
            <a:r>
              <a:rPr lang="en-US" b="0" dirty="0" err="1"/>
              <a:t>check_ack</a:t>
            </a:r>
            <a:r>
              <a:rPr lang="en-US" b="0" dirty="0"/>
              <a:t>(dev</a:t>
            </a:r>
            <a:r>
              <a:rPr lang="en-US" b="0" dirty="0" smtClean="0"/>
              <a:t>);  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            if (err &lt; 0</a:t>
            </a:r>
            <a:r>
              <a:rPr lang="en-US" b="0" dirty="0" smtClean="0"/>
              <a:t>) break;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        </a:t>
            </a:r>
            <a:r>
              <a:rPr lang="en-US" b="0" dirty="0" smtClean="0"/>
              <a:t>}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        </a:t>
            </a:r>
            <a:r>
              <a:rPr lang="en-US" b="0" dirty="0" err="1"/>
              <a:t>buf</a:t>
            </a:r>
            <a:r>
              <a:rPr lang="en-US" b="0" dirty="0" smtClean="0"/>
              <a:t>++;  </a:t>
            </a:r>
            <a:r>
              <a:rPr lang="en-US" b="0" dirty="0" smtClean="0">
                <a:solidFill>
                  <a:srgbClr val="00B050"/>
                </a:solidFill>
              </a:rPr>
              <a:t>// grab next byte</a:t>
            </a:r>
            <a:endParaRPr lang="en-US" b="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0" dirty="0"/>
              <a:t>        </a:t>
            </a:r>
            <a:r>
              <a:rPr lang="en-US" b="0" dirty="0" err="1"/>
              <a:t>nbytes</a:t>
            </a:r>
            <a:r>
              <a:rPr lang="en-US" b="0" dirty="0"/>
              <a:t>-</a:t>
            </a:r>
            <a:r>
              <a:rPr lang="en-US" b="0" dirty="0" smtClean="0"/>
              <a:t>-;</a:t>
            </a:r>
            <a:endParaRPr lang="en-US" b="0" dirty="0"/>
          </a:p>
          <a:p>
            <a:pPr marL="0" indent="0">
              <a:buNone/>
            </a:pPr>
            <a:r>
              <a:rPr lang="en-US" b="0" dirty="0"/>
              <a:t>    </a:t>
            </a:r>
            <a:r>
              <a:rPr lang="en-US" b="0" dirty="0" smtClean="0"/>
              <a:t>}</a:t>
            </a:r>
          </a:p>
          <a:p>
            <a:pPr marL="0" indent="0">
              <a:buNone/>
            </a:pPr>
            <a:r>
              <a:rPr lang="en-US" b="0" dirty="0"/>
              <a:t> </a:t>
            </a:r>
            <a:r>
              <a:rPr lang="en-US" b="0" dirty="0" smtClean="0"/>
              <a:t> return err;  </a:t>
            </a:r>
            <a:r>
              <a:rPr lang="en-US" b="0" dirty="0" smtClean="0">
                <a:solidFill>
                  <a:srgbClr val="00B050"/>
                </a:solidFill>
              </a:rPr>
              <a:t>// 0: good, -1: error occurred</a:t>
            </a:r>
          </a:p>
          <a:p>
            <a:pPr marL="0" indent="0">
              <a:buNone/>
            </a:pPr>
            <a:r>
              <a:rPr lang="en-US" b="0" dirty="0" smtClean="0"/>
              <a:t>}</a:t>
            </a:r>
          </a:p>
          <a:p>
            <a:pPr marL="0" indent="0">
              <a:buNone/>
            </a:pPr>
            <a:endParaRPr lang="en-US" b="0" dirty="0" smtClean="0"/>
          </a:p>
          <a:p>
            <a:r>
              <a:rPr lang="en-US" b="0" dirty="0" smtClean="0"/>
              <a:t>RX will be similar but not the same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39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ICE: UART Serial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31088"/>
            <a:ext cx="8412480" cy="4869711"/>
          </a:xfrm>
        </p:spPr>
        <p:txBody>
          <a:bodyPr/>
          <a:lstStyle/>
          <a:p>
            <a:r>
              <a:rPr lang="en-US" dirty="0" smtClean="0"/>
              <a:t>Use the code examples in this lesson to:</a:t>
            </a:r>
          </a:p>
          <a:p>
            <a:pPr lvl="1"/>
            <a:r>
              <a:rPr lang="en-US" dirty="0" smtClean="0"/>
              <a:t>Setup your MSP430 for serial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2"/>
            <a:r>
              <a:rPr lang="en-US" dirty="0" smtClean="0"/>
              <a:t>9600 </a:t>
            </a:r>
            <a:r>
              <a:rPr lang="en-US" dirty="0" smtClean="0"/>
              <a:t>bps 8N1</a:t>
            </a:r>
            <a:endParaRPr lang="en-US" dirty="0" smtClean="0"/>
          </a:p>
          <a:p>
            <a:pPr lvl="1"/>
            <a:r>
              <a:rPr lang="en-US" dirty="0" smtClean="0"/>
              <a:t>Have the LCD display “</a:t>
            </a:r>
            <a:r>
              <a:rPr lang="en-US" dirty="0" smtClean="0"/>
              <a:t>Hello” repeatedly</a:t>
            </a:r>
          </a:p>
          <a:p>
            <a:pPr lvl="1"/>
            <a:r>
              <a:rPr lang="en-US" dirty="0" smtClean="0"/>
              <a:t>When you fill up the LCD clear it</a:t>
            </a:r>
          </a:p>
          <a:p>
            <a:pPr lvl="1"/>
            <a:r>
              <a:rPr lang="en-US" dirty="0" smtClean="0"/>
              <a:t>Take a look at the LCD datasheet</a:t>
            </a:r>
          </a:p>
          <a:p>
            <a:pPr lvl="2"/>
            <a:r>
              <a:rPr lang="en-US" dirty="0" smtClean="0"/>
              <a:t>Clear the screen</a:t>
            </a:r>
          </a:p>
          <a:p>
            <a:pPr lvl="1"/>
            <a:r>
              <a:rPr lang="en-US" dirty="0" smtClean="0"/>
              <a:t>Debuggin</a:t>
            </a:r>
            <a:r>
              <a:rPr lang="en-US" dirty="0" smtClean="0"/>
              <a:t>g, might be useful to blink an led or two … up to you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606" b="16976"/>
          <a:stretch/>
        </p:blipFill>
        <p:spPr>
          <a:xfrm>
            <a:off x="6046735" y="1928516"/>
            <a:ext cx="2822945" cy="198787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1828800" y="5161374"/>
            <a:ext cx="5380074" cy="701749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Getting this working will help you in Lab 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 bwMode="auto">
          <a:xfrm>
            <a:off x="2956218" y="4889914"/>
            <a:ext cx="3455582" cy="414670"/>
          </a:xfrm>
          <a:prstGeom prst="round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Picture of setup</a:t>
            </a:r>
          </a:p>
        </p:txBody>
      </p:sp>
    </p:spTree>
    <p:extLst>
      <p:ext uri="{BB962C8B-B14F-4D97-AF65-F5344CB8AC3E}">
        <p14:creationId xmlns:p14="http://schemas.microsoft.com/office/powerpoint/2010/main" val="3254715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</a:t>
            </a:r>
            <a:r>
              <a:rPr lang="en-US" dirty="0" smtClean="0"/>
              <a:t>LCD Commands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987" y="2366486"/>
            <a:ext cx="3580567" cy="402222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3386" y="1439237"/>
            <a:ext cx="5929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Suggest you read the LCD datasheet, here is the command summary</a:t>
            </a:r>
          </a:p>
        </p:txBody>
      </p:sp>
    </p:spTree>
    <p:extLst>
      <p:ext uri="{BB962C8B-B14F-4D97-AF65-F5344CB8AC3E}">
        <p14:creationId xmlns:p14="http://schemas.microsoft.com/office/powerpoint/2010/main" val="16158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Serial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CANBus</a:t>
            </a:r>
            <a:r>
              <a:rPr lang="en-US" dirty="0" smtClean="0"/>
              <a:t>: common in cars</a:t>
            </a:r>
          </a:p>
          <a:p>
            <a:r>
              <a:rPr lang="en-US" dirty="0" smtClean="0"/>
              <a:t>RS-485: single master, multiple slave</a:t>
            </a:r>
          </a:p>
          <a:p>
            <a:r>
              <a:rPr lang="en-US" dirty="0" smtClean="0"/>
              <a:t>MIL-STD-1553: common in aircraft and spacecraft</a:t>
            </a:r>
          </a:p>
          <a:p>
            <a:r>
              <a:rPr lang="en-US" dirty="0" smtClean="0"/>
              <a:t>UART</a:t>
            </a:r>
            <a:r>
              <a:rPr lang="en-US" dirty="0"/>
              <a:t>: Similar to RS232, but uses TTL, one-to-one</a:t>
            </a:r>
          </a:p>
          <a:p>
            <a:r>
              <a:rPr lang="en-US" dirty="0"/>
              <a:t>SPI: common in embedded systems (e.g., cellphones)</a:t>
            </a:r>
          </a:p>
          <a:p>
            <a:r>
              <a:rPr lang="en-US" dirty="0"/>
              <a:t>I2C: common in embedded systems (e.g., cellphones)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5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Controller Area Network (CAN bus) is a robust vehicle bus standard designed to allow microcontrollers and devices to communicate with each other in applications without a host computer. It is a message-based protocol, designed originally for multiplex electrical wiring within automobiles to save on copper, but is also used in many other contexts.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96" y="3501150"/>
            <a:ext cx="3817088" cy="1628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9" y="3567603"/>
            <a:ext cx="3477511" cy="2285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3822" y="5204638"/>
            <a:ext cx="436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USAFA is doing research on the CAN bus and a Tesla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4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RS-485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RS-485 supports inexpensive local networks and </a:t>
            </a:r>
            <a:r>
              <a:rPr lang="en-US" dirty="0" err="1"/>
              <a:t>multidrop</a:t>
            </a:r>
            <a:r>
              <a:rPr lang="en-US" dirty="0"/>
              <a:t> communications links, using the same differential signaling over twisted pair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6" y="3370521"/>
            <a:ext cx="6230679" cy="1557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274" y="428492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2553" y="483249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5097" y="405408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6423" y="483249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365760" y="5162108"/>
            <a:ext cx="2324277" cy="1084521"/>
          </a:xfrm>
          <a:prstGeom prst="wedgeRectCallout">
            <a:avLst>
              <a:gd name="adj1" fmla="val 6386"/>
              <a:gd name="adj2" fmla="val -9338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actually diagram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how to hook up a Raspberry Pi to a 485 network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MIL-STD-1553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MIL-STD-1553 is a military standard </a:t>
            </a:r>
            <a:r>
              <a:rPr lang="en-US" sz="2000" dirty="0" smtClean="0"/>
              <a:t>that </a:t>
            </a:r>
            <a:r>
              <a:rPr lang="en-US" sz="2000" dirty="0"/>
              <a:t>defines the mechanical, electrical, and functional characteristics of a serial data bus. It </a:t>
            </a:r>
            <a:r>
              <a:rPr lang="en-US" sz="2000" dirty="0" smtClean="0"/>
              <a:t>is used </a:t>
            </a:r>
            <a:r>
              <a:rPr lang="en-US" sz="2000" dirty="0"/>
              <a:t>in </a:t>
            </a:r>
            <a:r>
              <a:rPr lang="en-US" sz="2000" dirty="0" smtClean="0"/>
              <a:t>aircraft and spacecraft </a:t>
            </a:r>
            <a:r>
              <a:rPr lang="en-US" sz="2000" dirty="0"/>
              <a:t>on-board data handling (OBDH) </a:t>
            </a:r>
            <a:r>
              <a:rPr lang="en-US" sz="2000" dirty="0" smtClean="0"/>
              <a:t>subsystems. </a:t>
            </a:r>
            <a:r>
              <a:rPr lang="en-US" sz="2000" dirty="0"/>
              <a:t>It features multiple (commonly dual) redundant balanced line physical layers, a (differential) network interface, time division multiplexing, half-duplex command/response protocol, and can handle up to 30 Remote Terminals (devices).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8" y="3636335"/>
            <a:ext cx="4178380" cy="26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8532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this class we will focus on these 3:</a:t>
            </a:r>
          </a:p>
          <a:p>
            <a:pPr lvl="1"/>
            <a:r>
              <a:rPr lang="en-US" dirty="0" smtClean="0"/>
              <a:t>SPI</a:t>
            </a:r>
          </a:p>
          <a:p>
            <a:pPr lvl="2"/>
            <a:r>
              <a:rPr lang="en-US" dirty="0" smtClean="0"/>
              <a:t>Synchronous, full duplex (2-way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Datarates</a:t>
            </a:r>
            <a:r>
              <a:rPr lang="en-US" dirty="0" smtClean="0"/>
              <a:t>: 10Mbps</a:t>
            </a:r>
          </a:p>
          <a:p>
            <a:pPr lvl="2"/>
            <a:r>
              <a:rPr lang="en-US" dirty="0" smtClean="0"/>
              <a:t>Number of slaves depends on how many available pins you have</a:t>
            </a:r>
          </a:p>
          <a:p>
            <a:pPr lvl="1"/>
            <a:r>
              <a:rPr lang="en-US" dirty="0" smtClean="0"/>
              <a:t>UART</a:t>
            </a:r>
          </a:p>
          <a:p>
            <a:pPr lvl="2"/>
            <a:r>
              <a:rPr lang="en-US" dirty="0" smtClean="0"/>
              <a:t>Asynchronous, full duplex</a:t>
            </a:r>
          </a:p>
          <a:p>
            <a:pPr lvl="2"/>
            <a:r>
              <a:rPr lang="en-US" dirty="0" smtClean="0"/>
              <a:t>Data rates: 2.3M-9600 bps</a:t>
            </a:r>
          </a:p>
          <a:p>
            <a:pPr lvl="2"/>
            <a:r>
              <a:rPr lang="en-US" dirty="0" smtClean="0"/>
              <a:t>Point to point (only 2 devices talking)</a:t>
            </a:r>
          </a:p>
          <a:p>
            <a:pPr lvl="1"/>
            <a:r>
              <a:rPr lang="en-US" dirty="0" smtClean="0"/>
              <a:t>I2C</a:t>
            </a:r>
          </a:p>
          <a:p>
            <a:pPr lvl="2"/>
            <a:r>
              <a:rPr lang="en-US" dirty="0" smtClean="0"/>
              <a:t>Synchronous, half duplex (1-way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Data rates: 5M, 3.4M, 1M, 400K, and 100K bps </a:t>
            </a:r>
          </a:p>
          <a:p>
            <a:pPr lvl="2"/>
            <a:r>
              <a:rPr lang="en-US" dirty="0" smtClean="0"/>
              <a:t>127 slaves possible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02488" y="5528930"/>
            <a:ext cx="5986131" cy="7230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Note, these numbers are HW dependent. Not every I2C sensor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can achieve 5Mbps for example … check the datasheet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5793</TotalTime>
  <Words>2399</Words>
  <Application>Microsoft Office PowerPoint</Application>
  <PresentationFormat>On-screen Show (4:3)</PresentationFormat>
  <Paragraphs>398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Serial Communication</vt:lpstr>
      <vt:lpstr>Serial Communication</vt:lpstr>
      <vt:lpstr>Common Types of Serial Comm</vt:lpstr>
      <vt:lpstr>CAN Bus</vt:lpstr>
      <vt:lpstr>RS-485</vt:lpstr>
      <vt:lpstr>MIL-STD-1553</vt:lpstr>
      <vt:lpstr>MSP430</vt:lpstr>
      <vt:lpstr>SPI</vt:lpstr>
      <vt:lpstr>Serial Peripheral Interface (SPI)</vt:lpstr>
      <vt:lpstr>Serial Peripheral Interface (SPI)</vt:lpstr>
      <vt:lpstr>Serial Peripheral Interface (SPI)</vt:lpstr>
      <vt:lpstr>UCA/B Control Register 0</vt:lpstr>
      <vt:lpstr>Phase = 0 and Polarity = 0</vt:lpstr>
      <vt:lpstr>Phase = 0 and Polarity = 1</vt:lpstr>
      <vt:lpstr>Phase = 1 and Polarity = 0</vt:lpstr>
      <vt:lpstr>Phase = 1 and Polarity = 1</vt:lpstr>
      <vt:lpstr>Phase = 0 and Polarity = 0</vt:lpstr>
      <vt:lpstr>Phase = 0 and Polarity = 1</vt:lpstr>
      <vt:lpstr>Phase = 1 and Polarity = 0</vt:lpstr>
      <vt:lpstr>Phase = 1 and Polarity = 1</vt:lpstr>
      <vt:lpstr>Universal Serial Communication Interface (USCI)</vt:lpstr>
      <vt:lpstr>Universal Serial Communication Interface (USCI)</vt:lpstr>
      <vt:lpstr>Example SPI Setup</vt:lpstr>
      <vt:lpstr>Universal Serial Communication Interface (USCI)</vt:lpstr>
      <vt:lpstr>Example  (loopback)</vt:lpstr>
      <vt:lpstr>Logic Analyzer</vt:lpstr>
      <vt:lpstr>UART</vt:lpstr>
      <vt:lpstr>UART</vt:lpstr>
      <vt:lpstr>UART</vt:lpstr>
      <vt:lpstr>UART Serial Protocol</vt:lpstr>
      <vt:lpstr>Setup</vt:lpstr>
      <vt:lpstr>UART Datarate Settings</vt:lpstr>
      <vt:lpstr>Serial CTL</vt:lpstr>
      <vt:lpstr>UART</vt:lpstr>
      <vt:lpstr>UART Setup</vt:lpstr>
      <vt:lpstr>TX</vt:lpstr>
      <vt:lpstr>RX</vt:lpstr>
      <vt:lpstr>I2C</vt:lpstr>
      <vt:lpstr>I2C Sensors</vt:lpstr>
      <vt:lpstr>Format</vt:lpstr>
      <vt:lpstr>Initialize the I2C Subsystem</vt:lpstr>
      <vt:lpstr>TX/RX</vt:lpstr>
      <vt:lpstr>ICE: UART Serial LCD</vt:lpstr>
      <vt:lpstr>PowerPoint Presentation</vt:lpstr>
      <vt:lpstr>Serial LCD Commands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369</cp:revision>
  <cp:lastPrinted>2018-05-21T20:23:10Z</cp:lastPrinted>
  <dcterms:created xsi:type="dcterms:W3CDTF">2001-06-27T14:08:57Z</dcterms:created>
  <dcterms:modified xsi:type="dcterms:W3CDTF">2018-10-23T21:21:59Z</dcterms:modified>
</cp:coreProperties>
</file>