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20"/>
  </p:notesMasterIdLst>
  <p:handoutMasterIdLst>
    <p:handoutMasterId r:id="rId21"/>
  </p:handoutMasterIdLst>
  <p:sldIdLst>
    <p:sldId id="286" r:id="rId6"/>
    <p:sldId id="287" r:id="rId7"/>
    <p:sldId id="292" r:id="rId8"/>
    <p:sldId id="293" r:id="rId9"/>
    <p:sldId id="295" r:id="rId10"/>
    <p:sldId id="296" r:id="rId11"/>
    <p:sldId id="297" r:id="rId12"/>
    <p:sldId id="288" r:id="rId13"/>
    <p:sldId id="289" r:id="rId14"/>
    <p:sldId id="298" r:id="rId15"/>
    <p:sldId id="301" r:id="rId16"/>
    <p:sldId id="303" r:id="rId17"/>
    <p:sldId id="300" r:id="rId18"/>
    <p:sldId id="302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D83"/>
    <a:srgbClr val="003399"/>
    <a:srgbClr val="A42C79"/>
    <a:srgbClr val="923799"/>
    <a:srgbClr val="874789"/>
    <a:srgbClr val="1D4A73"/>
    <a:srgbClr val="C808A3"/>
    <a:srgbClr val="7B448C"/>
    <a:srgbClr val="11F33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93020" autoAdjust="0"/>
  </p:normalViewPr>
  <p:slideViewPr>
    <p:cSldViewPr snapToGrid="0">
      <p:cViewPr varScale="1">
        <p:scale>
          <a:sx n="113" d="100"/>
          <a:sy n="113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37" y="4416455"/>
            <a:ext cx="514096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9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307"/>
            <a:ext cx="3037840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Guidance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Purpose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Process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rgbClr val="FFFF00"/>
                </a:solidFill>
              </a:rPr>
              <a:t>Current </a:t>
            </a:r>
            <a:r>
              <a:rPr lang="en-US" sz="1600" b="1" dirty="0" err="1">
                <a:solidFill>
                  <a:srgbClr val="FFFF00"/>
                </a:solidFill>
              </a:rPr>
              <a:t>Sr</a:t>
            </a:r>
            <a:r>
              <a:rPr lang="en-US" sz="1600" b="1" dirty="0">
                <a:solidFill>
                  <a:srgbClr val="FFFF00"/>
                </a:solidFill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latin typeface="Century Schoolbook" pitchFamily="18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275" y="152400"/>
            <a:ext cx="981865" cy="119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2584450" y="422849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3600" b="1" i="1" dirty="0">
                <a:solidFill>
                  <a:srgbClr val="000000"/>
                </a:solidFill>
              </a:rPr>
              <a:t>HQ U.S. Air Force Academy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692186" y="4824413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 smtClean="0"/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764505" y="2287588"/>
            <a:ext cx="4011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382</a:t>
            </a:r>
            <a:br>
              <a:rPr lang="en-US" dirty="0"/>
            </a:br>
            <a:r>
              <a:rPr lang="en-US" b="0" dirty="0" smtClean="0"/>
              <a:t>Lesson7</a:t>
            </a:r>
            <a:endParaRPr lang="en-US" b="0" kern="0" dirty="0">
              <a:effectLst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/>
              <a:pPr algn="ctr">
                <a:defRPr/>
              </a:pPr>
              <a:t>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6" y="2031918"/>
            <a:ext cx="3153032" cy="38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 </a:t>
            </a:r>
            <a:r>
              <a:rPr lang="en-US" b="1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683" y="1628357"/>
            <a:ext cx="7772400" cy="4724400"/>
          </a:xfrm>
        </p:spPr>
        <p:txBody>
          <a:bodyPr/>
          <a:lstStyle/>
          <a:p>
            <a:r>
              <a:rPr lang="en-US" sz="2400" b="1" dirty="0"/>
              <a:t>Guiding Principle: Get one small thing </a:t>
            </a:r>
            <a:r>
              <a:rPr lang="en-US" sz="2400" b="1" dirty="0" smtClean="0"/>
              <a:t>working</a:t>
            </a:r>
          </a:p>
          <a:p>
            <a:pPr lvl="1"/>
            <a:r>
              <a:rPr lang="en-US" sz="2000" dirty="0"/>
              <a:t>Don't write the entire program in one go, then press go, and hope it works. When the entire program is the space you're looking for a bug, it makes debugging really hard</a:t>
            </a:r>
            <a:r>
              <a:rPr lang="en-US" sz="2000" dirty="0" smtClean="0"/>
              <a:t>.</a:t>
            </a:r>
          </a:p>
          <a:p>
            <a:r>
              <a:rPr lang="en-US" sz="2400" b="1" dirty="0"/>
              <a:t>Modularity</a:t>
            </a:r>
          </a:p>
          <a:p>
            <a:pPr lvl="1"/>
            <a:r>
              <a:rPr lang="en-US" sz="2000" dirty="0"/>
              <a:t>Modularity is the practice of breaking down a larger program into smaller tasks.</a:t>
            </a:r>
          </a:p>
          <a:p>
            <a:pPr lvl="1"/>
            <a:r>
              <a:rPr lang="en-US" sz="2000" dirty="0"/>
              <a:t>Makes code more reusable</a:t>
            </a:r>
          </a:p>
          <a:p>
            <a:pPr lvl="1"/>
            <a:r>
              <a:rPr lang="en-US" sz="2000" dirty="0"/>
              <a:t>Makes code more readable</a:t>
            </a:r>
          </a:p>
          <a:p>
            <a:pPr lvl="1"/>
            <a:r>
              <a:rPr lang="en-US" sz="2000" dirty="0"/>
              <a:t>Make individual </a:t>
            </a:r>
            <a:r>
              <a:rPr lang="en-US" sz="2000" dirty="0" smtClean="0"/>
              <a:t>task </a:t>
            </a:r>
            <a:r>
              <a:rPr lang="en-US" sz="2000" dirty="0"/>
              <a:t>more manageable</a:t>
            </a:r>
          </a:p>
          <a:p>
            <a:pPr lvl="2"/>
            <a:r>
              <a:rPr lang="en-US" sz="2000" dirty="0"/>
              <a:t>Focus on simpler tasks</a:t>
            </a:r>
          </a:p>
          <a:p>
            <a:pPr lvl="2"/>
            <a:r>
              <a:rPr lang="en-US" sz="2000" dirty="0"/>
              <a:t>Tough to hold a big problem in your brain</a:t>
            </a:r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02" y="1638792"/>
            <a:ext cx="7772400" cy="4724400"/>
          </a:xfrm>
        </p:spPr>
        <p:txBody>
          <a:bodyPr/>
          <a:lstStyle/>
          <a:p>
            <a:r>
              <a:rPr lang="en-US" sz="2000" dirty="0" smtClean="0"/>
              <a:t>How </a:t>
            </a:r>
            <a:r>
              <a:rPr lang="en-US" sz="2000" dirty="0"/>
              <a:t>do we know when we're done with a task? Testing! </a:t>
            </a:r>
            <a:endParaRPr lang="en-US" sz="2000" dirty="0" smtClean="0"/>
          </a:p>
          <a:p>
            <a:pPr lvl="1"/>
            <a:r>
              <a:rPr lang="en-US" sz="1600" dirty="0" smtClean="0"/>
              <a:t>You </a:t>
            </a:r>
            <a:r>
              <a:rPr lang="en-US" sz="1600" dirty="0"/>
              <a:t>should specify the tests you'll run on the code you're going to write in advance of writing the code. It's a little more work up front, but will save you time debugging down the road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 smtClean="0"/>
              <a:t>Write </a:t>
            </a:r>
            <a:r>
              <a:rPr lang="en-US" sz="2000" dirty="0"/>
              <a:t>tests that cover all cases - particularly </a:t>
            </a:r>
            <a:r>
              <a:rPr lang="en-US" sz="2000" b="1" dirty="0"/>
              <a:t>edge cases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45804" y="4995333"/>
            <a:ext cx="8140995" cy="120226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Being able to debug your own code is an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objective of this class. I will make EVERY effort to never look at your code, but I will act as a supervisor and ask you questions for you to research 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programmers use CI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981501"/>
            <a:ext cx="5003801" cy="4253673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 bwMode="auto">
          <a:xfrm>
            <a:off x="7010400" y="2971800"/>
            <a:ext cx="1859280" cy="948267"/>
          </a:xfrm>
          <a:prstGeom prst="wedgeRectCallout">
            <a:avLst>
              <a:gd name="adj1" fmla="val -79576"/>
              <a:gd name="adj2" fmla="val -535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metrics on unit test coverage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65760" y="5140113"/>
            <a:ext cx="3520440" cy="948267"/>
          </a:xfrm>
          <a:prstGeom prst="wedgeRectCallout">
            <a:avLst>
              <a:gd name="adj1" fmla="val 16142"/>
              <a:gd name="adj2" fmla="val -9285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linters designed to look for common programming errors and security vulnerabilities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11419" y="1651846"/>
            <a:ext cx="3081019" cy="948267"/>
          </a:xfrm>
          <a:prstGeom prst="wedgeRectCallout">
            <a:avLst>
              <a:gd name="adj1" fmla="val -45423"/>
              <a:gd name="adj2" fmla="val 10714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Automated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metrics to help you understand where your issues/bugs are coming from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35467" y="3777506"/>
            <a:ext cx="1161626" cy="115993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 push to repo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35467" y="2176355"/>
            <a:ext cx="1170092" cy="11252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/>
              <a:t>g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hooks run CI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Up Arrow 9"/>
          <p:cNvSpPr/>
          <p:nvPr/>
        </p:nvSpPr>
        <p:spPr bwMode="auto">
          <a:xfrm>
            <a:off x="480060" y="3414921"/>
            <a:ext cx="472440" cy="271145"/>
          </a:xfrm>
          <a:prstGeom prst="up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375833" y="2553121"/>
            <a:ext cx="351366" cy="371687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994399" y="5149748"/>
            <a:ext cx="3022600" cy="1384922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Unfortunately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these typically do not support assembly, just higher level languages like C/C++, python, ruby,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javascript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, go,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etc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7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Some Sort of Flow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5680" y="1727684"/>
            <a:ext cx="3746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Assembly programs are hard to write and read (</a:t>
            </a:r>
            <a:r>
              <a:rPr lang="en-US" dirty="0" smtClean="0">
                <a:solidFill>
                  <a:srgbClr val="FF0000"/>
                </a:solidFill>
              </a:rPr>
              <a:t>I am talking about me reading your code</a:t>
            </a:r>
            <a:r>
              <a:rPr lang="en-US" dirty="0" smtClean="0"/>
              <a:t>). Always start with some sort of idea for how your program will work. When things break, I will ask how your program works and a flow chart can help.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8" y="1489166"/>
            <a:ext cx="4040047" cy="53688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755" y="3383595"/>
            <a:ext cx="3744686" cy="3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Open 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try to get something </a:t>
            </a:r>
            <a:r>
              <a:rPr lang="en-US" smtClean="0"/>
              <a:t>to compile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Assembly directives</a:t>
            </a:r>
          </a:p>
          <a:p>
            <a:r>
              <a:rPr lang="en-US" dirty="0" smtClean="0"/>
              <a:t>Code Composer Studio (CCS)</a:t>
            </a:r>
          </a:p>
          <a:p>
            <a:r>
              <a:rPr lang="en-US" dirty="0"/>
              <a:t>h</a:t>
            </a:r>
            <a:r>
              <a:rPr lang="en-US" dirty="0" smtClean="0"/>
              <a:t>ello_world.asm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6399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 </a:t>
            </a:r>
            <a:r>
              <a:rPr lang="en-US" sz="2400" dirty="0"/>
              <a:t>MSP 430 User’s Manual pp 341-347 </a:t>
            </a:r>
            <a:endParaRPr lang="en-US" sz="2400" dirty="0" smtClean="0"/>
          </a:p>
          <a:p>
            <a:r>
              <a:rPr lang="en-US" sz="2400" dirty="0" smtClean="0"/>
              <a:t>If not disarmed, How long to reset?</a:t>
            </a:r>
          </a:p>
          <a:p>
            <a:pPr lvl="1"/>
            <a:r>
              <a:rPr lang="en-US" sz="1800" dirty="0" smtClean="0"/>
              <a:t>It counts 32768 clock cycles, then </a:t>
            </a:r>
            <a:r>
              <a:rPr lang="en-US" sz="1800" dirty="0" smtClean="0"/>
              <a:t>resets</a:t>
            </a:r>
          </a:p>
          <a:p>
            <a:pPr lvl="1"/>
            <a:r>
              <a:rPr lang="en-US" sz="1800" dirty="0" smtClean="0"/>
              <a:t>How much time is that?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9178" y="3231170"/>
          <a:ext cx="8911992" cy="1682024"/>
        </p:xfrm>
        <a:graphic>
          <a:graphicData uri="http://schemas.openxmlformats.org/drawingml/2006/table">
            <a:tbl>
              <a:tblPr/>
              <a:tblGrid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  <a:gridCol w="1113999"/>
              </a:tblGrid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8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 gridSpan="8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WDTPW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7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6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4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 smtClean="0">
                          <a:effectLst/>
                        </a:rPr>
                        <a:t>3</a:t>
                      </a:r>
                      <a:endParaRPr lang="en-US" sz="1800" b="1" dirty="0">
                        <a:effectLst/>
                      </a:endParaRP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2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1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dirty="0">
                          <a:effectLst/>
                        </a:rPr>
                        <a:t>0</a:t>
                      </a:r>
                    </a:p>
                  </a:txBody>
                  <a:tcPr marL="53195" marR="53195" marT="53195" marB="53195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WDTHOLD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WDTNMIES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WDTNMI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WDTTMSEL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WDTCNTCL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WDTSSEL</a:t>
                      </a: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WDTISx</a:t>
                      </a:r>
                      <a:endParaRPr lang="en-US" sz="1400" dirty="0">
                        <a:effectLst/>
                      </a:endParaRPr>
                    </a:p>
                  </a:txBody>
                  <a:tcPr marL="53195" marR="53195" marT="53195" marB="5319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26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360" y="1507066"/>
            <a:ext cx="8412480" cy="4842934"/>
          </a:xfrm>
        </p:spPr>
        <p:txBody>
          <a:bodyPr>
            <a:normAutofit lnSpcReduction="10000"/>
          </a:bodyPr>
          <a:lstStyle/>
          <a:p>
            <a:pPr marL="2514600" indent="-2514600">
              <a:buNone/>
              <a:tabLst>
                <a:tab pos="2514600" algn="l"/>
              </a:tabLst>
            </a:pPr>
            <a:r>
              <a:rPr lang="en-US" sz="2000" dirty="0" smtClean="0">
                <a:solidFill>
                  <a:srgbClr val="00B050"/>
                </a:solidFill>
              </a:rPr>
              <a:t>   ;</a:t>
            </a:r>
            <a:r>
              <a:rPr lang="en-US" sz="2000" dirty="0">
                <a:solidFill>
                  <a:srgbClr val="00B050"/>
                </a:solidFill>
              </a:rPr>
              <a:t>disable watchdog timer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#WDTPW, r10   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B050"/>
                </a:solidFill>
              </a:rPr>
              <a:t>; to </a:t>
            </a:r>
            <a:r>
              <a:rPr lang="en-US" sz="2000" dirty="0">
                <a:solidFill>
                  <a:srgbClr val="00B050"/>
                </a:solidFill>
              </a:rPr>
              <a:t>prevent inadvertent writing, the watchdog has a password - if you write without the password in the upper 8 bits, you'll initiate a PUC.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                                </a:t>
            </a:r>
            <a:r>
              <a:rPr lang="en-US" sz="2000" dirty="0" smtClean="0">
                <a:solidFill>
                  <a:srgbClr val="00B050"/>
                </a:solidFill>
              </a:rPr>
              <a:t>	;</a:t>
            </a:r>
            <a:r>
              <a:rPr lang="en-US" sz="2000" dirty="0">
                <a:solidFill>
                  <a:srgbClr val="00B050"/>
                </a:solidFill>
              </a:rPr>
              <a:t>the password is 0x5a in the upper 8 bits.  if you read from the password, you'll read 0x69.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bis</a:t>
            </a:r>
            <a:r>
              <a:rPr lang="en-US" sz="2000" dirty="0"/>
              <a:t>     #WDTHOLD, </a:t>
            </a:r>
            <a:r>
              <a:rPr lang="en-US" sz="2000" dirty="0" smtClean="0"/>
              <a:t>r10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</a:t>
            </a:r>
            <a:r>
              <a:rPr lang="en-US" sz="2000" dirty="0" err="1">
                <a:solidFill>
                  <a:srgbClr val="00B050"/>
                </a:solidFill>
              </a:rPr>
              <a:t>bis</a:t>
            </a:r>
            <a:r>
              <a:rPr lang="en-US" sz="2000" dirty="0">
                <a:solidFill>
                  <a:srgbClr val="00B050"/>
                </a:solidFill>
              </a:rPr>
              <a:t> the password with the bit that tells the timer to hold, not count</a:t>
            </a:r>
          </a:p>
          <a:p>
            <a:pPr marL="2852738" indent="-2852738">
              <a:buNone/>
              <a:tabLst>
                <a:tab pos="2852738" algn="l"/>
              </a:tabLst>
            </a:pPr>
            <a:r>
              <a:rPr lang="en-US" sz="2000" dirty="0"/>
              <a:t>    </a:t>
            </a:r>
            <a:r>
              <a:rPr lang="en-US" sz="2000" dirty="0" err="1"/>
              <a:t>mov</a:t>
            </a:r>
            <a:r>
              <a:rPr lang="en-US" sz="2000" dirty="0"/>
              <a:t>     r10, &amp;</a:t>
            </a:r>
            <a:r>
              <a:rPr lang="en-US" sz="2000" dirty="0" smtClean="0"/>
              <a:t>WDTCTL	</a:t>
            </a:r>
            <a:r>
              <a:rPr lang="en-US" sz="2000" dirty="0" smtClean="0">
                <a:solidFill>
                  <a:srgbClr val="00B050"/>
                </a:solidFill>
              </a:rPr>
              <a:t>; next</a:t>
            </a:r>
            <a:r>
              <a:rPr lang="en-US" sz="2000" dirty="0">
                <a:solidFill>
                  <a:srgbClr val="00B050"/>
                </a:solidFill>
              </a:rPr>
              <a:t>, we need to write that value to the WDTCTL - this is a static address in memory (not relative to our code), so we need</a:t>
            </a:r>
            <a:endParaRPr lang="pt-BR" sz="2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8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92" y="1525883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cdecls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C,LIST,"msp430.h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text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code in the text section - maps to FLASH (ROM)</a:t>
            </a:r>
            <a:endParaRPr lang="en-US" sz="16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StopWDT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#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WDTPW|WDTHOLD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.data     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put code into the data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section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 maps to RAM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".reset"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;put this at the reset vector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.sect .stack            </a:t>
            </a: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;make this the location of the stack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MY_RESULTS: .space 20  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reserves 20 bytes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-----------------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To use: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#MY_RESULTS, r5    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pointer address into r5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#0xfefe, &amp;MY_RESULT 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put </a:t>
            </a:r>
            <a:r>
              <a:rPr lang="en-US" sz="16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fefe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into 1</a:t>
            </a:r>
            <a:r>
              <a:rPr lang="en-US" sz="1600" baseline="30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two bytes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6" y="1466616"/>
            <a:ext cx="8320484" cy="4883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Can initialize ROM; cannot initialize RAM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sequence of bytes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bytes:  .byte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9,8,7,6,5,4,3,2,1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;initialize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sequence of words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words:  .word       0x1111,0x2222,0x3333,0x4444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strings</a:t>
            </a:r>
          </a:p>
          <a:p>
            <a:pPr marL="0" indent="0"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myStr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.string     "hello, world!"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initialize characters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Chars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  .char       '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a','b','c',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'd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‘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see in CCS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25" y="1593616"/>
            <a:ext cx="8320484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.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 label to a particular value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SEVENTEEN: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equ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0x11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align a variable with a particular multiple of bytes (useful to ensure word on even address)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.align      2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probably won't use these often, but they're available</a:t>
            </a:r>
          </a:p>
          <a:p>
            <a:pPr marL="0" indent="0"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.float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;floating point value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.short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;16-bit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8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.long                   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;32-bit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78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 have CCS 8 installed which will allow us to build either ASM or C program and install them onto the MSP430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589873"/>
            <a:ext cx="6011333" cy="36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26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IDE uses the GNU Compiler Collection (</a:t>
            </a:r>
            <a:r>
              <a:rPr lang="en-US" dirty="0" err="1" smtClean="0"/>
              <a:t>gcc</a:t>
            </a:r>
            <a:r>
              <a:rPr lang="en-US" dirty="0" smtClean="0"/>
              <a:t>) to produce executable binary files for the </a:t>
            </a:r>
            <a:r>
              <a:rPr lang="en-US" dirty="0" err="1" smtClean="0"/>
              <a:t>uC</a:t>
            </a:r>
            <a:endParaRPr lang="en-US" dirty="0" smtClean="0"/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v6.4 released 4 July 2017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 is probably the most common compiler used for embedded systems because it is free (no $$$) and open (easy to adapt to a new processor)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6" y="3853655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91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B44337BE5C7D4193621DF98D151EB6" ma:contentTypeVersion="1" ma:contentTypeDescription="Create a new document." ma:contentTypeScope="" ma:versionID="97e7a7c9ce595270c3eaeb148770bcf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DBC61A-8F22-4749-B0E2-3185185CFF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68305</TotalTime>
  <Words>713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Century Schoolbook</vt:lpstr>
      <vt:lpstr>Courier New</vt:lpstr>
      <vt:lpstr>Times New Roman</vt:lpstr>
      <vt:lpstr>Wingdings</vt:lpstr>
      <vt:lpstr>4_USAFA Standard</vt:lpstr>
      <vt:lpstr>5_USAFA Standard</vt:lpstr>
      <vt:lpstr>PowerPoint Presentation</vt:lpstr>
      <vt:lpstr>Overview</vt:lpstr>
      <vt:lpstr>Watchdog Timer</vt:lpstr>
      <vt:lpstr>Watchdog Timer</vt:lpstr>
      <vt:lpstr>Assembler Directives</vt:lpstr>
      <vt:lpstr>Assembler Directives</vt:lpstr>
      <vt:lpstr>Assembler Directives</vt:lpstr>
      <vt:lpstr>CCS</vt:lpstr>
      <vt:lpstr>Tools</vt:lpstr>
      <vt:lpstr>Structured Design</vt:lpstr>
      <vt:lpstr>Testing and Debugging</vt:lpstr>
      <vt:lpstr>Continuous Integration</vt:lpstr>
      <vt:lpstr>Do Some Sort of Flow Chart</vt:lpstr>
      <vt:lpstr>Let’s Open CCS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USAFA/CCX</dc:creator>
  <cp:lastModifiedBy>Walchko, Kevin J Maj USAF USAFA USAFA/DFEC</cp:lastModifiedBy>
  <cp:revision>4282</cp:revision>
  <cp:lastPrinted>2018-05-21T20:20:13Z</cp:lastPrinted>
  <dcterms:created xsi:type="dcterms:W3CDTF">2005-08-12T19:45:51Z</dcterms:created>
  <dcterms:modified xsi:type="dcterms:W3CDTF">2018-08-10T14:42:54Z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0x01010026B44337BE5C7D4193621DF98D151EB6</vt:lpwstr>
  </property>
</Properties>
</file>