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22"/>
  </p:notesMasterIdLst>
  <p:handoutMasterIdLst>
    <p:handoutMasterId r:id="rId23"/>
  </p:handoutMasterIdLst>
  <p:sldIdLst>
    <p:sldId id="352" r:id="rId4"/>
    <p:sldId id="354" r:id="rId5"/>
    <p:sldId id="355" r:id="rId6"/>
    <p:sldId id="356" r:id="rId7"/>
    <p:sldId id="358" r:id="rId8"/>
    <p:sldId id="365" r:id="rId9"/>
    <p:sldId id="366" r:id="rId10"/>
    <p:sldId id="362" r:id="rId11"/>
    <p:sldId id="359" r:id="rId12"/>
    <p:sldId id="369" r:id="rId13"/>
    <p:sldId id="364" r:id="rId14"/>
    <p:sldId id="367" r:id="rId15"/>
    <p:sldId id="353" r:id="rId16"/>
    <p:sldId id="357" r:id="rId17"/>
    <p:sldId id="361" r:id="rId18"/>
    <p:sldId id="363" r:id="rId19"/>
    <p:sldId id="360" r:id="rId20"/>
    <p:sldId id="368" r:id="rId2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192338" y="6494463"/>
            <a:ext cx="4764087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0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9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TI_MSP430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ece382.com/datasheets/msp430g2x53_2x13_mixed_sig_mcu.pdf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13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Floating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Pull-up and pull-down resistors</a:t>
            </a:r>
          </a:p>
          <a:p>
            <a:pPr lvl="1"/>
            <a:r>
              <a:rPr lang="en-US" dirty="0" smtClean="0"/>
              <a:t>You should know this from ECE231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When a system starts up, there is a period where inputs could have random states (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floating</a:t>
            </a:r>
            <a:r>
              <a:rPr lang="en-US" dirty="0" smtClean="0">
                <a:sym typeface="Wingdings" panose="05000000000000000000" pitchFamily="2" charset="2"/>
              </a:rPr>
              <a:t>) because external HW hasn’t initialized things yet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You may not want to your </a:t>
            </a:r>
            <a:r>
              <a:rPr lang="en-US" dirty="0" err="1" smtClean="0">
                <a:sym typeface="Wingdings" panose="05000000000000000000" pitchFamily="2" charset="2"/>
              </a:rPr>
              <a:t>uC</a:t>
            </a:r>
            <a:r>
              <a:rPr lang="en-US" dirty="0" smtClean="0">
                <a:sym typeface="Wingdings" panose="05000000000000000000" pitchFamily="2" charset="2"/>
              </a:rPr>
              <a:t> to act on that random input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Pull-up/down always keep your inputs in a known state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158" y="4246999"/>
            <a:ext cx="5661206" cy="2153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92799" y="4064119"/>
            <a:ext cx="28953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Pull-up</a:t>
            </a:r>
          </a:p>
          <a:p>
            <a:r>
              <a:rPr lang="en-US" dirty="0" smtClean="0"/>
              <a:t>Input is always HIGH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385137"/>
            <a:ext cx="28248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Pull-down</a:t>
            </a:r>
          </a:p>
          <a:p>
            <a:r>
              <a:rPr lang="en-US" dirty="0" smtClean="0"/>
              <a:t>Input is </a:t>
            </a:r>
            <a:r>
              <a:rPr lang="en-US" dirty="0" smtClean="0"/>
              <a:t>always </a:t>
            </a:r>
            <a:r>
              <a:rPr lang="en-US" dirty="0" smtClean="0"/>
              <a:t>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409" y="2463919"/>
            <a:ext cx="64865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69181" y="296917"/>
            <a:ext cx="8447617" cy="948559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Floating</a:t>
            </a:r>
            <a:endParaRPr lang="en-US" kern="0" dirty="0"/>
          </a:p>
        </p:txBody>
      </p:sp>
      <p:sp>
        <p:nvSpPr>
          <p:cNvPr id="2" name="Rectangle 1"/>
          <p:cNvSpPr/>
          <p:nvPr/>
        </p:nvSpPr>
        <p:spPr>
          <a:xfrm>
            <a:off x="2394943" y="1780123"/>
            <a:ext cx="4663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/>
              <a:t>Voltage Levels and Noise Margins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9206" y="5925552"/>
            <a:ext cx="3983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Remember this from ECE281?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51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Toggle 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623665"/>
            <a:ext cx="8493642" cy="47244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Let's </a:t>
            </a:r>
            <a:r>
              <a:rPr lang="en-US" sz="1800" dirty="0"/>
              <a:t>write a program that controls the onboard LEDs with the onboard push button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&amp;P1DIR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&amp;P1DIR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P1IN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push button is LOW on push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6400" lvl="1" indent="0">
              <a:buNone/>
            </a:pPr>
            <a:endParaRPr lang="en-US" sz="2200" dirty="0"/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95708" y="5826873"/>
            <a:ext cx="361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Family Users Guide p 328</a:t>
            </a:r>
          </a:p>
        </p:txBody>
      </p:sp>
    </p:spTree>
    <p:extLst>
      <p:ext uri="{BB962C8B-B14F-4D97-AF65-F5344CB8AC3E}">
        <p14:creationId xmlns:p14="http://schemas.microsoft.com/office/powerpoint/2010/main" val="378355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68HC11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85813"/>
            <a:ext cx="7010400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5608320" y="2290354"/>
            <a:ext cx="1384663" cy="400595"/>
          </a:xfrm>
          <a:prstGeom prst="ellipse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1075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do we talk to Ports? Do I/O?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615783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Port-Mapped </a:t>
            </a:r>
            <a:r>
              <a:rPr lang="en-US" sz="2000" dirty="0">
                <a:solidFill>
                  <a:schemeClr val="accent2"/>
                </a:solidFill>
              </a:rPr>
              <a:t>I/O </a:t>
            </a:r>
            <a:r>
              <a:rPr lang="en-US" sz="2000" dirty="0" smtClean="0">
                <a:solidFill>
                  <a:schemeClr val="accent2"/>
                </a:solidFill>
              </a:rPr>
              <a:t>   </a:t>
            </a:r>
            <a:r>
              <a:rPr lang="en-US" sz="2000" dirty="0" smtClean="0"/>
              <a:t>(Intel)</a:t>
            </a:r>
          </a:p>
          <a:p>
            <a:pPr lvl="1"/>
            <a:r>
              <a:rPr lang="en-US" sz="2000" dirty="0" smtClean="0"/>
              <a:t>I/O and memory have their own separate address space</a:t>
            </a:r>
          </a:p>
          <a:p>
            <a:pPr lvl="1"/>
            <a:r>
              <a:rPr lang="en-US" sz="2000" dirty="0" smtClean="0"/>
              <a:t>Advantage</a:t>
            </a:r>
          </a:p>
          <a:p>
            <a:pPr lvl="2"/>
            <a:r>
              <a:rPr lang="en-US" sz="1800" dirty="0" smtClean="0"/>
              <a:t>Don't </a:t>
            </a:r>
            <a:r>
              <a:rPr lang="en-US" sz="1800" dirty="0"/>
              <a:t>lose memory for IO.</a:t>
            </a:r>
          </a:p>
          <a:p>
            <a:pPr lvl="2"/>
            <a:r>
              <a:rPr lang="en-US" sz="1800" dirty="0" smtClean="0"/>
              <a:t>Protects </a:t>
            </a:r>
            <a:r>
              <a:rPr lang="en-US" sz="1800" dirty="0"/>
              <a:t>coder from mistakes.</a:t>
            </a:r>
          </a:p>
          <a:p>
            <a:pPr lvl="1"/>
            <a:r>
              <a:rPr lang="en-US" sz="2200" dirty="0" smtClean="0"/>
              <a:t>Disadvantage</a:t>
            </a:r>
          </a:p>
          <a:p>
            <a:pPr lvl="2"/>
            <a:r>
              <a:rPr lang="en-US" sz="1800" dirty="0" smtClean="0"/>
              <a:t>Need More Instructions (like In/Out)</a:t>
            </a:r>
          </a:p>
          <a:p>
            <a:pPr lvl="2"/>
            <a:r>
              <a:rPr lang="en-US" sz="1800" dirty="0" smtClean="0"/>
              <a:t>More restrictive addressing modes</a:t>
            </a:r>
          </a:p>
          <a:p>
            <a:pPr lvl="1"/>
            <a:r>
              <a:rPr lang="en-US" sz="2200" dirty="0" smtClean="0"/>
              <a:t>How to use</a:t>
            </a:r>
          </a:p>
          <a:p>
            <a:pPr lvl="2"/>
            <a:r>
              <a:rPr lang="en-US" sz="1800" dirty="0" smtClean="0"/>
              <a:t>Out #0x55, &amp;PORT1</a:t>
            </a:r>
            <a:endParaRPr lang="en-US" sz="2200" dirty="0"/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1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127" y="1543384"/>
            <a:ext cx="8083562" cy="47391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smtClean="0"/>
              <a:t>Input was FLOATING!</a:t>
            </a: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#BIT0|BIT6,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output pin direction</a:t>
            </a: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; input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pin direction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P1REN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enable pin 3’s resistor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P1OUT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make it a pull-up? (trick)</a:t>
            </a: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P1IN        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#BIT0|BIT6, &amp;P1OUT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674" y="1543384"/>
            <a:ext cx="5661206" cy="215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77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do we talk to Ports? Do I/O?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639431"/>
            <a:ext cx="8493642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Two classic methods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Memory-Mapped I/O                        (Motorola)</a:t>
            </a:r>
          </a:p>
          <a:p>
            <a:pPr lvl="1"/>
            <a:r>
              <a:rPr lang="en-US" sz="2000" dirty="0" smtClean="0"/>
              <a:t>Port-Mapped I/O [or Isolated IO]     (Intel)</a:t>
            </a:r>
            <a:endParaRPr lang="en-US" sz="1800" dirty="0" smtClean="0"/>
          </a:p>
          <a:p>
            <a:r>
              <a:rPr lang="en-US" sz="2000" dirty="0">
                <a:solidFill>
                  <a:schemeClr val="accent2"/>
                </a:solidFill>
              </a:rPr>
              <a:t>Memory-Mapped I/O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I/O and memory SHARE the same space</a:t>
            </a:r>
          </a:p>
          <a:p>
            <a:pPr lvl="1"/>
            <a:r>
              <a:rPr lang="en-US" sz="2000" dirty="0" smtClean="0"/>
              <a:t>Advantage</a:t>
            </a:r>
          </a:p>
          <a:p>
            <a:pPr lvl="2"/>
            <a:r>
              <a:rPr lang="en-US" sz="1800" dirty="0" smtClean="0"/>
              <a:t>Fewer </a:t>
            </a:r>
            <a:r>
              <a:rPr lang="en-US" sz="1800" dirty="0"/>
              <a:t>instructions</a:t>
            </a:r>
          </a:p>
          <a:p>
            <a:pPr lvl="2"/>
            <a:r>
              <a:rPr lang="en-US" sz="1800" dirty="0" smtClean="0"/>
              <a:t>Can </a:t>
            </a:r>
            <a:r>
              <a:rPr lang="en-US" sz="1800" dirty="0"/>
              <a:t>use </a:t>
            </a:r>
            <a:r>
              <a:rPr lang="en-US" sz="1800" dirty="0" smtClean="0"/>
              <a:t>all addressing modes</a:t>
            </a:r>
          </a:p>
          <a:p>
            <a:pPr lvl="1"/>
            <a:r>
              <a:rPr lang="en-US" sz="2200" dirty="0" smtClean="0"/>
              <a:t>Disadvantage</a:t>
            </a:r>
          </a:p>
          <a:p>
            <a:pPr lvl="2"/>
            <a:r>
              <a:rPr lang="en-US" sz="1800" dirty="0" smtClean="0"/>
              <a:t>Lose </a:t>
            </a:r>
            <a:r>
              <a:rPr lang="en-US" sz="1800" dirty="0"/>
              <a:t>memory to </a:t>
            </a:r>
            <a:r>
              <a:rPr lang="en-US" sz="1800" dirty="0" smtClean="0"/>
              <a:t>IO</a:t>
            </a:r>
          </a:p>
          <a:p>
            <a:pPr lvl="2"/>
            <a:r>
              <a:rPr lang="en-US" sz="1800" dirty="0" smtClean="0"/>
              <a:t>Programmer mistakes</a:t>
            </a:r>
          </a:p>
          <a:p>
            <a:pPr lvl="1"/>
            <a:r>
              <a:rPr lang="en-US" sz="2200" dirty="0" smtClean="0"/>
              <a:t>How to use</a:t>
            </a:r>
          </a:p>
          <a:p>
            <a:pPr lvl="2"/>
            <a:r>
              <a:rPr lang="en-US" sz="1800" dirty="0" err="1" smtClean="0"/>
              <a:t>Mov</a:t>
            </a:r>
            <a:r>
              <a:rPr lang="en-US" sz="1800" dirty="0" smtClean="0"/>
              <a:t> #0x55, &amp;P1OUT</a:t>
            </a:r>
          </a:p>
          <a:p>
            <a:pPr lvl="2"/>
            <a:r>
              <a:rPr lang="en-US" sz="1800" dirty="0" err="1"/>
              <a:t>Mov</a:t>
            </a:r>
            <a:r>
              <a:rPr lang="en-US" sz="1800" dirty="0"/>
              <a:t> #0x55, </a:t>
            </a:r>
            <a:r>
              <a:rPr lang="en-US" sz="1800" dirty="0" smtClean="0"/>
              <a:t>&amp;0x0021</a:t>
            </a:r>
          </a:p>
          <a:p>
            <a:pPr lvl="1"/>
            <a:r>
              <a:rPr lang="en-US" sz="2200" dirty="0" smtClean="0">
                <a:solidFill>
                  <a:schemeClr val="accent2"/>
                </a:solidFill>
              </a:rPr>
              <a:t>User’s Guide p 333, Table 8-2</a:t>
            </a:r>
          </a:p>
          <a:p>
            <a:pPr lvl="1"/>
            <a:r>
              <a:rPr lang="en-US" sz="2200" dirty="0" smtClean="0">
                <a:solidFill>
                  <a:schemeClr val="accent2"/>
                </a:solidFill>
              </a:rPr>
              <a:t>Watchdog Timer, page 341</a:t>
            </a:r>
            <a:endParaRPr lang="en-US" sz="2200" dirty="0" smtClean="0"/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  <p:pic>
        <p:nvPicPr>
          <p:cNvPr id="2050" name="Picture 2" descr="MSP430 Memory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030" y="2444807"/>
            <a:ext cx="2744650" cy="38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11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Pull-up/Pull-down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127" y="1543384"/>
            <a:ext cx="8083562" cy="4739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Input was FLOATING!</a:t>
            </a: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305" y="2938632"/>
            <a:ext cx="5661206" cy="215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1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Peripherals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Memory-Mapped IO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Ports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GPIO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Multiplexing</a:t>
            </a: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Peripherals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52721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What are Peripherals?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MSP430G2xx Peripherals?</a:t>
            </a:r>
          </a:p>
          <a:p>
            <a:pPr lvl="1"/>
            <a:r>
              <a:rPr lang="en-US" sz="2000" dirty="0" smtClean="0">
                <a:hlinkClick r:id="rId2"/>
              </a:rPr>
              <a:t>MSP430 </a:t>
            </a:r>
            <a:r>
              <a:rPr lang="en-US" sz="2000" dirty="0" err="1">
                <a:hlinkClick r:id="rId2"/>
              </a:rPr>
              <a:t>wikipedia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/>
              <a:t>Watchdog </a:t>
            </a:r>
            <a:r>
              <a:rPr lang="en-US" sz="2000" dirty="0"/>
              <a:t>Timer</a:t>
            </a:r>
          </a:p>
          <a:p>
            <a:pPr lvl="1"/>
            <a:r>
              <a:rPr lang="en-US" sz="2000" dirty="0" smtClean="0"/>
              <a:t>Universal </a:t>
            </a:r>
            <a:r>
              <a:rPr lang="en-US" sz="2000" dirty="0"/>
              <a:t>Serial Communication Interface (USCI) </a:t>
            </a:r>
            <a:endParaRPr lang="en-US" sz="2000" dirty="0" smtClean="0"/>
          </a:p>
          <a:p>
            <a:pPr lvl="2"/>
            <a:r>
              <a:rPr lang="en-US" sz="1600" dirty="0"/>
              <a:t>I</a:t>
            </a:r>
            <a:r>
              <a:rPr lang="en-US" sz="1600" dirty="0" smtClean="0"/>
              <a:t>mplements UART, SPI, </a:t>
            </a:r>
            <a:r>
              <a:rPr lang="en-US" sz="1600" dirty="0"/>
              <a:t>and I2C protocols </a:t>
            </a:r>
            <a:endParaRPr lang="en-US" sz="1600" dirty="0" smtClean="0"/>
          </a:p>
          <a:p>
            <a:pPr lvl="1"/>
            <a:r>
              <a:rPr lang="en-US" sz="2000" dirty="0" smtClean="0"/>
              <a:t>Pulse </a:t>
            </a:r>
            <a:r>
              <a:rPr lang="en-US" sz="2000" dirty="0"/>
              <a:t>Width Modulation (PWM) </a:t>
            </a:r>
          </a:p>
          <a:p>
            <a:pPr lvl="1"/>
            <a:r>
              <a:rPr lang="en-US" sz="2000" dirty="0" smtClean="0"/>
              <a:t>Temperature </a:t>
            </a:r>
            <a:r>
              <a:rPr lang="en-US" sz="2000" dirty="0"/>
              <a:t>Sensor</a:t>
            </a:r>
          </a:p>
          <a:p>
            <a:pPr lvl="1"/>
            <a:r>
              <a:rPr lang="en-US" sz="2000" dirty="0" smtClean="0"/>
              <a:t>Multiplexers</a:t>
            </a:r>
          </a:p>
          <a:p>
            <a:pPr lvl="2"/>
            <a:r>
              <a:rPr lang="en-US" dirty="0"/>
              <a:t>T</a:t>
            </a:r>
            <a:r>
              <a:rPr lang="en-US" sz="1800" dirty="0" smtClean="0"/>
              <a:t>oo many capabilities, not enough pings</a:t>
            </a:r>
          </a:p>
          <a:p>
            <a:pPr lvl="1"/>
            <a:r>
              <a:rPr lang="en-US" sz="2000" dirty="0" smtClean="0"/>
              <a:t>Capacitive </a:t>
            </a:r>
            <a:r>
              <a:rPr lang="en-US" sz="2000" dirty="0"/>
              <a:t>Touch I/O </a:t>
            </a:r>
            <a:endParaRPr lang="en-US" sz="2000" dirty="0" smtClean="0"/>
          </a:p>
          <a:p>
            <a:pPr lvl="2"/>
            <a:r>
              <a:rPr lang="en-US" sz="1600" dirty="0" smtClean="0"/>
              <a:t>For </a:t>
            </a:r>
            <a:r>
              <a:rPr lang="en-US" sz="1600" dirty="0"/>
              <a:t>working with touch screens, </a:t>
            </a:r>
            <a:r>
              <a:rPr lang="en-US" sz="1600" dirty="0" err="1" smtClean="0"/>
              <a:t>etc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13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05425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What are Ports?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Your </a:t>
            </a:r>
            <a:r>
              <a:rPr lang="en-US" sz="2000" dirty="0" err="1" smtClean="0">
                <a:solidFill>
                  <a:schemeClr val="accent2"/>
                </a:solidFill>
              </a:rPr>
              <a:t>LaunchPad</a:t>
            </a:r>
            <a:r>
              <a:rPr lang="en-US" sz="2000" dirty="0" smtClean="0">
                <a:solidFill>
                  <a:schemeClr val="accent2"/>
                </a:solidFill>
              </a:rPr>
              <a:t> Board has…</a:t>
            </a:r>
          </a:p>
          <a:p>
            <a:pPr lvl="1"/>
            <a:r>
              <a:rPr lang="en-US" sz="2000" dirty="0" smtClean="0"/>
              <a:t>Port 1, Pin 0 to Pin 7</a:t>
            </a:r>
          </a:p>
          <a:p>
            <a:pPr lvl="1"/>
            <a:r>
              <a:rPr lang="en-US" sz="2000" dirty="0"/>
              <a:t>Port </a:t>
            </a:r>
            <a:r>
              <a:rPr lang="en-US" sz="2000" dirty="0" smtClean="0"/>
              <a:t>2, </a:t>
            </a:r>
            <a:r>
              <a:rPr lang="en-US" sz="2000" dirty="0"/>
              <a:t>Pin 0 to Pin </a:t>
            </a:r>
            <a:r>
              <a:rPr lang="en-US" sz="2000" dirty="0" smtClean="0"/>
              <a:t>5        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129" r="13983" b="15625"/>
          <a:stretch/>
        </p:blipFill>
        <p:spPr>
          <a:xfrm>
            <a:off x="5681493" y="1584434"/>
            <a:ext cx="3092017" cy="389408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8305275" y="2260755"/>
            <a:ext cx="874986" cy="6506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Ship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Arial" charset="0"/>
              </a:rPr>
              <a:t>(</a:t>
            </a:r>
            <a:r>
              <a:rPr lang="en-US" sz="1600" dirty="0" err="1" smtClean="0">
                <a:latin typeface="Arial" charset="0"/>
              </a:rPr>
              <a:t>uC</a:t>
            </a:r>
            <a:r>
              <a:rPr lang="en-US" sz="1600" dirty="0" smtClean="0">
                <a:latin typeface="Arial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574546" y="1570641"/>
            <a:ext cx="1305910" cy="65061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External</a:t>
            </a:r>
            <a:endParaRPr lang="en-US" sz="1600" dirty="0"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World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flipH="1">
            <a:off x="5694305" y="2260755"/>
            <a:ext cx="2361874" cy="3288707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Left-Right Arrow 8"/>
          <p:cNvSpPr/>
          <p:nvPr/>
        </p:nvSpPr>
        <p:spPr bwMode="auto">
          <a:xfrm>
            <a:off x="5370912" y="4103209"/>
            <a:ext cx="2096814" cy="1111469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600">
                <a:latin typeface="Arial" charset="0"/>
              </a:rPr>
              <a:t>Goods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>
                <a:latin typeface="Arial" charset="0"/>
              </a:rPr>
              <a:t>(Data)</a:t>
            </a:r>
            <a:endParaRPr lang="en-US" sz="1600" dirty="0">
              <a:latin typeface="Arial" charset="0"/>
            </a:endParaRPr>
          </a:p>
        </p:txBody>
      </p:sp>
      <p:pic>
        <p:nvPicPr>
          <p:cNvPr id="1026" name="Picture 2" descr="MSP430G2553 Pin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55" y="3089470"/>
            <a:ext cx="8846808" cy="321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49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678845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Only 20 Pins !!! But want access to many more signals</a:t>
            </a:r>
          </a:p>
          <a:p>
            <a:pPr lvl="1"/>
            <a:r>
              <a:rPr lang="en-US" sz="1600" dirty="0" smtClean="0"/>
              <a:t>Therefore, each pin shares </a:t>
            </a:r>
            <a:r>
              <a:rPr lang="en-US" sz="1600" dirty="0" smtClean="0">
                <a:solidFill>
                  <a:srgbClr val="FF0000"/>
                </a:solidFill>
              </a:rPr>
              <a:t>several</a:t>
            </a:r>
            <a:r>
              <a:rPr lang="en-US" sz="1600" dirty="0" smtClean="0"/>
              <a:t> signals </a:t>
            </a:r>
            <a:r>
              <a:rPr lang="en-US" sz="1600" dirty="0" smtClean="0">
                <a:sym typeface="Wingdings" pitchFamily="2" charset="2"/>
              </a:rPr>
              <a:t> multiplexing</a:t>
            </a:r>
            <a:endParaRPr lang="en-US" sz="16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You learned about multiplexers in ECE281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Use PxSEL1 and PxSEL2 to select signal for each pin</a:t>
            </a:r>
          </a:p>
          <a:p>
            <a:pPr lvl="1"/>
            <a:r>
              <a:rPr lang="en-US" sz="2000" dirty="0"/>
              <a:t>The details are in the </a:t>
            </a:r>
            <a:r>
              <a:rPr lang="en-US" sz="2000" dirty="0">
                <a:hlinkClick r:id="rId2" action="ppaction://hlinkfile"/>
              </a:rPr>
              <a:t>MSP430G2x53 2x13 Mixed Signal MCU Datasheet</a:t>
            </a:r>
            <a:r>
              <a:rPr lang="en-US" sz="2000" dirty="0"/>
              <a:t>.</a:t>
            </a:r>
            <a:endParaRPr lang="en-US" sz="1600" dirty="0"/>
          </a:p>
        </p:txBody>
      </p:sp>
      <p:pic>
        <p:nvPicPr>
          <p:cNvPr id="4" name="Picture 2" descr="MSP430G2553 Pin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79" y="2447026"/>
            <a:ext cx="6543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80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460" y="4411190"/>
            <a:ext cx="3961874" cy="1989607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Memory-Mapped </a:t>
            </a:r>
            <a:r>
              <a:rPr lang="en-US" sz="2000" dirty="0">
                <a:solidFill>
                  <a:schemeClr val="accent2"/>
                </a:solidFill>
              </a:rPr>
              <a:t>I/O </a:t>
            </a:r>
          </a:p>
          <a:p>
            <a:pPr lvl="1"/>
            <a:r>
              <a:rPr lang="en-US" dirty="0" smtClean="0"/>
              <a:t>Advantage</a:t>
            </a:r>
            <a:endParaRPr lang="en-US" dirty="0"/>
          </a:p>
          <a:p>
            <a:pPr lvl="2"/>
            <a:r>
              <a:rPr lang="en-US" dirty="0"/>
              <a:t>Fewer instructions</a:t>
            </a:r>
          </a:p>
          <a:p>
            <a:pPr lvl="2"/>
            <a:r>
              <a:rPr lang="en-US" dirty="0"/>
              <a:t>Can use all addressing modes</a:t>
            </a:r>
          </a:p>
          <a:p>
            <a:pPr lvl="1"/>
            <a:r>
              <a:rPr lang="en-US" sz="2200" dirty="0"/>
              <a:t>Disadvantage</a:t>
            </a:r>
          </a:p>
          <a:p>
            <a:pPr lvl="2"/>
            <a:r>
              <a:rPr lang="en-US" dirty="0"/>
              <a:t>Lose memory to IO</a:t>
            </a:r>
          </a:p>
          <a:p>
            <a:pPr lvl="2"/>
            <a:r>
              <a:rPr lang="en-US" dirty="0"/>
              <a:t>Programmer mistakes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118" t="23220" b="12162"/>
          <a:stretch/>
        </p:blipFill>
        <p:spPr>
          <a:xfrm>
            <a:off x="1828800" y="1463039"/>
            <a:ext cx="5765909" cy="29481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8226" y="1536873"/>
            <a:ext cx="177936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Intel</a:t>
            </a:r>
          </a:p>
          <a:p>
            <a:r>
              <a:rPr lang="en-US" sz="2000" dirty="0" smtClean="0"/>
              <a:t>I/O and memory have separate space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48943" y="1463039"/>
            <a:ext cx="154349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Motorola</a:t>
            </a:r>
          </a:p>
          <a:p>
            <a:r>
              <a:rPr lang="en-US" sz="1800" dirty="0" smtClean="0"/>
              <a:t>I/O and memory share</a:t>
            </a: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936934" y="4410801"/>
            <a:ext cx="4593195" cy="1989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000" b="1">
                <a:solidFill>
                  <a:schemeClr val="accent2"/>
                </a:solidFill>
                <a:latin typeface="Trebuchet MS" panose="020B0603020202020204" pitchFamily="34" charset="0"/>
              </a:defRPr>
            </a:lvl1pPr>
            <a:lvl2pPr marL="688975" lvl="1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000" b="1">
                <a:latin typeface="Trebuchet MS" panose="020B0603020202020204" pitchFamily="34" charset="0"/>
              </a:defRPr>
            </a:lvl2pPr>
            <a:lvl3pPr marL="1027113" lvl="2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1800" b="1">
                <a:latin typeface="Trebuchet MS" panose="020B0603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1600" b="1">
                <a:latin typeface="Trebuchet MS" panose="020B0603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latin typeface="+mn-lt"/>
              </a:defRPr>
            </a:lvl9pPr>
          </a:lstStyle>
          <a:p>
            <a:r>
              <a:rPr lang="en-US" dirty="0"/>
              <a:t>Port-Mapped I/O</a:t>
            </a:r>
          </a:p>
          <a:p>
            <a:pPr lvl="1"/>
            <a:r>
              <a:rPr lang="en-US" dirty="0"/>
              <a:t>Advantage</a:t>
            </a:r>
          </a:p>
          <a:p>
            <a:pPr lvl="2"/>
            <a:r>
              <a:rPr lang="en-US" dirty="0"/>
              <a:t>Don't lose memory for IO.</a:t>
            </a:r>
          </a:p>
          <a:p>
            <a:pPr lvl="2"/>
            <a:r>
              <a:rPr lang="en-US" dirty="0"/>
              <a:t>Protects coder from mistakes.</a:t>
            </a:r>
          </a:p>
          <a:p>
            <a:pPr lvl="1"/>
            <a:r>
              <a:rPr lang="en-US" dirty="0"/>
              <a:t>Disadvantage</a:t>
            </a:r>
          </a:p>
          <a:p>
            <a:pPr lvl="2"/>
            <a:r>
              <a:rPr lang="en-US" dirty="0"/>
              <a:t>Need More Instructions (like In/Out)</a:t>
            </a:r>
          </a:p>
          <a:p>
            <a:pPr lvl="2"/>
            <a:r>
              <a:rPr lang="en-US" dirty="0"/>
              <a:t>More restrictive addressing modes</a:t>
            </a:r>
          </a:p>
        </p:txBody>
      </p:sp>
    </p:spTree>
    <p:extLst>
      <p:ext uri="{BB962C8B-B14F-4D97-AF65-F5344CB8AC3E}">
        <p14:creationId xmlns:p14="http://schemas.microsoft.com/office/powerpoint/2010/main" val="22364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MSP430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639431"/>
            <a:ext cx="8493642" cy="4724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MSP430 has Memory-Mapped </a:t>
            </a:r>
            <a:r>
              <a:rPr lang="en-US" sz="2000" dirty="0">
                <a:solidFill>
                  <a:schemeClr val="accent2"/>
                </a:solidFill>
              </a:rPr>
              <a:t>I/O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sz="2200" dirty="0" smtClean="0"/>
              <a:t>How to use</a:t>
            </a:r>
          </a:p>
          <a:p>
            <a:pPr lvl="2"/>
            <a:r>
              <a:rPr lang="en-US" dirty="0" err="1"/>
              <a:t>m</a:t>
            </a:r>
            <a:r>
              <a:rPr lang="en-US" sz="1800" dirty="0" err="1" smtClean="0"/>
              <a:t>ov</a:t>
            </a:r>
            <a:r>
              <a:rPr lang="en-US" sz="1800" dirty="0" smtClean="0"/>
              <a:t> #0x55, &amp;P1OUT</a:t>
            </a:r>
          </a:p>
          <a:p>
            <a:pPr lvl="2"/>
            <a:r>
              <a:rPr lang="en-US" dirty="0" err="1"/>
              <a:t>m</a:t>
            </a:r>
            <a:r>
              <a:rPr lang="en-US" sz="1800" dirty="0" err="1" smtClean="0"/>
              <a:t>ov</a:t>
            </a:r>
            <a:r>
              <a:rPr lang="en-US" sz="1800" dirty="0" smtClean="0"/>
              <a:t> </a:t>
            </a:r>
            <a:r>
              <a:rPr lang="en-US" sz="1800" dirty="0"/>
              <a:t>#0x55, </a:t>
            </a:r>
            <a:r>
              <a:rPr lang="en-US" sz="1800" dirty="0" smtClean="0"/>
              <a:t>&amp;0x0021</a:t>
            </a:r>
          </a:p>
          <a:p>
            <a:pPr lvl="2"/>
            <a:r>
              <a:rPr lang="en-US" dirty="0" smtClean="0"/>
              <a:t>Why does the address have &amp;?</a:t>
            </a:r>
            <a:endParaRPr lang="en-US" sz="1800" dirty="0" smtClean="0"/>
          </a:p>
          <a:p>
            <a:pPr lvl="1"/>
            <a:r>
              <a:rPr lang="en-US" sz="2200" dirty="0" smtClean="0">
                <a:solidFill>
                  <a:schemeClr val="accent2"/>
                </a:solidFill>
              </a:rPr>
              <a:t>User’s Guide p 333, Table 8-2</a:t>
            </a:r>
          </a:p>
        </p:txBody>
      </p:sp>
      <p:pic>
        <p:nvPicPr>
          <p:cNvPr id="2050" name="Picture 2" descr="MSP430 Memory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629" y="1506276"/>
            <a:ext cx="3478914" cy="485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48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GPIO Port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623665"/>
            <a:ext cx="8493642" cy="2096997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The registers used to configure GPIO are </a:t>
            </a:r>
            <a:r>
              <a:rPr lang="en-US" sz="2000" dirty="0" err="1">
                <a:solidFill>
                  <a:schemeClr val="accent2"/>
                </a:solidFill>
              </a:rPr>
              <a:t>PxDIR</a:t>
            </a:r>
            <a:r>
              <a:rPr lang="en-US" sz="2000" dirty="0" smtClean="0">
                <a:solidFill>
                  <a:schemeClr val="accent2"/>
                </a:solidFill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</a:rPr>
              <a:t>PxREN</a:t>
            </a:r>
            <a:r>
              <a:rPr lang="en-US" sz="2000" dirty="0" smtClean="0">
                <a:solidFill>
                  <a:schemeClr val="accent2"/>
                </a:solidFill>
              </a:rPr>
              <a:t>, </a:t>
            </a:r>
            <a:r>
              <a:rPr lang="en-US" sz="2000" dirty="0" err="1">
                <a:solidFill>
                  <a:schemeClr val="accent2"/>
                </a:solidFill>
              </a:rPr>
              <a:t>PxOUT</a:t>
            </a:r>
            <a:r>
              <a:rPr lang="en-US" sz="2000" dirty="0">
                <a:solidFill>
                  <a:schemeClr val="accent2"/>
                </a:solidFill>
              </a:rPr>
              <a:t>, and </a:t>
            </a:r>
            <a:r>
              <a:rPr lang="en-US" sz="2000" dirty="0" err="1" smtClean="0">
                <a:solidFill>
                  <a:schemeClr val="accent2"/>
                </a:solidFill>
              </a:rPr>
              <a:t>PxIN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sz="1800" dirty="0" err="1" smtClean="0">
                <a:solidFill>
                  <a:srgbClr val="FF0000"/>
                </a:solidFill>
              </a:rPr>
              <a:t>PxDIR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/>
              <a:t>configures which pins are input and which pins are output </a:t>
            </a:r>
          </a:p>
          <a:p>
            <a:pPr lvl="2"/>
            <a:r>
              <a:rPr lang="en-US" sz="1400" dirty="0" smtClean="0"/>
              <a:t>1 </a:t>
            </a:r>
            <a:r>
              <a:rPr lang="en-US" sz="1400" dirty="0"/>
              <a:t>corresponds to output, 0 to input</a:t>
            </a:r>
          </a:p>
          <a:p>
            <a:pPr lvl="1"/>
            <a:r>
              <a:rPr lang="en-US" sz="1800" dirty="0" err="1">
                <a:solidFill>
                  <a:srgbClr val="FF0000"/>
                </a:solidFill>
              </a:rPr>
              <a:t>PxREN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controls pull up / pull down resistors to avoid floating inputs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Writing </a:t>
            </a:r>
            <a:r>
              <a:rPr lang="en-US" sz="1800" dirty="0"/>
              <a:t>to </a:t>
            </a:r>
            <a:r>
              <a:rPr lang="en-US" sz="1800" dirty="0" err="1">
                <a:solidFill>
                  <a:srgbClr val="FF0000"/>
                </a:solidFill>
              </a:rPr>
              <a:t>PxOUT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controls the output of each pin</a:t>
            </a:r>
          </a:p>
          <a:p>
            <a:pPr lvl="1"/>
            <a:r>
              <a:rPr lang="en-US" sz="1800" dirty="0" err="1" smtClean="0">
                <a:solidFill>
                  <a:srgbClr val="FF0000"/>
                </a:solidFill>
              </a:rPr>
              <a:t>PxIN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/>
              <a:t>allows you to read the values on these </a:t>
            </a:r>
            <a:r>
              <a:rPr lang="en-US" sz="1800" dirty="0" smtClean="0"/>
              <a:t>pins</a:t>
            </a:r>
          </a:p>
          <a:p>
            <a:pPr marL="406400" lvl="1" indent="0">
              <a:buNone/>
            </a:pPr>
            <a:endParaRPr lang="en-US" sz="1800" dirty="0" smtClean="0"/>
          </a:p>
          <a:p>
            <a:pPr marL="406400" lvl="1" indent="0">
              <a:buNone/>
            </a:pPr>
            <a:endParaRPr lang="en-US" sz="1800" dirty="0"/>
          </a:p>
          <a:p>
            <a:pPr marL="406400" lvl="1" indent="0">
              <a:buNone/>
            </a:pPr>
            <a:endParaRPr lang="en-US" sz="1800" dirty="0"/>
          </a:p>
          <a:p>
            <a:pPr lvl="1"/>
            <a:endParaRPr lang="en-US" sz="1600" dirty="0"/>
          </a:p>
          <a:p>
            <a:pPr lvl="1"/>
            <a:endParaRPr lang="en-US" sz="2200" dirty="0"/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32755"/>
            <a:ext cx="361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Family Users Guide p 328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0" y="3892008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 err="1" smtClean="0"/>
              <a:t>DIR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 bwMode="auto">
          <a:xfrm rot="16200000">
            <a:off x="8712110" y="4614067"/>
            <a:ext cx="1446071" cy="925283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Port 1 or 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62" y="3650965"/>
            <a:ext cx="8390818" cy="269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0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GPIO Pin Setup (</a:t>
            </a:r>
            <a:r>
              <a:rPr lang="en-US" b="1" dirty="0" err="1" smtClean="0"/>
              <a:t>Muxes</a:t>
            </a:r>
            <a:r>
              <a:rPr lang="en-US" b="1" dirty="0" smtClean="0"/>
              <a:t>!)</a:t>
            </a:r>
            <a:endParaRPr lang="en-US" dirty="0"/>
          </a:p>
        </p:txBody>
      </p:sp>
      <p:pic>
        <p:nvPicPr>
          <p:cNvPr id="3074" name="Picture 2" descr="P1.0-2 Multiplexing Control Bits / Sign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240" y="1516975"/>
            <a:ext cx="6046077" cy="434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898525" y="1566594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P1.</a:t>
            </a:r>
            <a:r>
              <a:rPr lang="en-US" dirty="0" smtClean="0">
                <a:solidFill>
                  <a:srgbClr val="00B050"/>
                </a:solidFill>
              </a:rPr>
              <a:t>x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Right Arrow 6"/>
          <p:cNvSpPr/>
          <p:nvPr/>
        </p:nvSpPr>
        <p:spPr bwMode="auto">
          <a:xfrm rot="16200000">
            <a:off x="7684003" y="2288653"/>
            <a:ext cx="1446071" cy="925283"/>
          </a:xfrm>
          <a:prstGeom prst="rightArrow">
            <a:avLst/>
          </a:prstGeom>
          <a:solidFill>
            <a:srgbClr val="00B050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Pin 0-7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0021" y="3949794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 err="1" smtClean="0"/>
              <a:t>DIR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 bwMode="auto">
          <a:xfrm rot="16200000">
            <a:off x="7638131" y="4671853"/>
            <a:ext cx="1446071" cy="925283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Port 1 or 2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213945" y="3626069"/>
            <a:ext cx="6156434" cy="2286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91492" y="565636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BIT1,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P1SEL</a:t>
            </a: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#BIT1, &amp;P1SEL2 </a:t>
            </a:r>
            <a:endParaRPr lang="en-US" sz="1800" dirty="0"/>
          </a:p>
        </p:txBody>
      </p:sp>
      <p:sp>
        <p:nvSpPr>
          <p:cNvPr id="5" name="Oval 4"/>
          <p:cNvSpPr/>
          <p:nvPr/>
        </p:nvSpPr>
        <p:spPr bwMode="auto">
          <a:xfrm>
            <a:off x="1947041" y="3537479"/>
            <a:ext cx="346842" cy="299545"/>
          </a:xfrm>
          <a:prstGeom prst="ellipse">
            <a:avLst/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048508" y="5542616"/>
            <a:ext cx="957044" cy="877563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>
            <a:stCxn id="5" idx="5"/>
          </p:cNvCxnSpPr>
          <p:nvPr/>
        </p:nvCxnSpPr>
        <p:spPr bwMode="auto">
          <a:xfrm>
            <a:off x="2243089" y="3793157"/>
            <a:ext cx="1816532" cy="1772071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00334" y="2948587"/>
            <a:ext cx="1166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Let’s setup UCA0SOMI on port 1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5231</TotalTime>
  <Words>742</Words>
  <Application>Microsoft Office PowerPoint</Application>
  <PresentationFormat>On-screen Show (4:3)</PresentationFormat>
  <Paragraphs>176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Peripherals</vt:lpstr>
      <vt:lpstr>Ports</vt:lpstr>
      <vt:lpstr>Multiplexing</vt:lpstr>
      <vt:lpstr>Ports</vt:lpstr>
      <vt:lpstr>MSP430</vt:lpstr>
      <vt:lpstr>GPIO Port Control</vt:lpstr>
      <vt:lpstr>GPIO Pin Setup (Muxes!)</vt:lpstr>
      <vt:lpstr>Avoiding Floating Inputs</vt:lpstr>
      <vt:lpstr>PowerPoint Presentation</vt:lpstr>
      <vt:lpstr>Toggle LED</vt:lpstr>
      <vt:lpstr>BACKUPS</vt:lpstr>
      <vt:lpstr>68HC11</vt:lpstr>
      <vt:lpstr>How do we talk to Ports? Do I/O?</vt:lpstr>
      <vt:lpstr>Example Program</vt:lpstr>
      <vt:lpstr>How do we talk to Ports? Do I/O?</vt:lpstr>
      <vt:lpstr>Pull-up/Pull-down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297</cp:revision>
  <cp:lastPrinted>2018-05-21T20:23:10Z</cp:lastPrinted>
  <dcterms:created xsi:type="dcterms:W3CDTF">2001-06-27T14:08:57Z</dcterms:created>
  <dcterms:modified xsi:type="dcterms:W3CDTF">2018-06-04T22:14:31Z</dcterms:modified>
</cp:coreProperties>
</file>