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28"/>
  </p:notesMasterIdLst>
  <p:handoutMasterIdLst>
    <p:handoutMasterId r:id="rId29"/>
  </p:handoutMasterIdLst>
  <p:sldIdLst>
    <p:sldId id="352" r:id="rId4"/>
    <p:sldId id="354" r:id="rId5"/>
    <p:sldId id="35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5" r:id="rId19"/>
    <p:sldId id="353" r:id="rId20"/>
    <p:sldId id="356" r:id="rId21"/>
    <p:sldId id="357" r:id="rId22"/>
    <p:sldId id="370" r:id="rId23"/>
    <p:sldId id="371" r:id="rId24"/>
    <p:sldId id="372" r:id="rId25"/>
    <p:sldId id="373" r:id="rId26"/>
    <p:sldId id="374" r:id="rId27"/>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4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18</a:t>
            </a:fld>
            <a:endParaRPr lang="en-US"/>
          </a:p>
        </p:txBody>
      </p:sp>
    </p:spTree>
    <p:extLst>
      <p:ext uri="{BB962C8B-B14F-4D97-AF65-F5344CB8AC3E}">
        <p14:creationId xmlns:p14="http://schemas.microsoft.com/office/powerpoint/2010/main" val="22258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19</a:t>
            </a:fld>
            <a:endParaRPr lang="en-US"/>
          </a:p>
        </p:txBody>
      </p:sp>
    </p:spTree>
    <p:extLst>
      <p:ext uri="{BB962C8B-B14F-4D97-AF65-F5344CB8AC3E}">
        <p14:creationId xmlns:p14="http://schemas.microsoft.com/office/powerpoint/2010/main" val="4397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10/12/2018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24+25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1474075"/>
            <a:ext cx="8500386" cy="4863663"/>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460695"/>
              </p:ext>
            </p:extLst>
          </p:nvPr>
        </p:nvGraphicFramePr>
        <p:xfrm>
          <a:off x="561973" y="1976621"/>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dirty="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68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1521372"/>
            <a:ext cx="8500386" cy="4784836"/>
          </a:xfrm>
        </p:spPr>
        <p:txBody>
          <a:bodyPr>
            <a:normAutofit fontScale="85000" lnSpcReduction="20000"/>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a:t>
            </a:r>
            <a:r>
              <a:rPr lang="en-US" sz="1600" b="1" dirty="0" smtClean="0">
                <a:solidFill>
                  <a:schemeClr val="accent2"/>
                </a:solidFill>
                <a:latin typeface="Courier New" pitchFamily="49" charset="0"/>
                <a:cs typeface="Courier New" pitchFamily="49" charset="0"/>
              </a:rPr>
              <a:t>Port_1_ISR(void</a:t>
            </a: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 Why do you think I say this?</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45460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1489841"/>
            <a:ext cx="8500386" cy="4924193"/>
          </a:xfrm>
        </p:spPr>
        <p:txBody>
          <a:bodyPr>
            <a:normAutofit fontScale="85000" lnSpcReduction="10000"/>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2785104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480848" y="1481959"/>
            <a:ext cx="8087712" cy="4879428"/>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a:t>
            </a:r>
            <a:r>
              <a:rPr lang="en-US" sz="2000" dirty="0" smtClean="0"/>
              <a:t>on</a:t>
            </a:r>
            <a:endParaRPr lang="en-US" sz="2000" dirty="0"/>
          </a:p>
          <a:p>
            <a:pPr lvl="2"/>
            <a:r>
              <a:rPr lang="en-US" sz="2000" dirty="0"/>
              <a:t>0 - low-to-high transition (0 is where you </a:t>
            </a:r>
            <a:r>
              <a:rPr lang="en-US" sz="2000" dirty="0" smtClean="0"/>
              <a:t>start) </a:t>
            </a:r>
            <a:endParaRPr lang="en-US" sz="2000" dirty="0"/>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
        <p:nvSpPr>
          <p:cNvPr id="4" name="Right Brace 3"/>
          <p:cNvSpPr/>
          <p:nvPr/>
        </p:nvSpPr>
        <p:spPr bwMode="auto">
          <a:xfrm>
            <a:off x="6960476" y="2916621"/>
            <a:ext cx="772510" cy="3019096"/>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732987" y="4195336"/>
            <a:ext cx="893193" cy="461665"/>
          </a:xfrm>
          <a:prstGeom prst="rect">
            <a:avLst/>
          </a:prstGeom>
          <a:noFill/>
        </p:spPr>
        <p:txBody>
          <a:bodyPr wrap="none" rtlCol="0">
            <a:spAutoFit/>
          </a:bodyPr>
          <a:lstStyle/>
          <a:p>
            <a:r>
              <a:rPr lang="en-US" dirty="0" smtClean="0"/>
              <a:t>Lab 3</a:t>
            </a:r>
            <a:endParaRPr lang="en-US" dirty="0"/>
          </a:p>
        </p:txBody>
      </p:sp>
    </p:spTree>
    <p:extLst>
      <p:ext uri="{BB962C8B-B14F-4D97-AF65-F5344CB8AC3E}">
        <p14:creationId xmlns:p14="http://schemas.microsoft.com/office/powerpoint/2010/main" val="66930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1537138"/>
            <a:ext cx="8557536" cy="4819746"/>
          </a:xfrm>
        </p:spPr>
        <p:txBody>
          <a:bodyPr>
            <a:normAutofit fontScale="92500" lnSpcReduction="10000"/>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32212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1474075"/>
            <a:ext cx="4618822" cy="4887311"/>
          </a:xfrm>
          <a:ln>
            <a:solidFill>
              <a:schemeClr val="tx1"/>
            </a:solidFill>
          </a:ln>
        </p:spPr>
        <p:txBody>
          <a:bodyPr>
            <a:normAutofit fontScale="92500" lnSpcReduction="10000"/>
          </a:bodyPr>
          <a:lstStyle/>
          <a:p>
            <a:pPr marL="0" indent="0">
              <a:buNone/>
            </a:pPr>
            <a:r>
              <a:rPr lang="en-US" sz="1400" dirty="0">
                <a:solidFill>
                  <a:schemeClr val="accent2"/>
                </a:solidFill>
                <a:latin typeface="Courier New" pitchFamily="49" charset="0"/>
                <a:cs typeface="Courier New" pitchFamily="49" charset="0"/>
              </a:rPr>
              <a:t>v</a:t>
            </a:r>
            <a:r>
              <a:rPr lang="en-US" sz="1400" b="1" dirty="0" smtClean="0">
                <a:solidFill>
                  <a:schemeClr val="accent2"/>
                </a:solidFill>
                <a:latin typeface="Courier New" pitchFamily="49" charset="0"/>
                <a:cs typeface="Courier New" pitchFamily="49" charset="0"/>
              </a:rPr>
              <a:t>oid main(void)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a:t>
            </a:r>
            <a:r>
              <a:rPr lang="en-US" sz="1400" b="1" dirty="0" smtClean="0">
                <a:solidFill>
                  <a:srgbClr val="00B050"/>
                </a:solidFill>
                <a:latin typeface="Courier New" pitchFamily="49" charset="0"/>
                <a:cs typeface="Courier New" pitchFamily="49" charset="0"/>
              </a:rPr>
              <a:t>flags</a:t>
            </a:r>
          </a:p>
          <a:p>
            <a:pPr marL="0" indent="0">
              <a:buNone/>
            </a:pPr>
            <a:endParaRPr lang="en-US" sz="1400" b="1" dirty="0">
              <a:solidFill>
                <a:srgbClr val="00B050"/>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r>
              <a:rPr lang="en-US" sz="1400" b="1" dirty="0" smtClean="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1474075"/>
            <a:ext cx="4434054" cy="488731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1" kern="0" dirty="0" smtClean="0">
                <a:solidFill>
                  <a:schemeClr val="accent2"/>
                </a:solidFill>
                <a:latin typeface="Courier New" pitchFamily="49" charset="0"/>
                <a:cs typeface="Courier New" pitchFamily="49" charset="0"/>
              </a:rPr>
              <a:t>#</a:t>
            </a:r>
            <a:r>
              <a:rPr lang="en-US" sz="1200" b="1" kern="0" dirty="0">
                <a:solidFill>
                  <a:schemeClr val="accent2"/>
                </a:solidFill>
                <a:latin typeface="Courier New" pitchFamily="49" charset="0"/>
                <a:cs typeface="Courier New" pitchFamily="49" charset="0"/>
              </a:rPr>
              <a:t>pragma vector=PORT1_VECTOR</a:t>
            </a:r>
          </a:p>
          <a:p>
            <a:pPr marL="0" indent="0">
              <a:buFontTx/>
              <a:buNone/>
            </a:pPr>
            <a:r>
              <a:rPr lang="en-US" sz="1200" b="1" kern="0" dirty="0">
                <a:solidFill>
                  <a:schemeClr val="accent2"/>
                </a:solidFill>
                <a:latin typeface="Courier New" pitchFamily="49" charset="0"/>
                <a:cs typeface="Courier New" pitchFamily="49" charset="0"/>
              </a:rPr>
              <a:t>__interrupt void Port_1_ISR(void</a:t>
            </a:r>
            <a:r>
              <a:rPr lang="en-US" sz="1200" b="1" kern="0" dirty="0" smtClean="0">
                <a:solidFill>
                  <a:schemeClr val="accent2"/>
                </a:solidFill>
                <a:latin typeface="Courier New" pitchFamily="49" charset="0"/>
                <a:cs typeface="Courier New" pitchFamily="49" charset="0"/>
              </a:rPr>
              <a:t>) {</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BIT1</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is bit 1 set?</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~BIT1;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clear flag</a:t>
            </a:r>
          </a:p>
          <a:p>
            <a:pPr marL="0" indent="0">
              <a:buFontTx/>
              <a:buNone/>
            </a:pPr>
            <a:r>
              <a:rPr lang="en-US" sz="1200" b="1" kern="0" dirty="0">
                <a:solidFill>
                  <a:schemeClr val="accent2"/>
                </a:solidFill>
                <a:latin typeface="Courier New" pitchFamily="49" charset="0"/>
                <a:cs typeface="Courier New" pitchFamily="49" charset="0"/>
              </a:rPr>
              <a:t>        P1OUT ^= BIT6</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~BIT2</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flag</a:t>
            </a:r>
          </a:p>
          <a:p>
            <a:pPr marL="0" indent="0">
              <a:buFontTx/>
              <a:buNone/>
            </a:pPr>
            <a:r>
              <a:rPr lang="en-US" sz="1200" b="1" kern="0" dirty="0">
                <a:solidFill>
                  <a:schemeClr val="accent2"/>
                </a:solidFill>
                <a:latin typeface="Courier New" pitchFamily="49" charset="0"/>
                <a:cs typeface="Courier New" pitchFamily="49" charset="0"/>
              </a:rPr>
              <a:t>        P1OUT ^= BIT0;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1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BIT3)</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~BIT3</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P1.3 </a:t>
            </a:r>
            <a:endParaRPr lang="en-US" sz="1200" b="1" kern="0" dirty="0" smtClean="0">
              <a:solidFill>
                <a:srgbClr val="00B050"/>
              </a:solidFill>
              <a:latin typeface="Courier New" pitchFamily="49" charset="0"/>
              <a:cs typeface="Courier New" pitchFamily="49" charset="0"/>
            </a:endParaRPr>
          </a:p>
          <a:p>
            <a:pPr marL="0" indent="0">
              <a:buFontTx/>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 interrupt </a:t>
            </a:r>
            <a:r>
              <a:rPr lang="en-US" sz="1200" b="1" kern="0" dirty="0">
                <a:solidFill>
                  <a:srgbClr val="00B050"/>
                </a:solidFill>
                <a:latin typeface="Courier New" pitchFamily="49" charset="0"/>
                <a:cs typeface="Courier New" pitchFamily="49" charset="0"/>
              </a:rPr>
              <a:t>flag</a:t>
            </a:r>
          </a:p>
          <a:p>
            <a:pPr marL="0" indent="0">
              <a:buFontTx/>
              <a:buNone/>
            </a:pPr>
            <a:r>
              <a:rPr lang="en-US" sz="1200" b="1" kern="0" dirty="0">
                <a:solidFill>
                  <a:schemeClr val="accent2"/>
                </a:solidFill>
                <a:latin typeface="Courier New" pitchFamily="49" charset="0"/>
                <a:cs typeface="Courier New" pitchFamily="49" charset="0"/>
              </a:rPr>
              <a:t>        P1OUT ^= BIT0|BIT6</a:t>
            </a:r>
            <a:r>
              <a:rPr lang="en-US" sz="1200" b="1" kern="0" dirty="0" smtClean="0">
                <a:solidFill>
                  <a:schemeClr val="accent2"/>
                </a:solidFill>
                <a:latin typeface="Courier New" pitchFamily="49" charset="0"/>
                <a:cs typeface="Courier New" pitchFamily="49" charset="0"/>
              </a:rPr>
              <a:t>;</a:t>
            </a:r>
            <a:r>
              <a:rPr lang="en-US" sz="1200" b="1" kern="0" dirty="0">
                <a:solidFill>
                  <a:srgbClr val="00B050"/>
                </a:solidFill>
                <a:latin typeface="Courier New" pitchFamily="49" charset="0"/>
                <a:cs typeface="Courier New" pitchFamily="49" charset="0"/>
              </a:rPr>
              <a:t> // </a:t>
            </a:r>
            <a:r>
              <a:rPr lang="en-US" sz="1200" b="1" kern="0" dirty="0" smtClean="0">
                <a:solidFill>
                  <a:srgbClr val="00B050"/>
                </a:solidFill>
                <a:latin typeface="Courier New" pitchFamily="49" charset="0"/>
                <a:cs typeface="Courier New" pitchFamily="49" charset="0"/>
              </a:rPr>
              <a:t>toggle LEDs</a:t>
            </a:r>
            <a:endParaRPr lang="en-US" sz="1200" b="1" kern="0" dirty="0">
              <a:solidFill>
                <a:srgbClr val="00B050"/>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7854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Exercise</a:t>
            </a:r>
            <a:endParaRPr lang="en-US" dirty="0"/>
          </a:p>
        </p:txBody>
      </p:sp>
      <p:sp>
        <p:nvSpPr>
          <p:cNvPr id="3" name="Content Placeholder 2"/>
          <p:cNvSpPr>
            <a:spLocks noGrp="1"/>
          </p:cNvSpPr>
          <p:nvPr>
            <p:ph idx="1"/>
          </p:nvPr>
        </p:nvSpPr>
        <p:spPr/>
        <p:txBody>
          <a:bodyPr/>
          <a:lstStyle/>
          <a:p>
            <a:r>
              <a:rPr lang="en-US" dirty="0" smtClean="0"/>
              <a:t>Time permitting, create a new project and type the single button code into a C file and run it.</a:t>
            </a:r>
            <a:endParaRPr lang="en-US" dirty="0"/>
          </a:p>
        </p:txBody>
      </p:sp>
    </p:spTree>
    <p:extLst>
      <p:ext uri="{BB962C8B-B14F-4D97-AF65-F5344CB8AC3E}">
        <p14:creationId xmlns:p14="http://schemas.microsoft.com/office/powerpoint/2010/main" val="336145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65881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2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marL="800100" lvl="1" indent="-342900" algn="l">
              <a:buFont typeface="Arial" panose="020B0604020202020204" pitchFamily="34" charset="0"/>
              <a:buChar char="•"/>
            </a:pPr>
            <a:r>
              <a:rPr lang="en-US" dirty="0" smtClean="0">
                <a:solidFill>
                  <a:srgbClr val="0070C0"/>
                </a:solidFill>
              </a:rPr>
              <a:t>Interrupts</a:t>
            </a:r>
            <a:endParaRPr lang="en-US" sz="1800" dirty="0" smtClean="0">
              <a:solidFill>
                <a:srgbClr val="0070C0"/>
              </a:solidFill>
            </a:endParaRPr>
          </a:p>
          <a:p>
            <a:pPr algn="l"/>
            <a:endParaRPr lang="en-US" sz="24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2960176" y="5594292"/>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3383098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3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58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2834053" y="1362842"/>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5545033"/>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02" y="1824507"/>
            <a:ext cx="6259383" cy="353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331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3212424" y="1459683"/>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86710" y="5730740"/>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6" y="1921348"/>
            <a:ext cx="7593097" cy="387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124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458698" y="1486183"/>
            <a:ext cx="8083562" cy="483579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108676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13877" y="1494065"/>
            <a:ext cx="8083562" cy="4922500"/>
          </a:xfrm>
        </p:spPr>
        <p:txBody>
          <a:bodyPr/>
          <a:lstStyle/>
          <a:p>
            <a:pPr marL="0" indent="0">
              <a:buNone/>
            </a:pPr>
            <a:r>
              <a:rPr lang="en-US" sz="2000" dirty="0" smtClean="0"/>
              <a:t>What is an interrupt?</a:t>
            </a:r>
          </a:p>
          <a:p>
            <a:pPr marL="0" indent="0">
              <a:buNone/>
            </a:pPr>
            <a:r>
              <a:rPr lang="en-US" sz="2000" dirty="0" smtClean="0"/>
              <a:t>Why is an interrupt worse than polling?</a:t>
            </a:r>
          </a:p>
          <a:p>
            <a:pPr lvl="1"/>
            <a:r>
              <a:rPr lang="en-US" dirty="0" smtClean="0"/>
              <a:t>Polling guarantees a set delay response to a change</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r>
              <a:rPr lang="en-US" sz="2000" dirty="0"/>
              <a:t>How do interrupts work?</a:t>
            </a:r>
          </a:p>
          <a:p>
            <a:pPr marL="0" indent="0">
              <a:buNone/>
            </a:pPr>
            <a:endParaRPr lang="en-US" sz="2000" dirty="0" smtClean="0"/>
          </a:p>
        </p:txBody>
      </p:sp>
    </p:spTree>
    <p:extLst>
      <p:ext uri="{BB962C8B-B14F-4D97-AF65-F5344CB8AC3E}">
        <p14:creationId xmlns:p14="http://schemas.microsoft.com/office/powerpoint/2010/main" val="4240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61174" y="1525596"/>
            <a:ext cx="8083562" cy="4906735"/>
          </a:xfrm>
        </p:spPr>
        <p:txBody>
          <a:bodyPr>
            <a:normAutofit fontScale="92500" lnSpcReduction="10000"/>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 – function that runs</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391625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69294" y="1478300"/>
            <a:ext cx="8500386" cy="4843673"/>
          </a:xfrm>
        </p:spPr>
        <p:txBody>
          <a:bodyPr>
            <a:normAutofit fontScale="92500" lnSpcReduction="10000"/>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1675520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78" y="1461347"/>
            <a:ext cx="3556701" cy="4966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349239" y="2227403"/>
            <a:ext cx="2683291"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 name="TextBox 3"/>
          <p:cNvSpPr txBox="1"/>
          <p:nvPr/>
        </p:nvSpPr>
        <p:spPr>
          <a:xfrm>
            <a:off x="307428" y="2254469"/>
            <a:ext cx="4721772" cy="101566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Interrupts live here in memory</a:t>
            </a:r>
          </a:p>
          <a:p>
            <a:pPr marL="342900" indent="-342900">
              <a:buFont typeface="Arial" panose="020B0604020202020204" pitchFamily="34" charset="0"/>
              <a:buChar char="•"/>
            </a:pPr>
            <a:r>
              <a:rPr lang="en-US" dirty="0" smtClean="0"/>
              <a:t>They are prioritized</a:t>
            </a:r>
            <a:endParaRPr lang="en-US" dirty="0"/>
          </a:p>
        </p:txBody>
      </p:sp>
    </p:spTree>
    <p:extLst>
      <p:ext uri="{BB962C8B-B14F-4D97-AF65-F5344CB8AC3E}">
        <p14:creationId xmlns:p14="http://schemas.microsoft.com/office/powerpoint/2010/main" val="29095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
        <p:nvSpPr>
          <p:cNvPr id="6" name="Rectangle 5"/>
          <p:cNvSpPr/>
          <p:nvPr/>
        </p:nvSpPr>
        <p:spPr bwMode="auto">
          <a:xfrm>
            <a:off x="7906407" y="871569"/>
            <a:ext cx="963273"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449614" y="2103907"/>
            <a:ext cx="963273" cy="352438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449613" y="1588013"/>
            <a:ext cx="963273" cy="4711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Rectangular Callout 8"/>
          <p:cNvSpPr/>
          <p:nvPr/>
        </p:nvSpPr>
        <p:spPr bwMode="auto">
          <a:xfrm>
            <a:off x="1459098" y="2069682"/>
            <a:ext cx="2995448" cy="646386"/>
          </a:xfrm>
          <a:prstGeom prst="wedgeRectCallout">
            <a:avLst>
              <a:gd name="adj1" fmla="val 82662"/>
              <a:gd name="adj2" fmla="val 57215"/>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Maskable</a:t>
            </a:r>
            <a:r>
              <a:rPr kumimoji="0" lang="en-US" sz="1600" b="0" i="0" u="none" strike="noStrike" cap="none" normalizeH="0" baseline="0" dirty="0" smtClean="0">
                <a:ln>
                  <a:noFill/>
                </a:ln>
                <a:solidFill>
                  <a:schemeClr val="tx1"/>
                </a:solidFill>
                <a:effectLst/>
                <a:latin typeface="Arial" charset="0"/>
              </a:rPr>
              <a:t>: turn on/off</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Non-</a:t>
            </a:r>
            <a:r>
              <a:rPr lang="en-US" sz="1600" dirty="0" err="1" smtClean="0">
                <a:latin typeface="Arial" charset="0"/>
              </a:rPr>
              <a:t>Maskable</a:t>
            </a:r>
            <a:r>
              <a:rPr lang="en-US" sz="1600" dirty="0" smtClean="0">
                <a:latin typeface="Arial" charset="0"/>
              </a:rPr>
              <a:t>: always on</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8621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48" y="4398579"/>
            <a:ext cx="3470452" cy="2025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654" y="1531571"/>
            <a:ext cx="3271345" cy="183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1450427"/>
            <a:ext cx="8500386" cy="4974021"/>
          </a:xfrm>
        </p:spPr>
        <p:txBody>
          <a:bodyPr>
            <a:normAutofit fontScale="92500" lnSpcReduction="20000"/>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11751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5453</TotalTime>
  <Words>2545</Words>
  <Application>Microsoft Office PowerPoint</Application>
  <PresentationFormat>On-screen Show (4:3)</PresentationFormat>
  <Paragraphs>354</Paragraphs>
  <Slides>24</Slides>
  <Notes>2</Notes>
  <HiddenSlides>5</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Calibri</vt:lpstr>
      <vt:lpstr>Calibri Light</vt:lpstr>
      <vt:lpstr>Consolas</vt:lpstr>
      <vt:lpstr>Courier New</vt:lpstr>
      <vt:lpstr>Times New Roman</vt:lpstr>
      <vt:lpstr>Trebuchet MS</vt:lpstr>
      <vt:lpstr>Wingdings</vt:lpstr>
      <vt:lpstr>4_USAFA Standard</vt:lpstr>
      <vt:lpstr>5_USAFA Standard</vt:lpstr>
      <vt:lpstr>Custom Design</vt:lpstr>
      <vt:lpstr>PowerPoint Presentation</vt:lpstr>
      <vt:lpstr>Overview</vt:lpstr>
      <vt:lpstr>Interrupts</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Interrupts: Programmer's Job</vt:lpstr>
      <vt:lpstr>Example:  P1 Interrupt</vt:lpstr>
      <vt:lpstr>Example Push Button Interrupt</vt:lpstr>
      <vt:lpstr>Multiple Push Button Interrupts</vt:lpstr>
      <vt:lpstr>In Class Exercise</vt:lpstr>
      <vt:lpstr>BACKUPS</vt:lpstr>
      <vt:lpstr>Lesson 25 Polling - Example Code</vt:lpstr>
      <vt:lpstr>Lesson 25 Interrupt - Example Code</vt:lpstr>
      <vt:lpstr>In-Class Programming Exercise </vt:lpstr>
      <vt:lpstr>In-Class Programming Exercise </vt:lpstr>
      <vt:lpstr>In-Class Programming Exercise </vt:lpstr>
      <vt:lpstr>In-Class Programming Exercise </vt:lpstr>
      <vt:lpstr>In-Class Programming Exercise </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338</cp:revision>
  <cp:lastPrinted>2018-05-21T20:23:10Z</cp:lastPrinted>
  <dcterms:created xsi:type="dcterms:W3CDTF">2001-06-27T14:08:57Z</dcterms:created>
  <dcterms:modified xsi:type="dcterms:W3CDTF">2018-10-12T20:41:46Z</dcterms:modified>
</cp:coreProperties>
</file>