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53"/>
  </p:notesMasterIdLst>
  <p:handoutMasterIdLst>
    <p:handoutMasterId r:id="rId54"/>
  </p:handoutMasterIdLst>
  <p:sldIdLst>
    <p:sldId id="352" r:id="rId4"/>
    <p:sldId id="354"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 id="397" r:id="rId44"/>
    <p:sldId id="398" r:id="rId45"/>
    <p:sldId id="399" r:id="rId46"/>
    <p:sldId id="400" r:id="rId47"/>
    <p:sldId id="353" r:id="rId48"/>
    <p:sldId id="355" r:id="rId49"/>
    <p:sldId id="356" r:id="rId50"/>
    <p:sldId id="357" r:id="rId51"/>
    <p:sldId id="358" r:id="rId52"/>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120" d="100"/>
          <a:sy n="120" d="100"/>
        </p:scale>
        <p:origin x="56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32135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8/16/2018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8/16/2018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xfrm>
            <a:off x="2192338" y="6494463"/>
            <a:ext cx="4764087" cy="228600"/>
          </a:xfrm>
          <a:prstGeom prst="rect">
            <a:avLst/>
          </a:prstGeom>
          <a:ln/>
        </p:spPr>
        <p:txBody>
          <a:bodyPr/>
          <a:lstStyle>
            <a:lvl1pPr>
              <a:defRPr/>
            </a:lvl1pPr>
          </a:lstStyle>
          <a:p>
            <a:pPr>
              <a:defRPr/>
            </a:pPr>
            <a:r>
              <a:rPr lang="en-US"/>
              <a:t>EE 382 Microcontroller Programming – Fall 2007 – Slide #</a:t>
            </a:r>
            <a:fld id="{28889C48-89AD-4887-A779-AFCE75A8529B}" type="slidenum">
              <a:rPr lang="en-US"/>
              <a:pPr>
                <a:defRPr/>
              </a:pPr>
              <a:t>‹#›</a:t>
            </a:fld>
            <a:endParaRPr lang="en-US"/>
          </a:p>
        </p:txBody>
      </p:sp>
    </p:spTree>
    <p:extLst>
      <p:ext uri="{BB962C8B-B14F-4D97-AF65-F5344CB8AC3E}">
        <p14:creationId xmlns:p14="http://schemas.microsoft.com/office/powerpoint/2010/main" val="20609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8/16/2018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8/16/2018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8/16/2018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79" r:id="rId3"/>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8/16/2018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29+30</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1536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81464" y="1521152"/>
            <a:ext cx="8414662" cy="1371646"/>
          </a:xfrm>
        </p:spPr>
        <p:txBody>
          <a:bodyPr/>
          <a:lstStyle/>
          <a:p>
            <a:pPr marL="0" indent="0">
              <a:buNone/>
            </a:pPr>
            <a:r>
              <a:rPr lang="en-US" sz="1600" dirty="0" smtClean="0"/>
              <a:t>3. </a:t>
            </a:r>
            <a:r>
              <a:rPr lang="en-US" sz="1600" dirty="0" err="1" smtClean="0"/>
              <a:t>MCx</a:t>
            </a:r>
            <a:r>
              <a:rPr lang="en-US" sz="1600" dirty="0" smtClean="0"/>
              <a:t> - Count Mode</a:t>
            </a: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a:solidFill>
                <a:schemeClr val="accent2"/>
              </a:solidFill>
            </a:endParaRPr>
          </a:p>
          <a:p>
            <a:pPr lvl="1"/>
            <a:endParaRPr lang="en-US" sz="1600" dirty="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381"/>
          <a:stretch/>
        </p:blipFill>
        <p:spPr bwMode="auto">
          <a:xfrm>
            <a:off x="1190624" y="1849901"/>
            <a:ext cx="6475605" cy="442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042760" y="1840376"/>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2933699" y="2735725"/>
            <a:ext cx="1483899" cy="4929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8"/>
          <p:cNvSpPr/>
          <p:nvPr/>
        </p:nvSpPr>
        <p:spPr bwMode="auto">
          <a:xfrm>
            <a:off x="1252311" y="4926475"/>
            <a:ext cx="6253390" cy="75962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6" name="TextBox 5"/>
          <p:cNvSpPr txBox="1"/>
          <p:nvPr/>
        </p:nvSpPr>
        <p:spPr>
          <a:xfrm>
            <a:off x="7673572" y="4516572"/>
            <a:ext cx="708848" cy="1446550"/>
          </a:xfrm>
          <a:prstGeom prst="rect">
            <a:avLst/>
          </a:prstGeom>
          <a:noFill/>
        </p:spPr>
        <p:txBody>
          <a:bodyPr wrap="none" rtlCol="0">
            <a:spAutoFit/>
          </a:bodyPr>
          <a:lstStyle/>
          <a:p>
            <a:r>
              <a:rPr lang="en-US" sz="1600" dirty="0" smtClean="0">
                <a:solidFill>
                  <a:schemeClr val="accent2"/>
                </a:solidFill>
              </a:rPr>
              <a:t>MC_0</a:t>
            </a:r>
          </a:p>
          <a:p>
            <a:r>
              <a:rPr lang="en-US" sz="1600" dirty="0" smtClean="0">
                <a:solidFill>
                  <a:schemeClr val="accent2"/>
                </a:solidFill>
              </a:rPr>
              <a:t>MC_1</a:t>
            </a:r>
            <a:endParaRPr lang="en-US" sz="1600" dirty="0">
              <a:solidFill>
                <a:schemeClr val="accent2"/>
              </a:solidFill>
            </a:endParaRPr>
          </a:p>
          <a:p>
            <a:r>
              <a:rPr lang="en-US" sz="1600" dirty="0" smtClean="0">
                <a:solidFill>
                  <a:schemeClr val="accent2"/>
                </a:solidFill>
              </a:rPr>
              <a:t>MC_2</a:t>
            </a:r>
            <a:endParaRPr lang="en-US" sz="1600" dirty="0">
              <a:solidFill>
                <a:schemeClr val="accent2"/>
              </a:solidFill>
            </a:endParaRPr>
          </a:p>
          <a:p>
            <a:r>
              <a:rPr lang="en-US" sz="1600" dirty="0" smtClean="0">
                <a:solidFill>
                  <a:schemeClr val="accent2"/>
                </a:solidFill>
              </a:rPr>
              <a:t>MC_3</a:t>
            </a:r>
            <a:endParaRPr lang="en-US" sz="1600" dirty="0">
              <a:solidFill>
                <a:schemeClr val="accent2"/>
              </a:solidFill>
            </a:endParaRPr>
          </a:p>
        </p:txBody>
      </p:sp>
    </p:spTree>
    <p:extLst>
      <p:ext uri="{BB962C8B-B14F-4D97-AF65-F5344CB8AC3E}">
        <p14:creationId xmlns:p14="http://schemas.microsoft.com/office/powerpoint/2010/main" val="1956760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77957" y="1529429"/>
            <a:ext cx="8414662" cy="1371646"/>
          </a:xfrm>
        </p:spPr>
        <p:txBody>
          <a:bodyPr/>
          <a:lstStyle/>
          <a:p>
            <a:pPr marL="0" indent="0">
              <a:buNone/>
            </a:pPr>
            <a:r>
              <a:rPr lang="en-US" sz="1600" dirty="0" smtClean="0"/>
              <a:t>Up Mode  </a:t>
            </a:r>
            <a:r>
              <a:rPr lang="en-US" sz="1600" b="1" dirty="0">
                <a:solidFill>
                  <a:schemeClr val="accent2"/>
                </a:solidFill>
                <a:latin typeface="Courier New" pitchFamily="49" charset="0"/>
                <a:cs typeface="Courier New" pitchFamily="49" charset="0"/>
              </a:rPr>
              <a:t>MC_1</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When it hits TACCR0, the CCIFG interrupt flag is set. When it hits 0 (the next tick), the TAIFG interrupt flag is </a:t>
            </a:r>
            <a:r>
              <a:rPr lang="en-US" sz="1600" dirty="0" smtClean="0">
                <a:solidFill>
                  <a:schemeClr val="accent2"/>
                </a:solidFill>
              </a:rPr>
              <a:t>set</a:t>
            </a: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marL="457200" lvl="1" indent="0">
              <a:buNone/>
            </a:pPr>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995" y="2981599"/>
            <a:ext cx="53435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651" y="4662323"/>
            <a:ext cx="63912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072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210519" y="1500318"/>
            <a:ext cx="8414662" cy="1371646"/>
          </a:xfrm>
        </p:spPr>
        <p:txBody>
          <a:bodyPr/>
          <a:lstStyle/>
          <a:p>
            <a:pPr marL="0" indent="0">
              <a:buNone/>
            </a:pPr>
            <a:r>
              <a:rPr lang="en-US" sz="1600" dirty="0"/>
              <a:t>Continuous Mode  </a:t>
            </a:r>
            <a:r>
              <a:rPr lang="en-US" sz="1600" b="1" dirty="0">
                <a:solidFill>
                  <a:schemeClr val="accent2"/>
                </a:solidFill>
                <a:latin typeface="Courier New" pitchFamily="49" charset="0"/>
                <a:cs typeface="Courier New" pitchFamily="49" charset="0"/>
              </a:rPr>
              <a:t>MC_2</a:t>
            </a:r>
            <a:endParaRPr lang="en-US" sz="1600" dirty="0"/>
          </a:p>
          <a:p>
            <a:pPr lvl="1"/>
            <a:r>
              <a:rPr lang="en-US" sz="1600" dirty="0">
                <a:solidFill>
                  <a:schemeClr val="accent2"/>
                </a:solidFill>
              </a:rPr>
              <a:t>Continuous mode counts from 0 to 0xffff.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dirty="0">
              <a:solidFill>
                <a:schemeClr val="accent2"/>
              </a:solidFill>
            </a:endParaRPr>
          </a:p>
          <a:p>
            <a:pPr lvl="1"/>
            <a:endParaRPr lang="en-US" sz="1600" dirty="0">
              <a:solidFill>
                <a:schemeClr val="accent2"/>
              </a:solidFill>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92122"/>
            <a:ext cx="496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731" y="4866783"/>
            <a:ext cx="61817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240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sp>
        <p:nvSpPr>
          <p:cNvPr id="3" name="Content Placeholder 2"/>
          <p:cNvSpPr>
            <a:spLocks noGrp="1"/>
          </p:cNvSpPr>
          <p:nvPr>
            <p:ph idx="1"/>
          </p:nvPr>
        </p:nvSpPr>
        <p:spPr>
          <a:xfrm>
            <a:off x="171104" y="1446848"/>
            <a:ext cx="8414662" cy="1371646"/>
          </a:xfrm>
        </p:spPr>
        <p:txBody>
          <a:bodyPr/>
          <a:lstStyle/>
          <a:p>
            <a:pPr marL="0" indent="0">
              <a:buNone/>
            </a:pPr>
            <a:r>
              <a:rPr lang="en-US" sz="1600" dirty="0" smtClean="0"/>
              <a:t>Up / Down Mode  </a:t>
            </a:r>
            <a:r>
              <a:rPr lang="en-US" sz="1600" b="1" dirty="0" smtClean="0">
                <a:solidFill>
                  <a:schemeClr val="accent2"/>
                </a:solidFill>
                <a:latin typeface="Courier New" pitchFamily="49" charset="0"/>
                <a:cs typeface="Courier New" pitchFamily="49" charset="0"/>
              </a:rPr>
              <a:t>MC_3</a:t>
            </a:r>
            <a:endParaRPr lang="en-US" sz="1600" dirty="0"/>
          </a:p>
          <a:p>
            <a:pPr lvl="1"/>
            <a:r>
              <a:rPr lang="en-US" sz="1600" dirty="0" smtClean="0">
                <a:solidFill>
                  <a:schemeClr val="accent2"/>
                </a:solidFill>
              </a:rPr>
              <a:t>Counts </a:t>
            </a:r>
            <a:r>
              <a:rPr lang="en-US" sz="1600" dirty="0">
                <a:solidFill>
                  <a:schemeClr val="accent2"/>
                </a:solidFill>
              </a:rPr>
              <a:t>from 0 to the value in register TACCR0, then back down to 0. When it hits TACCR0, the CCIFG interrupt flag is set. When it hits 0, the TAIFG interrupt flag is set.</a:t>
            </a:r>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b="1" dirty="0">
              <a:solidFill>
                <a:schemeClr val="accent2"/>
              </a:solidFill>
              <a:latin typeface="Courier New" pitchFamily="49" charset="0"/>
              <a:cs typeface="Courier New" pitchFamily="49" charset="0"/>
            </a:endParaRP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sp>
        <p:nvSpPr>
          <p:cNvPr id="10" name="Rectangle 1"/>
          <p:cNvSpPr>
            <a:spLocks noChangeArrowheads="1"/>
          </p:cNvSpPr>
          <p:nvPr/>
        </p:nvSpPr>
        <p:spPr bwMode="auto">
          <a:xfrm>
            <a:off x="663459"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462" y="2549525"/>
            <a:ext cx="494347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793" y="4044677"/>
            <a:ext cx="63531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903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MSP430G2553 Interrupt Vector Table</a:t>
            </a:r>
            <a:endParaRPr lang="en-US" b="1" dirty="0"/>
          </a:p>
        </p:txBody>
      </p:sp>
      <p:pic>
        <p:nvPicPr>
          <p:cNvPr id="1026" name="Picture 2" descr="C:\Users\Jeffrey.Falkinburg\Documents\Courses\ECE382\Fall16\ECE382_Website_Fall_2016\notes\L25\MSP430G2553_interrup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345" y="635895"/>
            <a:ext cx="6467311" cy="6222105"/>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876301" y="5819775"/>
            <a:ext cx="7429500" cy="919401"/>
          </a:xfrm>
          <a:prstGeom prst="round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accent3"/>
                </a:solidFill>
                <a:effectLst/>
                <a:latin typeface="Times New Roman" pitchFamily="18" charset="0"/>
                <a:sym typeface="Wingdings" pitchFamily="2" charset="2"/>
              </a:rPr>
              <a:t>What happens if it is</a:t>
            </a:r>
            <a:r>
              <a:rPr kumimoji="0" lang="en-US" sz="2400" b="0" i="0" u="none" strike="noStrike" cap="none" normalizeH="0" dirty="0" smtClean="0">
                <a:ln>
                  <a:noFill/>
                </a:ln>
                <a:solidFill>
                  <a:schemeClr val="accent3"/>
                </a:solidFill>
                <a:effectLst/>
                <a:latin typeface="Times New Roman" pitchFamily="18" charset="0"/>
                <a:sym typeface="Wingdings" pitchFamily="2" charset="2"/>
              </a:rPr>
              <a:t> a bad day and all of your interrupts happen at the sam</a:t>
            </a:r>
            <a:r>
              <a:rPr lang="en-US" dirty="0" smtClean="0">
                <a:solidFill>
                  <a:schemeClr val="accent3"/>
                </a:solidFill>
              </a:rPr>
              <a:t>e time?</a:t>
            </a:r>
            <a:endParaRPr kumimoji="0" lang="en-US" sz="2400" b="0" i="0" u="none" strike="noStrike" cap="none" normalizeH="0" baseline="0" dirty="0" smtClean="0">
              <a:ln>
                <a:noFill/>
              </a:ln>
              <a:solidFill>
                <a:schemeClr val="accent3"/>
              </a:solidFill>
              <a:effectLst/>
              <a:sym typeface="Wingdings" pitchFamily="2" charset="2"/>
            </a:endParaRPr>
          </a:p>
        </p:txBody>
      </p:sp>
    </p:spTree>
    <p:extLst>
      <p:ext uri="{BB962C8B-B14F-4D97-AF65-F5344CB8AC3E}">
        <p14:creationId xmlns:p14="http://schemas.microsoft.com/office/powerpoint/2010/main" val="277675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3771900"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5934075"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5057775"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6410325"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2522654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Code</a:t>
            </a:r>
            <a:endParaRPr lang="en-US" b="1" dirty="0"/>
          </a:p>
        </p:txBody>
      </p:sp>
      <p:sp>
        <p:nvSpPr>
          <p:cNvPr id="5" name="Content Placeholder 2"/>
          <p:cNvSpPr>
            <a:spLocks noGrp="1"/>
          </p:cNvSpPr>
          <p:nvPr>
            <p:ph idx="1"/>
          </p:nvPr>
        </p:nvSpPr>
        <p:spPr>
          <a:xfrm>
            <a:off x="417786" y="1458883"/>
            <a:ext cx="8182304" cy="4792145"/>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MHz</a:t>
            </a:r>
          </a:p>
          <a:p>
            <a:pPr marL="0" indent="0">
              <a:buNone/>
            </a:pPr>
            <a:r>
              <a:rPr lang="en-US" sz="1200" dirty="0">
                <a:solidFill>
                  <a:srgbClr val="000000"/>
                </a:solidFill>
                <a:latin typeface="Consolas"/>
              </a:rPr>
              <a:t>    DCOCTL = CALDCO_8MHZ;</a:t>
            </a:r>
          </a:p>
          <a:p>
            <a:pPr marL="0" indent="0">
              <a:buNone/>
            </a:pPr>
            <a:endParaRPr lang="en-US" sz="1200" dirty="0">
              <a:latin typeface="Consolas"/>
            </a:endParaRPr>
          </a:p>
          <a:p>
            <a:pPr marL="0" indent="0">
              <a:buNone/>
            </a:pPr>
            <a:r>
              <a:rPr lang="en-US" sz="1200" dirty="0">
                <a:solidFill>
                  <a:srgbClr val="000000"/>
                </a:solidFill>
                <a:latin typeface="Consolas"/>
              </a:rPr>
              <a:t>    </a:t>
            </a:r>
            <a:r>
              <a:rPr lang="en-US" sz="1200" dirty="0">
                <a:solidFill>
                  <a:srgbClr val="000000"/>
                </a:solidFill>
                <a:highlight>
                  <a:srgbClr val="F0D8A8"/>
                </a:highlight>
                <a:latin typeface="Consolas"/>
              </a:rPr>
              <a:t>P1DIR = BIT6</a:t>
            </a:r>
            <a:r>
              <a:rPr lang="en-US" sz="1200" dirty="0" smtClean="0">
                <a:solidFill>
                  <a:srgbClr val="000000"/>
                </a:solidFill>
                <a:highlight>
                  <a:srgbClr val="F0D8A8"/>
                </a:highlight>
                <a:latin typeface="Consolas"/>
              </a:rPr>
              <a:t>;               </a:t>
            </a:r>
            <a:r>
              <a:rPr lang="en-US" sz="1200" dirty="0" smtClean="0">
                <a:solidFill>
                  <a:srgbClr val="3F7F5F"/>
                </a:solidFill>
                <a:highlight>
                  <a:srgbClr val="F0D8A8"/>
                </a:highlight>
                <a:latin typeface="Consolas"/>
              </a:rPr>
              <a:t>// </a:t>
            </a:r>
            <a:r>
              <a:rPr lang="en-US" sz="1200" dirty="0">
                <a:solidFill>
                  <a:srgbClr val="3F7F5F"/>
                </a:solidFill>
                <a:highlight>
                  <a:srgbClr val="F0D8A8"/>
                </a:highlight>
                <a:latin typeface="Consolas"/>
              </a:rPr>
              <a:t>Set the green LED as an output</a:t>
            </a:r>
          </a:p>
          <a:p>
            <a:pPr marL="0" indent="0">
              <a:buNone/>
            </a:pPr>
            <a:r>
              <a:rPr lang="en-US" sz="1200" dirty="0">
                <a:solidFill>
                  <a:srgbClr val="000000"/>
                </a:solidFill>
                <a:latin typeface="Consolas"/>
              </a:rPr>
              <a:t> </a:t>
            </a: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TA0CCR0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526928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38" y="1474076"/>
            <a:ext cx="8509911" cy="25303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20624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610752" y="5063983"/>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91802" y="5063983"/>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1836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9244"/>
                <a:ext cx="8509911" cy="2825687"/>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A. Given: SMCLK = 8 MHz, TASSEL=2, ID=2, MC=1, TACCR0=0xECE, and TAR starts at 0</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How long will it take to roll over TAR? (Fill in the blanks)</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1 µ</m:t>
                          </m:r>
                          <m:r>
                            <a:rPr lang="en-US" i="1">
                              <a:latin typeface="Cambria Math"/>
                            </a:rPr>
                            <m:t>𝑠</m:t>
                          </m:r>
                        </m:num>
                        <m:den>
                          <m:r>
                            <a:rPr lang="en-US" i="1">
                              <a:latin typeface="Cambria Math"/>
                            </a:rPr>
                            <m:t>_____ </m:t>
                          </m:r>
                          <m:r>
                            <a:rPr lang="en-US" i="1">
                              <a:latin typeface="Cambria Math"/>
                            </a:rPr>
                            <m:t>𝑐𝑙𝑘𝑠</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𝑐𝑙𝑘𝑠</m:t>
                          </m:r>
                        </m:num>
                        <m:den>
                          <m:r>
                            <a:rPr lang="en-US" i="1">
                              <a:latin typeface="Cambria Math"/>
                            </a:rPr>
                            <m:t>1 </m:t>
                          </m:r>
                          <m:r>
                            <a:rPr lang="en-US" i="1">
                              <a:latin typeface="Cambria Math"/>
                            </a:rPr>
                            <m:t>𝑐𝑛𝑡</m:t>
                          </m:r>
                        </m:den>
                      </m:f>
                      <m:r>
                        <a:rPr lang="en-US" i="1">
                          <a:latin typeface="Cambria Math"/>
                        </a:rPr>
                        <m:t>×</m:t>
                      </m:r>
                      <m:f>
                        <m:fPr>
                          <m:ctrlPr>
                            <a:rPr lang="en-US" i="1">
                              <a:latin typeface="Cambria Math" panose="02040503050406030204" pitchFamily="18" charset="0"/>
                            </a:rPr>
                          </m:ctrlPr>
                        </m:fPr>
                        <m:num>
                          <m:r>
                            <a:rPr lang="en-US" i="1">
                              <a:latin typeface="Cambria Math"/>
                            </a:rPr>
                            <m:t>_____ </m:t>
                          </m:r>
                          <m:r>
                            <a:rPr lang="en-US" i="1">
                              <a:latin typeface="Cambria Math"/>
                            </a:rPr>
                            <m:t>𝑐𝑛𝑡𝑠</m:t>
                          </m:r>
                        </m:num>
                        <m:den>
                          <m:r>
                            <a:rPr lang="en-US" i="1">
                              <a:latin typeface="Cambria Math"/>
                            </a:rPr>
                            <m:t>1 </m:t>
                          </m:r>
                          <m:r>
                            <a:rPr lang="en-US" i="1">
                              <a:latin typeface="Cambria Math"/>
                            </a:rPr>
                            <m:t>𝑇𝐴𝑅</m:t>
                          </m:r>
                          <m:r>
                            <a:rPr lang="en-US" i="1">
                              <a:latin typeface="Cambria Math"/>
                            </a:rPr>
                            <m:t> </m:t>
                          </m:r>
                          <m:r>
                            <a:rPr lang="en-US" i="1">
                              <a:latin typeface="Cambria Math"/>
                            </a:rPr>
                            <m:t>𝑟𝑜𝑙𝑙</m:t>
                          </m:r>
                          <m:r>
                            <a:rPr lang="en-US" i="1">
                              <a:latin typeface="Cambria Math"/>
                            </a:rPr>
                            <m:t> </m:t>
                          </m:r>
                          <m:r>
                            <a:rPr lang="en-US" i="1">
                              <a:latin typeface="Cambria Math"/>
                            </a:rPr>
                            <m:t>𝑜𝑣𝑒𝑟</m:t>
                          </m:r>
                        </m:den>
                      </m:f>
                      <m:r>
                        <a:rPr lang="en-US" i="1">
                          <a:latin typeface="Cambria Math"/>
                        </a:rPr>
                        <m:t>=</m:t>
                      </m:r>
                    </m:oMath>
                  </m:oMathPara>
                </a14:m>
                <a:endParaRPr lang="en-US" sz="20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9244"/>
                <a:ext cx="8509911" cy="2825687"/>
              </a:xfrm>
              <a:blipFill rotWithShape="0">
                <a:blip r:embed="rId2"/>
                <a:stretch>
                  <a:fillRect l="-716" t="-2371" r="-645"/>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71778" y="45291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3947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3947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5947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lvl="1"/>
            <a:r>
              <a:rPr lang="en-US" dirty="0" smtClean="0"/>
              <a:t>Timers</a:t>
            </a:r>
          </a:p>
          <a:p>
            <a:pPr lvl="2"/>
            <a:r>
              <a:rPr lang="en-US" sz="1800" dirty="0" err="1" smtClean="0"/>
              <a:t>Timer_A</a:t>
            </a:r>
            <a:r>
              <a:rPr lang="en-US" sz="1800" dirty="0" smtClean="0"/>
              <a:t> and </a:t>
            </a:r>
            <a:r>
              <a:rPr lang="en-US" sz="1800" dirty="0" err="1" smtClean="0"/>
              <a:t>Timer_B</a:t>
            </a:r>
            <a:r>
              <a:rPr lang="en-US" sz="1800" dirty="0" smtClean="0"/>
              <a:t> are input/output ports that can be used to capture external signal events and generate signals for external devices</a:t>
            </a:r>
          </a:p>
        </p:txBody>
      </p:sp>
      <p:pic>
        <p:nvPicPr>
          <p:cNvPr id="4" name="Picture 2" descr="Image result for pwm signal motor controller"/>
          <p:cNvPicPr>
            <a:picLocks noChangeAspect="1" noChangeArrowheads="1"/>
          </p:cNvPicPr>
          <p:nvPr/>
        </p:nvPicPr>
        <p:blipFill rotWithShape="1">
          <a:blip r:embed="rId2">
            <a:extLst>
              <a:ext uri="{28A0092B-C50C-407E-A947-70E740481C1C}">
                <a14:useLocalDpi xmlns:a14="http://schemas.microsoft.com/office/drawing/2010/main" val="0"/>
              </a:ext>
            </a:extLst>
          </a:blip>
          <a:srcRect t="9371" b="20956"/>
          <a:stretch/>
        </p:blipFill>
        <p:spPr bwMode="auto">
          <a:xfrm>
            <a:off x="2458172" y="3294993"/>
            <a:ext cx="6076950" cy="31058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477393" y="3112113"/>
            <a:ext cx="1510350" cy="461665"/>
          </a:xfrm>
          <a:prstGeom prst="rect">
            <a:avLst/>
          </a:prstGeom>
          <a:noFill/>
        </p:spPr>
        <p:txBody>
          <a:bodyPr wrap="none" rtlCol="0">
            <a:spAutoFit/>
          </a:bodyPr>
          <a:lstStyle/>
          <a:p>
            <a:r>
              <a:rPr lang="en-US" dirty="0" smtClean="0"/>
              <a:t>RC Servos</a:t>
            </a:r>
            <a:endParaRPr lang="en-US" dirty="0"/>
          </a:p>
        </p:txBody>
      </p:sp>
      <p:sp>
        <p:nvSpPr>
          <p:cNvPr id="6" name="Left Brace 5"/>
          <p:cNvSpPr/>
          <p:nvPr/>
        </p:nvSpPr>
        <p:spPr bwMode="auto">
          <a:xfrm>
            <a:off x="1767134" y="3765698"/>
            <a:ext cx="599090" cy="2349062"/>
          </a:xfrm>
          <a:prstGeom prst="lef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3035" y="4478564"/>
            <a:ext cx="1725765" cy="923330"/>
          </a:xfrm>
          <a:prstGeom prst="rect">
            <a:avLst/>
          </a:prstGeom>
          <a:noFill/>
        </p:spPr>
        <p:txBody>
          <a:bodyPr wrap="square" rtlCol="0">
            <a:spAutoFit/>
          </a:bodyPr>
          <a:lstStyle/>
          <a:p>
            <a:r>
              <a:rPr lang="en-US" sz="1800" dirty="0" smtClean="0"/>
              <a:t>Using the timer, we can generate this signal easily</a:t>
            </a:r>
            <a:endParaRPr lang="en-US" sz="1800" dirty="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769" y="1478300"/>
            <a:ext cx="8509911" cy="29833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B</a:t>
            </a:r>
            <a:r>
              <a:rPr lang="en-US" sz="2400" dirty="0">
                <a:solidFill>
                  <a:schemeClr val="accent2"/>
                </a:solidFill>
                <a:latin typeface="Helvetica"/>
                <a:ea typeface="Times New Roman"/>
                <a:cs typeface="Times New Roman"/>
              </a:rPr>
              <a:t>.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a:t>
            </a: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461642"/>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327267"/>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327267"/>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424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14236"/>
                <a:ext cx="8509911" cy="3097178"/>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B. Given : SMCLK = 8 MHz, TASSEL= 2, ID= 2, MC= 1, and TAR starts at 0 </a:t>
                </a: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Find: The </a:t>
                </a:r>
                <a:r>
                  <a:rPr lang="en-US" sz="2400" dirty="0" smtClean="0">
                    <a:solidFill>
                      <a:schemeClr val="accent2"/>
                    </a:solidFill>
                    <a:latin typeface="Helvetica"/>
                    <a:ea typeface="Times New Roman"/>
                    <a:cs typeface="Times New Roman"/>
                  </a:rPr>
                  <a:t>TACCR0 </a:t>
                </a:r>
                <a:r>
                  <a:rPr lang="en-US" sz="2400" dirty="0">
                    <a:solidFill>
                      <a:schemeClr val="accent2"/>
                    </a:solidFill>
                    <a:latin typeface="Helvetica"/>
                    <a:ea typeface="Times New Roman"/>
                    <a:cs typeface="Times New Roman"/>
                  </a:rPr>
                  <a:t>values that will roll over TAR in 84 </a:t>
                </a:r>
                <a:r>
                  <a:rPr lang="en-US" sz="2400" dirty="0" err="1">
                    <a:solidFill>
                      <a:schemeClr val="accent2"/>
                    </a:solidFill>
                    <a:latin typeface="Helvetica"/>
                    <a:ea typeface="Times New Roman"/>
                    <a:cs typeface="Times New Roman"/>
                  </a:rPr>
                  <a:t>μs</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400" dirty="0">
                  <a:solidFill>
                    <a:schemeClr val="accent2"/>
                  </a:solidFill>
                  <a:latin typeface="Helvetica"/>
                  <a:ea typeface="Times New Roman"/>
                  <a:cs typeface="Times New Roman"/>
                </a:endParaRPr>
              </a:p>
              <a:p>
                <a:pPr marL="0" indent="0">
                  <a:buNone/>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_____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_____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84 µ</m:t>
                          </m:r>
                          <m:r>
                            <a:rPr lang="en-US" sz="2800" i="1">
                              <a:latin typeface="Cambria Math"/>
                            </a:rPr>
                            <m:t>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m:t>
                      </m:r>
                    </m:oMath>
                  </m:oMathPara>
                </a14:m>
                <a:endParaRPr lang="en-US" sz="2800" dirty="0"/>
              </a:p>
              <a:p>
                <a:pPr marL="457200" lvl="0" indent="-457200">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457200" lvl="0" indent="-457200">
                  <a:lnSpc>
                    <a:spcPts val="1500"/>
                  </a:lnSpc>
                  <a:spcBef>
                    <a:spcPts val="0"/>
                  </a:spcBef>
                  <a:spcAft>
                    <a:spcPts val="1000"/>
                  </a:spcAft>
                  <a:buFont typeface="+mj-lt"/>
                  <a:buAutoNum type="alphaUcPeriod"/>
                  <a:tabLst>
                    <a:tab pos="285750" algn="l"/>
                  </a:tabLst>
                </a:pPr>
                <a:endParaRPr lang="en-US" sz="2400" dirty="0" smtClean="0">
                  <a:solidFill>
                    <a:schemeClr val="accent2"/>
                  </a:solidFill>
                  <a:latin typeface="Helvetica"/>
                  <a:ea typeface="Times New Roman"/>
                  <a:cs typeface="Times New Roman"/>
                </a:endParaRPr>
              </a:p>
              <a:p>
                <a:pPr marL="0" indent="0">
                  <a:buNone/>
                </a:pPr>
                <a:endParaRPr lang="en-US" sz="2000" b="1" dirty="0" smtClean="0"/>
              </a:p>
              <a:p>
                <a:pPr lvl="1"/>
                <a:endParaRPr lang="en-US" sz="1600" dirty="0" smtClean="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14236"/>
                <a:ext cx="8509911" cy="3097178"/>
              </a:xfrm>
              <a:blipFill rotWithShape="0">
                <a:blip r:embed="rId2"/>
                <a:stretch>
                  <a:fillRect l="-716" t="-1378" r="-1003"/>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b="1" dirty="0" smtClean="0"/>
              <a:t>In-Class Worksheet</a:t>
            </a:r>
            <a:endParaRPr lang="en-US" b="1"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526957" y="470252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815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815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9775838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213"/>
            <a:ext cx="8509911" cy="2297542"/>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3241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1897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1897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0818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3464190"/>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lvl="0">
              <a:lnSpc>
                <a:spcPts val="1500"/>
              </a:lnSpc>
              <a:spcBef>
                <a:spcPts val="0"/>
              </a:spcBef>
              <a:spcAft>
                <a:spcPts val="1000"/>
              </a:spcAft>
              <a:buFont typeface="+mj-lt"/>
              <a:buAutoNum type="arabicPeriod"/>
              <a:tabLst>
                <a:tab pos="285750" algn="l"/>
              </a:tabLst>
            </a:pPr>
            <a:r>
              <a:rPr lang="en-US" sz="2400" dirty="0">
                <a:solidFill>
                  <a:schemeClr val="accent2"/>
                </a:solidFill>
                <a:latin typeface="Helvetica"/>
                <a:ea typeface="Times New Roman"/>
                <a:cs typeface="Times New Roman"/>
              </a:rPr>
              <a:t>Given an TAR=0, a 8Mhz clock, TASSEL_2, ID_2, MC_1,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and TACCR0=255, </a:t>
            </a:r>
            <a:r>
              <a:rPr lang="en-US" sz="2400" dirty="0">
                <a:solidFill>
                  <a:schemeClr val="accent2"/>
                </a:solidFill>
                <a:latin typeface="Helvetica"/>
                <a:ea typeface="Times New Roman"/>
                <a:cs typeface="Times New Roman"/>
              </a:rPr>
              <a:t>how long will it take to roll over TAR</a:t>
            </a:r>
            <a:r>
              <a:rPr lang="en-US" sz="2400" dirty="0" smtClean="0">
                <a:solidFill>
                  <a:schemeClr val="accent2"/>
                </a:solidFill>
                <a:latin typeface="Helvetica"/>
                <a:ea typeface="Times New Roman"/>
                <a:cs typeface="Times New Roman"/>
              </a:rPr>
              <a:t>?</a:t>
            </a:r>
          </a:p>
          <a:p>
            <a:pPr marL="0" lvl="0" indent="0">
              <a:lnSpc>
                <a:spcPts val="1500"/>
              </a:lnSpc>
              <a:spcBef>
                <a:spcPts val="0"/>
              </a:spcBef>
              <a:spcAft>
                <a:spcPts val="1000"/>
              </a:spcAft>
              <a:buNone/>
              <a:tabLst>
                <a:tab pos="285750" algn="l"/>
              </a:tabLst>
            </a:pP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254 </a:t>
            </a:r>
            <a:r>
              <a:rPr lang="en-US" sz="1600" dirty="0" err="1" smtClean="0">
                <a:solidFill>
                  <a:srgbClr val="333333"/>
                </a:solidFill>
                <a:latin typeface="Consolas"/>
                <a:ea typeface="Times New Roman"/>
                <a:cs typeface="Times New Roman"/>
              </a:rPr>
              <a:t>cnts</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127.5 </a:t>
            </a:r>
            <a:r>
              <a:rPr lang="en-US" sz="1600" dirty="0" err="1" smtClean="0">
                <a:solidFill>
                  <a:srgbClr val="333333"/>
                </a:solidFill>
                <a:latin typeface="Consolas"/>
                <a:ea typeface="Times New Roman"/>
                <a:cs typeface="Times New Roman"/>
              </a:rPr>
              <a:t>usec</a:t>
            </a:r>
            <a:endParaRPr lang="en-US" sz="24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400" dirty="0">
              <a:latin typeface="Calibri"/>
              <a:ea typeface="Calibri"/>
              <a:cs typeface="Times New Roman"/>
            </a:endParaRPr>
          </a:p>
          <a:p>
            <a:pPr marL="0" indent="0">
              <a:buNone/>
            </a:pPr>
            <a:endParaRPr lang="en-US" sz="2000" b="1" dirty="0" smtClean="0"/>
          </a:p>
          <a:p>
            <a:pPr lvl="1"/>
            <a:endParaRPr lang="en-US" sz="16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56012" y="465523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587104" y="5520858"/>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68154" y="5520858"/>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866801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831"/>
            <a:ext cx="8509911" cy="2612852"/>
          </a:xfrm>
        </p:spPr>
        <p:txBody>
          <a:bodyPr/>
          <a:lstStyle/>
          <a:p>
            <a:pPr marL="0" indent="0">
              <a:buNone/>
            </a:pPr>
            <a:r>
              <a:rPr lang="en-US" sz="1800" dirty="0" smtClean="0"/>
              <a:t>To reduce confusion, let’s call </a:t>
            </a:r>
            <a:r>
              <a:rPr lang="en-US" sz="1800" dirty="0"/>
              <a:t>the output of the mux associated with the </a:t>
            </a:r>
            <a:r>
              <a:rPr lang="en-US" sz="1800" dirty="0" err="1"/>
              <a:t>TASSELx</a:t>
            </a:r>
            <a:r>
              <a:rPr lang="en-US" sz="1800" dirty="0"/>
              <a:t> signal </a:t>
            </a:r>
            <a:r>
              <a:rPr lang="en-US" sz="1800" b="1" dirty="0"/>
              <a:t>clks</a:t>
            </a:r>
            <a:r>
              <a:rPr lang="en-US" sz="1800" dirty="0"/>
              <a:t>. Call the signal coming out of the </a:t>
            </a:r>
            <a:r>
              <a:rPr lang="en-US" sz="1800" dirty="0" err="1"/>
              <a:t>IDx</a:t>
            </a:r>
            <a:r>
              <a:rPr lang="en-US" sz="1800" dirty="0"/>
              <a:t> clock divider </a:t>
            </a:r>
            <a:r>
              <a:rPr lang="en-US" sz="1800" b="1" dirty="0" err="1"/>
              <a:t>cnts</a:t>
            </a:r>
            <a:r>
              <a:rPr lang="en-US" sz="1800" b="1" dirty="0" smtClean="0"/>
              <a:t>.</a:t>
            </a:r>
          </a:p>
          <a:p>
            <a:pPr marL="0" indent="0">
              <a:buNone/>
            </a:pPr>
            <a:endParaRPr lang="en-US" sz="1800" b="1" dirty="0" smtClean="0">
              <a:solidFill>
                <a:schemeClr val="accent2"/>
              </a:solidFill>
            </a:endParaRPr>
          </a:p>
          <a:p>
            <a:pPr marL="457200" lvl="0" indent="-457200">
              <a:lnSpc>
                <a:spcPts val="1500"/>
              </a:lnSpc>
              <a:spcBef>
                <a:spcPts val="0"/>
              </a:spcBef>
              <a:spcAft>
                <a:spcPts val="1000"/>
              </a:spcAft>
              <a:buAutoNum type="arabicPeriod" startAt="2"/>
              <a:tabLst>
                <a:tab pos="285750" algn="l"/>
              </a:tabLst>
            </a:pPr>
            <a:r>
              <a:rPr lang="en-US" sz="2000" dirty="0" smtClean="0">
                <a:solidFill>
                  <a:schemeClr val="accent2"/>
                </a:solidFill>
                <a:latin typeface="Helvetica"/>
                <a:ea typeface="Times New Roman"/>
                <a:cs typeface="Times New Roman"/>
              </a:rPr>
              <a:t>Given </a:t>
            </a:r>
            <a:r>
              <a:rPr lang="en-US" sz="2000" dirty="0">
                <a:solidFill>
                  <a:schemeClr val="accent2"/>
                </a:solidFill>
                <a:latin typeface="Helvetica"/>
                <a:ea typeface="Times New Roman"/>
                <a:cs typeface="Times New Roman"/>
              </a:rPr>
              <a:t>an TAR=0, a 8Mhz clock, TASSEL_2, ID_0, </a:t>
            </a:r>
            <a:r>
              <a:rPr lang="en-US" sz="20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000" dirty="0" smtClean="0">
                <a:solidFill>
                  <a:schemeClr val="accent2"/>
                </a:solidFill>
                <a:latin typeface="Helvetica"/>
                <a:ea typeface="Times New Roman"/>
                <a:cs typeface="Times New Roman"/>
              </a:rPr>
              <a:t> </a:t>
            </a:r>
            <a:r>
              <a:rPr lang="en-US" sz="2000" dirty="0">
                <a:solidFill>
                  <a:schemeClr val="accent2"/>
                </a:solidFill>
                <a:latin typeface="Helvetica"/>
                <a:ea typeface="Times New Roman"/>
                <a:cs typeface="Times New Roman"/>
              </a:rPr>
              <a:t>and TACCR0=2^16-1, how long will it take to roll over TAR?</a:t>
            </a:r>
            <a:endParaRPr lang="en-US" dirty="0">
              <a:latin typeface="Calibri"/>
              <a:ea typeface="Calibri"/>
              <a:cs typeface="Times New Roman"/>
            </a:endParaRPr>
          </a:p>
          <a:p>
            <a:pPr lvl="1"/>
            <a:endParaRPr lang="en-US" sz="1400" dirty="0" smtClean="0">
              <a:solidFill>
                <a:schemeClr val="accent2"/>
              </a:solidFill>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389060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2610753" y="4756230"/>
            <a:ext cx="728664" cy="918864"/>
            <a:chOff x="2626518" y="1504950"/>
            <a:chExt cx="728664" cy="918864"/>
          </a:xfrm>
        </p:grpSpPr>
        <p:cxnSp>
          <p:nvCxnSpPr>
            <p:cNvPr id="7" name="Straight Arrow Connector 6"/>
            <p:cNvCxnSpPr>
              <a:stCxn id="8"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8" name="TextBox 7"/>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9" name="Group 8"/>
          <p:cNvGrpSpPr/>
          <p:nvPr/>
        </p:nvGrpSpPr>
        <p:grpSpPr>
          <a:xfrm>
            <a:off x="3391803" y="4756230"/>
            <a:ext cx="728664" cy="918864"/>
            <a:chOff x="2626518" y="1504950"/>
            <a:chExt cx="728664" cy="918864"/>
          </a:xfrm>
        </p:grpSpPr>
        <p:cxnSp>
          <p:nvCxnSpPr>
            <p:cNvPr id="10" name="Straight Arrow Connector 9"/>
            <p:cNvCxnSpPr>
              <a:stCxn id="11"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1" name="TextBox 10"/>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01995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46769"/>
            <a:ext cx="8509911" cy="2933811"/>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and TACCR0=2^16-1, how long will it take to roll over TAR?</a:t>
            </a:r>
            <a:endParaRPr lang="en-US" sz="2800" dirty="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1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8.19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1191" y="4611414"/>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42283" y="5477039"/>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23333" y="5477039"/>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50714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07504" y="1514974"/>
            <a:ext cx="8509911" cy="3117349"/>
          </a:xfrm>
        </p:spPr>
        <p:txBody>
          <a:bodyPr>
            <a:normAutofit fontScale="85000" lnSpcReduction="1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369301" y="4090309"/>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00393" y="4955934"/>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281443" y="4955934"/>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2743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45021"/>
            <a:ext cx="8509911" cy="2688020"/>
          </a:xfrm>
        </p:spPr>
        <p:txBody>
          <a:bodyPr>
            <a:normAutofit fontScale="70000" lnSpcReduction="20000"/>
          </a:bodyPr>
          <a:lstStyle/>
          <a:p>
            <a:pPr marL="0" indent="0">
              <a:lnSpc>
                <a:spcPct val="12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20000"/>
              </a:lnSpc>
              <a:buNone/>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ID_1</a:t>
            </a:r>
            <a:r>
              <a:rPr lang="en-US" sz="2400" dirty="0" smtClean="0">
                <a:solidFill>
                  <a:schemeClr val="accent2"/>
                </a:solidFill>
                <a:latin typeface="Helvetica"/>
                <a:ea typeface="Times New Roman"/>
                <a:cs typeface="Times New Roman"/>
              </a:rPr>
              <a:t>.</a:t>
            </a:r>
            <a:endParaRPr lang="en-US" sz="1600" dirty="0" smtClean="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2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16.384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2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919985" y="430050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051077" y="516613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2832127" y="516613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115025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51081"/>
            <a:ext cx="8509911" cy="2384252"/>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a:lnSpc>
                <a:spcPct val="120000"/>
              </a:lnSpc>
            </a:pPr>
            <a:endParaRPr lang="en-US" sz="2000" b="1" dirty="0" smtClean="0">
              <a:solidFill>
                <a:schemeClr val="accent2"/>
              </a:solidFill>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2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p>
          <a:p>
            <a:pPr marL="0" lvl="0" indent="0">
              <a:lnSpc>
                <a:spcPts val="1500"/>
              </a:lnSpc>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26957" y="469464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8049" y="556027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9099" y="556027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89189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52904"/>
            <a:ext cx="8509911" cy="2987566"/>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t>
            </a:r>
            <a:r>
              <a:rPr lang="en-US" sz="2400" dirty="0">
                <a:solidFill>
                  <a:schemeClr val="accent2"/>
                </a:solidFill>
                <a:latin typeface="Helvetica"/>
                <a:ea typeface="Times New Roman"/>
                <a:cs typeface="Times New Roman"/>
              </a:rPr>
              <a:t>and 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ID_2.</a:t>
            </a:r>
            <a:endParaRPr lang="en-US" sz="1600" dirty="0" smtClean="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4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smtClean="0">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32.77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95426" y="4663116"/>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26518" y="5528741"/>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07568" y="5528741"/>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0670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674"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bwMode="auto">
          <a:xfrm>
            <a:off x="5033148" y="971549"/>
            <a:ext cx="2181225" cy="86677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0</a:t>
            </a:r>
          </a:p>
          <a:p>
            <a:pPr algn="r"/>
            <a:endParaRPr lang="en-US" sz="2800" b="1" dirty="0" smtClean="0">
              <a:solidFill>
                <a:srgbClr val="FF0000"/>
              </a:solidFill>
            </a:endParaRPr>
          </a:p>
          <a:p>
            <a:pPr algn="r"/>
            <a:endParaRPr lang="en-US" sz="2800" b="1" dirty="0">
              <a:solidFill>
                <a:srgbClr val="FF0000"/>
              </a:solidFill>
            </a:endParaRPr>
          </a:p>
        </p:txBody>
      </p:sp>
      <p:sp>
        <p:nvSpPr>
          <p:cNvPr id="6" name="Oval 5"/>
          <p:cNvSpPr/>
          <p:nvPr/>
        </p:nvSpPr>
        <p:spPr bwMode="auto">
          <a:xfrm>
            <a:off x="3118623"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7" name="Oval 6"/>
          <p:cNvSpPr/>
          <p:nvPr/>
        </p:nvSpPr>
        <p:spPr bwMode="auto">
          <a:xfrm>
            <a:off x="4185422"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sp>
        <p:nvSpPr>
          <p:cNvPr id="8" name="Oval 7"/>
          <p:cNvSpPr/>
          <p:nvPr/>
        </p:nvSpPr>
        <p:spPr bwMode="auto">
          <a:xfrm>
            <a:off x="7195323" y="885824"/>
            <a:ext cx="1323975" cy="9525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3</a:t>
            </a:r>
          </a:p>
          <a:p>
            <a:pPr algn="r"/>
            <a:endParaRPr lang="en-US" sz="3200" b="1" dirty="0">
              <a:solidFill>
                <a:srgbClr val="FF0000"/>
              </a:solidFill>
            </a:endParaRPr>
          </a:p>
          <a:p>
            <a:pPr algn="r"/>
            <a:endParaRPr lang="en-US" sz="3200" b="1" dirty="0">
              <a:solidFill>
                <a:srgbClr val="FF0000"/>
              </a:solidFill>
            </a:endParaRPr>
          </a:p>
        </p:txBody>
      </p:sp>
      <p:sp>
        <p:nvSpPr>
          <p:cNvPr id="9" name="Oval 8"/>
          <p:cNvSpPr/>
          <p:nvPr/>
        </p:nvSpPr>
        <p:spPr bwMode="auto">
          <a:xfrm>
            <a:off x="6319023" y="3276600"/>
            <a:ext cx="2124075" cy="619125"/>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4</a:t>
            </a:r>
          </a:p>
          <a:p>
            <a:pPr algn="r"/>
            <a:endParaRPr lang="en-US" b="1" dirty="0">
              <a:solidFill>
                <a:srgbClr val="FF0000"/>
              </a:solidFill>
            </a:endParaRPr>
          </a:p>
          <a:p>
            <a:pPr algn="r"/>
            <a:endParaRPr lang="en-US" b="1" dirty="0">
              <a:solidFill>
                <a:srgbClr val="FF0000"/>
              </a:solidFill>
            </a:endParaRPr>
          </a:p>
        </p:txBody>
      </p:sp>
      <p:sp>
        <p:nvSpPr>
          <p:cNvPr id="10" name="Oval 9"/>
          <p:cNvSpPr/>
          <p:nvPr/>
        </p:nvSpPr>
        <p:spPr bwMode="auto">
          <a:xfrm>
            <a:off x="7671573" y="4524375"/>
            <a:ext cx="1495425" cy="59054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r"/>
            <a:r>
              <a:rPr lang="en-US" sz="3600" b="1" dirty="0" smtClean="0">
                <a:solidFill>
                  <a:srgbClr val="FF0000"/>
                </a:solidFill>
              </a:rPr>
              <a:t>5</a:t>
            </a:r>
            <a:endParaRPr lang="en-US" sz="3600" b="1" dirty="0">
              <a:solidFill>
                <a:srgbClr val="FF0000"/>
              </a:solidFill>
            </a:endParaRPr>
          </a:p>
          <a:p>
            <a:pPr algn="r"/>
            <a:endParaRPr lang="en-US" b="1" dirty="0" smtClean="0">
              <a:solidFill>
                <a:srgbClr val="FF0000"/>
              </a:solidFill>
            </a:endParaRPr>
          </a:p>
          <a:p>
            <a:pPr algn="r"/>
            <a:endParaRPr lang="en-US" b="1" dirty="0">
              <a:solidFill>
                <a:srgbClr val="FF0000"/>
              </a:solidFill>
            </a:endParaRPr>
          </a:p>
        </p:txBody>
      </p:sp>
      <p:grpSp>
        <p:nvGrpSpPr>
          <p:cNvPr id="15" name="Group 14"/>
          <p:cNvGrpSpPr/>
          <p:nvPr/>
        </p:nvGrpSpPr>
        <p:grpSpPr>
          <a:xfrm>
            <a:off x="3887766"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4668816"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23000" y="6392583"/>
            <a:ext cx="2733674" cy="369332"/>
          </a:xfrm>
          <a:prstGeom prst="rect">
            <a:avLst/>
          </a:prstGeom>
          <a:solidFill>
            <a:schemeClr val="bg1"/>
          </a:solidFill>
        </p:spPr>
        <p:txBody>
          <a:bodyPr wrap="square" rtlCol="0">
            <a:spAutoFit/>
          </a:bodyPr>
          <a:lstStyle/>
          <a:p>
            <a:r>
              <a:rPr lang="en-US" sz="1800" dirty="0" smtClean="0"/>
              <a:t>Family User Guide pp 357</a:t>
            </a:r>
          </a:p>
        </p:txBody>
      </p:sp>
      <p:sp>
        <p:nvSpPr>
          <p:cNvPr id="4" name="TextBox 3"/>
          <p:cNvSpPr txBox="1"/>
          <p:nvPr/>
        </p:nvSpPr>
        <p:spPr>
          <a:xfrm>
            <a:off x="125269" y="1654372"/>
            <a:ext cx="2658100" cy="1077218"/>
          </a:xfrm>
          <a:prstGeom prst="rect">
            <a:avLst/>
          </a:prstGeom>
          <a:solidFill>
            <a:schemeClr val="bg1"/>
          </a:solidFill>
        </p:spPr>
        <p:txBody>
          <a:bodyPr wrap="none" rtlCol="0">
            <a:spAutoFit/>
          </a:bodyPr>
          <a:lstStyle/>
          <a:p>
            <a:r>
              <a:rPr lang="en-US" sz="1600" dirty="0" smtClean="0"/>
              <a:t>ACLK: internal “slow” clock</a:t>
            </a:r>
          </a:p>
          <a:p>
            <a:r>
              <a:rPr lang="en-US" sz="1600" dirty="0" smtClean="0">
                <a:solidFill>
                  <a:srgbClr val="0070C0"/>
                </a:solidFill>
              </a:rPr>
              <a:t>SMCLK: internal “fast” clock</a:t>
            </a:r>
          </a:p>
          <a:p>
            <a:r>
              <a:rPr lang="en-US" sz="1600" dirty="0" smtClean="0"/>
              <a:t>INCLK: external clock signal</a:t>
            </a:r>
            <a:endParaRPr lang="en-US" sz="1600" dirty="0"/>
          </a:p>
        </p:txBody>
      </p:sp>
    </p:spTree>
    <p:extLst>
      <p:ext uri="{BB962C8B-B14F-4D97-AF65-F5344CB8AC3E}">
        <p14:creationId xmlns:p14="http://schemas.microsoft.com/office/powerpoint/2010/main" val="19538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21372"/>
            <a:ext cx="8509911" cy="3074276"/>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1" y="4726178"/>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3" y="5591803"/>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3" y="5591803"/>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288160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48338" y="1592316"/>
            <a:ext cx="8509911" cy="3168869"/>
          </a:xfrm>
        </p:spPr>
        <p:txBody>
          <a:bodyPr>
            <a:normAutofit fontScale="85000" lnSpcReduction="10000"/>
          </a:bodyPr>
          <a:lstStyle/>
          <a:p>
            <a:pPr marL="0" indent="0">
              <a:lnSpc>
                <a:spcPct val="110000"/>
              </a:lnSpc>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lnSpc>
                <a:spcPct val="110000"/>
              </a:lnSpc>
              <a:buNone/>
            </a:pPr>
            <a:endParaRPr lang="en-US" sz="2000" b="1" dirty="0" smtClean="0">
              <a:solidFill>
                <a:schemeClr val="accent2"/>
              </a:solidFill>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ID_0, </a:t>
            </a:r>
            <a:r>
              <a:rPr lang="en-US" sz="2400" dirty="0" smtClean="0">
                <a:solidFill>
                  <a:schemeClr val="accent2"/>
                </a:solidFill>
                <a:latin typeface="Helvetica"/>
                <a:ea typeface="Times New Roman"/>
                <a:cs typeface="Times New Roman"/>
              </a:rPr>
              <a:t>MC_1 and </a:t>
            </a:r>
            <a:r>
              <a:rPr lang="en-US" sz="2400" dirty="0">
                <a:solidFill>
                  <a:schemeClr val="accent2"/>
                </a:solidFill>
                <a:latin typeface="Helvetica"/>
                <a:ea typeface="Times New Roman"/>
                <a:cs typeface="Times New Roman"/>
              </a:rPr>
              <a:t>TACCR0=2^16-1, how long will it take to roll over TAR</a:t>
            </a:r>
            <a:r>
              <a:rPr lang="en-US" sz="2400" dirty="0" smtClean="0">
                <a:solidFill>
                  <a:schemeClr val="accent2"/>
                </a:solidFill>
                <a:latin typeface="Helvetica"/>
                <a:ea typeface="Times New Roman"/>
                <a:cs typeface="Times New Roman"/>
              </a:rPr>
              <a:t>?</a:t>
            </a:r>
            <a:endParaRPr lang="en-US" sz="2400" dirty="0">
              <a:solidFill>
                <a:schemeClr val="accent2"/>
              </a:solidFill>
              <a:latin typeface="Helvetica"/>
              <a:ea typeface="Times New Roman"/>
              <a:cs typeface="Times New Roman"/>
            </a:endParaRPr>
          </a:p>
          <a:p>
            <a:pPr>
              <a:lnSpc>
                <a:spcPct val="1100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Do </a:t>
            </a:r>
            <a:r>
              <a:rPr lang="en-US" sz="2400" dirty="0">
                <a:solidFill>
                  <a:schemeClr val="accent2"/>
                </a:solidFill>
                <a:latin typeface="Helvetica"/>
                <a:ea typeface="Times New Roman"/>
                <a:cs typeface="Times New Roman"/>
              </a:rPr>
              <a:t>the previous problem, except with </a:t>
            </a:r>
            <a:r>
              <a:rPr lang="en-US" sz="2400" dirty="0" smtClean="0">
                <a:solidFill>
                  <a:schemeClr val="accent2"/>
                </a:solidFill>
                <a:latin typeface="Helvetica"/>
                <a:ea typeface="Times New Roman"/>
                <a:cs typeface="Times New Roman"/>
              </a:rPr>
              <a:t>ID_3.</a:t>
            </a:r>
            <a:endParaRPr lang="en-US" sz="1600" dirty="0" smtClean="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1 </a:t>
            </a:r>
            <a:r>
              <a:rPr lang="en-US" sz="1600" dirty="0" err="1" smtClean="0">
                <a:solidFill>
                  <a:srgbClr val="333333"/>
                </a:solidFill>
                <a:latin typeface="Consolas"/>
                <a:ea typeface="Times New Roman"/>
                <a:cs typeface="Times New Roman"/>
              </a:rPr>
              <a:t>usec</a:t>
            </a:r>
            <a:r>
              <a:rPr lang="en-US" sz="1600" dirty="0" smtClean="0">
                <a:solidFill>
                  <a:srgbClr val="333333"/>
                </a:solidFill>
                <a:latin typeface="Consolas"/>
                <a:ea typeface="Times New Roman"/>
                <a:cs typeface="Times New Roman"/>
              </a:rPr>
              <a:t>          8 </a:t>
            </a:r>
            <a:r>
              <a:rPr lang="en-US" sz="1600" dirty="0" err="1">
                <a:solidFill>
                  <a:srgbClr val="333333"/>
                </a:solidFill>
                <a:latin typeface="Consolas"/>
                <a:ea typeface="Times New Roman"/>
                <a:cs typeface="Times New Roman"/>
              </a:rPr>
              <a:t>clks</a:t>
            </a: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2^</a:t>
            </a:r>
            <a:r>
              <a:rPr lang="en-US" sz="1600" baseline="30000" dirty="0" smtClean="0">
                <a:solidFill>
                  <a:srgbClr val="333333"/>
                </a:solidFill>
                <a:latin typeface="Consolas"/>
                <a:ea typeface="Times New Roman"/>
                <a:cs typeface="Times New Roman"/>
              </a:rPr>
              <a:t>16</a:t>
            </a:r>
            <a:r>
              <a:rPr lang="en-US" sz="1600" dirty="0" smtClean="0">
                <a:solidFill>
                  <a:srgbClr val="333333"/>
                </a:solidFill>
                <a:latin typeface="Consolas"/>
                <a:ea typeface="Times New Roman"/>
                <a:cs typeface="Times New Roman"/>
              </a:rPr>
              <a:t> </a:t>
            </a:r>
            <a:r>
              <a:rPr lang="en-US" sz="1600" dirty="0" err="1">
                <a:solidFill>
                  <a:srgbClr val="333333"/>
                </a:solidFill>
                <a:latin typeface="Consolas"/>
                <a:ea typeface="Times New Roman"/>
                <a:cs typeface="Times New Roman"/>
              </a:rPr>
              <a:t>cnts</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 * ------ * --------------- = </a:t>
            </a:r>
            <a:r>
              <a:rPr lang="en-US" sz="1600" dirty="0" smtClean="0">
                <a:solidFill>
                  <a:srgbClr val="333333"/>
                </a:solidFill>
                <a:latin typeface="Consolas"/>
                <a:ea typeface="Times New Roman"/>
                <a:cs typeface="Times New Roman"/>
              </a:rPr>
              <a:t>65.535 </a:t>
            </a:r>
            <a:r>
              <a:rPr lang="en-US" sz="1600" dirty="0" err="1" smtClean="0">
                <a:solidFill>
                  <a:srgbClr val="333333"/>
                </a:solidFill>
                <a:latin typeface="Consolas"/>
                <a:ea typeface="Times New Roman"/>
                <a:cs typeface="Times New Roman"/>
              </a:rPr>
              <a:t>msec</a:t>
            </a:r>
            <a:endParaRPr lang="en-US" sz="1600" dirty="0">
              <a:solidFill>
                <a:srgbClr val="333333"/>
              </a:solidFill>
              <a:latin typeface="Consolas"/>
              <a:ea typeface="Times New Roman"/>
              <a:cs typeface="Times New Roman"/>
            </a:endParaRPr>
          </a:p>
          <a:p>
            <a:pPr marL="400050" lvl="1" indent="0" latinLnBrk="1">
              <a:lnSpc>
                <a:spcPct val="1100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333333"/>
                </a:solidFill>
                <a:latin typeface="Consolas"/>
                <a:ea typeface="Times New Roman"/>
                <a:cs typeface="Times New Roman"/>
              </a:rPr>
              <a:t> </a:t>
            </a:r>
            <a:r>
              <a:rPr lang="en-US" sz="1600" dirty="0" smtClean="0">
                <a:solidFill>
                  <a:srgbClr val="333333"/>
                </a:solidFill>
                <a:latin typeface="Consolas"/>
                <a:ea typeface="Times New Roman"/>
                <a:cs typeface="Times New Roman"/>
              </a:rPr>
              <a:t>      8 </a:t>
            </a:r>
            <a:r>
              <a:rPr lang="en-US" sz="1600" dirty="0">
                <a:solidFill>
                  <a:srgbClr val="333333"/>
                </a:solidFill>
                <a:latin typeface="Consolas"/>
                <a:ea typeface="Times New Roman"/>
                <a:cs typeface="Times New Roman"/>
              </a:rPr>
              <a:t>clks   1 </a:t>
            </a:r>
            <a:r>
              <a:rPr lang="en-US" sz="1600" dirty="0" err="1">
                <a:solidFill>
                  <a:srgbClr val="333333"/>
                </a:solidFill>
                <a:latin typeface="Consolas"/>
                <a:ea typeface="Times New Roman"/>
                <a:cs typeface="Times New Roman"/>
              </a:rPr>
              <a:t>cnt</a:t>
            </a:r>
            <a:r>
              <a:rPr lang="en-US" sz="1600" dirty="0">
                <a:solidFill>
                  <a:srgbClr val="333333"/>
                </a:solidFill>
                <a:latin typeface="Consolas"/>
                <a:ea typeface="Times New Roman"/>
                <a:cs typeface="Times New Roman"/>
              </a:rPr>
              <a:t>    1 TAR roll over</a:t>
            </a:r>
            <a:endParaRPr lang="en-US" sz="2000" b="1" dirty="0" smtClean="0"/>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19074" y="4678881"/>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50166" y="5544506"/>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31216" y="5544506"/>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25492492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54651"/>
            <a:ext cx="8509911" cy="2423666"/>
          </a:xfrm>
        </p:spPr>
        <p:txBody>
          <a:bodyPr>
            <a:normAutofit fontScale="925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550605" y="4524703"/>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81697" y="5390328"/>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462747" y="5390328"/>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92165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41362"/>
            <a:ext cx="8509911" cy="2786273"/>
          </a:xfrm>
        </p:spPr>
        <p:txBody>
          <a:bodyPr>
            <a:normAutofit fontScale="850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a:lnSpc>
                <a:spcPts val="1500"/>
              </a:lnSpc>
              <a:spcBef>
                <a:spcPts val="0"/>
              </a:spcBef>
              <a:spcAft>
                <a:spcPts val="1000"/>
              </a:spcAft>
              <a:tabLst>
                <a:tab pos="285750" algn="l"/>
              </a:tabLst>
            </a:pPr>
            <a:r>
              <a:rPr lang="en-US" sz="2400" dirty="0" smtClean="0">
                <a:solidFill>
                  <a:schemeClr val="accent2"/>
                </a:solidFill>
                <a:latin typeface="Helvetica"/>
                <a:ea typeface="Times New Roman"/>
                <a:cs typeface="Times New Roman"/>
              </a:rPr>
              <a:t>Given </a:t>
            </a:r>
            <a:r>
              <a:rPr lang="en-US" sz="2400" dirty="0">
                <a:solidFill>
                  <a:schemeClr val="accent2"/>
                </a:solidFill>
                <a:latin typeface="Helvetica"/>
                <a:ea typeface="Times New Roman"/>
                <a:cs typeface="Times New Roman"/>
              </a:rPr>
              <a:t>an TAR=0, a 8Mhz clock, TASSEL_2, </a:t>
            </a:r>
            <a:r>
              <a:rPr lang="en-US" sz="2400" dirty="0" smtClean="0">
                <a:solidFill>
                  <a:schemeClr val="accent2"/>
                </a:solidFill>
                <a:latin typeface="Helvetica"/>
                <a:ea typeface="Times New Roman"/>
                <a:cs typeface="Times New Roman"/>
              </a:rPr>
              <a:t>ID_1, and</a:t>
            </a:r>
          </a:p>
          <a:p>
            <a:pPr marL="0" lvl="0" indent="0">
              <a:lnSpc>
                <a:spcPts val="1500"/>
              </a:lnSpc>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 </a:t>
            </a:r>
            <a:r>
              <a:rPr lang="en-US" sz="2400" dirty="0">
                <a:solidFill>
                  <a:schemeClr val="accent2"/>
                </a:solidFill>
                <a:latin typeface="Helvetica"/>
                <a:ea typeface="Times New Roman"/>
                <a:cs typeface="Times New Roman"/>
              </a:rPr>
              <a:t>MC_1, how many counts would it take to roll over TAR in </a:t>
            </a:r>
            <a:endParaRPr lang="en-US" sz="2400" dirty="0" smtClean="0">
              <a:solidFill>
                <a:schemeClr val="accent2"/>
              </a:solidFill>
              <a:latin typeface="Helvetica"/>
              <a:ea typeface="Times New Roman"/>
              <a:cs typeface="Times New Roman"/>
            </a:endParaRPr>
          </a:p>
          <a:p>
            <a:pPr marL="0" lvl="0" indent="0">
              <a:lnSpc>
                <a:spcPts val="1500"/>
              </a:lnSpc>
              <a:spcBef>
                <a:spcPts val="0"/>
              </a:spcBef>
              <a:spcAft>
                <a:spcPts val="1000"/>
              </a:spcAft>
              <a:buNone/>
              <a:tabLst>
                <a:tab pos="285750" algn="l"/>
              </a:tabLst>
            </a:pP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84us?</a:t>
            </a:r>
            <a:endParaRPr lang="en-US" sz="2800" dirty="0" smtClean="0">
              <a:latin typeface="Calibri"/>
              <a:ea typeface="Calibri"/>
              <a:cs typeface="Times New Roman"/>
            </a:endParaRPr>
          </a:p>
          <a:p>
            <a:pPr marL="400050" lvl="1"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dirty="0" smtClean="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 clks   1 </a:t>
            </a:r>
            <a:r>
              <a:rPr lang="en-US" sz="1800" dirty="0" err="1">
                <a:solidFill>
                  <a:srgbClr val="333333"/>
                </a:solidFill>
                <a:latin typeface="Consolas"/>
                <a:ea typeface="Times New Roman"/>
                <a:cs typeface="Times New Roman"/>
              </a:rPr>
              <a:t>cnt</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84uS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 * </a:t>
            </a:r>
            <a:r>
              <a:rPr lang="en-US" sz="1800" dirty="0" smtClean="0">
                <a:solidFill>
                  <a:srgbClr val="333333"/>
                </a:solidFill>
                <a:latin typeface="Consolas"/>
                <a:ea typeface="Times New Roman"/>
                <a:cs typeface="Times New Roman"/>
              </a:rPr>
              <a:t>------ </a:t>
            </a:r>
            <a:r>
              <a:rPr lang="en-US" sz="1800" dirty="0">
                <a:solidFill>
                  <a:srgbClr val="333333"/>
                </a:solidFill>
                <a:latin typeface="Consolas"/>
                <a:ea typeface="Times New Roman"/>
                <a:cs typeface="Times New Roman"/>
              </a:rPr>
              <a:t>= </a:t>
            </a:r>
            <a:r>
              <a:rPr lang="en-US" sz="1800" dirty="0" smtClean="0">
                <a:solidFill>
                  <a:srgbClr val="333333"/>
                </a:solidFill>
                <a:latin typeface="Consolas"/>
                <a:ea typeface="Times New Roman"/>
                <a:cs typeface="Times New Roman"/>
              </a:rPr>
              <a:t>336 counts</a:t>
            </a:r>
            <a:endParaRPr lang="en-US" sz="1800" dirty="0">
              <a:solidFill>
                <a:srgbClr val="333333"/>
              </a:solidFill>
              <a:latin typeface="Consolas"/>
              <a:ea typeface="Times New Roman"/>
              <a:cs typeface="Times New Roman"/>
            </a:endParaRPr>
          </a:p>
          <a:p>
            <a:pPr marL="0" indent="0" latinLnBrk="1">
              <a:lnSpc>
                <a:spcPts val="1500"/>
              </a:lnSpc>
              <a:spcBef>
                <a:spcPts val="0"/>
              </a:spcBef>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smtClean="0">
                <a:solidFill>
                  <a:srgbClr val="333333"/>
                </a:solidFill>
                <a:latin typeface="Consolas"/>
                <a:ea typeface="Times New Roman"/>
                <a:cs typeface="Times New Roman"/>
              </a:rPr>
              <a:t>     1 </a:t>
            </a:r>
            <a:r>
              <a:rPr lang="en-US" sz="1800" dirty="0" err="1" smtClean="0">
                <a:solidFill>
                  <a:srgbClr val="333333"/>
                </a:solidFill>
                <a:latin typeface="Consolas"/>
                <a:ea typeface="Times New Roman"/>
                <a:cs typeface="Times New Roman"/>
              </a:rPr>
              <a:t>usec</a:t>
            </a:r>
            <a:r>
              <a:rPr lang="en-US" sz="1800" dirty="0" smtClean="0">
                <a:solidFill>
                  <a:srgbClr val="333333"/>
                </a:solidFill>
                <a:latin typeface="Consolas"/>
                <a:ea typeface="Times New Roman"/>
                <a:cs typeface="Times New Roman"/>
              </a:rPr>
              <a:t>     2 </a:t>
            </a:r>
            <a:r>
              <a:rPr lang="en-US" sz="1800" dirty="0" err="1" smtClean="0">
                <a:solidFill>
                  <a:srgbClr val="333333"/>
                </a:solidFill>
                <a:latin typeface="Consolas"/>
                <a:ea typeface="Times New Roman"/>
                <a:cs typeface="Times New Roman"/>
              </a:rPr>
              <a:t>clk</a:t>
            </a:r>
            <a:endParaRPr lang="en-US" sz="18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9660" y="458883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10752" y="545446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91802" y="545446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783796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407355"/>
            <a:ext cx="8509911" cy="2061059"/>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graphicFrame>
        <p:nvGraphicFramePr>
          <p:cNvPr id="4" name="Table 3"/>
          <p:cNvGraphicFramePr>
            <a:graphicFrameLocks noGrp="1"/>
          </p:cNvGraphicFramePr>
          <p:nvPr>
            <p:extLst>
              <p:ext uri="{D42A27DB-BD31-4B8C-83A1-F6EECF244321}">
                <p14:modId xmlns:p14="http://schemas.microsoft.com/office/powerpoint/2010/main" val="1354276722"/>
              </p:ext>
            </p:extLst>
          </p:nvPr>
        </p:nvGraphicFramePr>
        <p:xfrm>
          <a:off x="498018" y="3599413"/>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 </a:t>
                      </a:r>
                      <a:endParaRPr lang="en-US" sz="2400">
                        <a:effectLst/>
                      </a:endParaRPr>
                    </a:p>
                    <a:p>
                      <a:pPr marL="0" marR="0">
                        <a:lnSpc>
                          <a:spcPct val="115000"/>
                        </a:lnSpc>
                        <a:spcBef>
                          <a:spcPts val="0"/>
                        </a:spcBef>
                        <a:spcAft>
                          <a:spcPts val="0"/>
                        </a:spcAft>
                      </a:pPr>
                      <a:r>
                        <a:rPr lang="en-US" sz="1600">
                          <a:effectLst/>
                        </a:rPr>
                        <a:t> </a:t>
                      </a:r>
                      <a:endParaRPr lang="en-US" sz="240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3</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 </a:t>
                      </a:r>
                      <a:endParaRPr lang="en-US" sz="2400" dirty="0">
                        <a:effectLst/>
                      </a:endParaRPr>
                    </a:p>
                    <a:p>
                      <a:pPr marL="0" marR="0">
                        <a:lnSpc>
                          <a:spcPct val="115000"/>
                        </a:lnSpc>
                        <a:spcBef>
                          <a:spcPts val="0"/>
                        </a:spcBef>
                        <a:spcAft>
                          <a:spcPts val="0"/>
                        </a:spcAft>
                      </a:pPr>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2181672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14706"/>
            <a:ext cx="8509911" cy="1953708"/>
          </a:xfrm>
        </p:spPr>
        <p:txBody>
          <a:bodyPr>
            <a:normAutofit fontScale="92500" lnSpcReduction="2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7</a:t>
            </a:r>
            <a:r>
              <a:rPr lang="en-US" sz="2400" dirty="0">
                <a:solidFill>
                  <a:schemeClr val="accent2"/>
                </a:solidFill>
                <a:latin typeface="Helvetica"/>
                <a:ea typeface="Times New Roman"/>
                <a:cs typeface="Times New Roman"/>
              </a:rPr>
              <a:t>. Complete the following table assuming SMCLK = 8 MHz, TASSEL= 2, MC= 1, </a:t>
            </a:r>
            <a:r>
              <a:rPr lang="en-US" sz="2400" dirty="0" smtClean="0">
                <a:solidFill>
                  <a:schemeClr val="accent2"/>
                </a:solidFill>
                <a:latin typeface="Helvetica"/>
                <a:ea typeface="Times New Roman"/>
                <a:cs typeface="Times New Roman"/>
              </a:rPr>
              <a:t>TACCR0=0x2006</a:t>
            </a:r>
            <a:r>
              <a:rPr lang="en-US" sz="2400" dirty="0">
                <a:solidFill>
                  <a:schemeClr val="accent2"/>
                </a:solidFill>
                <a:latin typeface="Helvetica"/>
                <a:ea typeface="Times New Roman"/>
                <a:cs typeface="Times New Roman"/>
              </a:rPr>
              <a:t>, and TAR starts at 0. How long </a:t>
            </a:r>
            <a:r>
              <a:rPr lang="en-US" sz="2400" dirty="0" smtClean="0">
                <a:solidFill>
                  <a:schemeClr val="accent2"/>
                </a:solidFill>
                <a:latin typeface="Helvetica"/>
                <a:ea typeface="Times New Roman"/>
                <a:cs typeface="Times New Roman"/>
              </a:rPr>
              <a:t>will </a:t>
            </a:r>
            <a:r>
              <a:rPr lang="en-US" sz="2400" dirty="0">
                <a:solidFill>
                  <a:schemeClr val="accent2"/>
                </a:solidFill>
                <a:latin typeface="Helvetica"/>
                <a:ea typeface="Times New Roman"/>
                <a:cs typeface="Times New Roman"/>
              </a:rPr>
              <a:t>it take to roll over TAR</a:t>
            </a:r>
            <a:r>
              <a:rPr lang="en-US" sz="2400" dirty="0" smtClean="0">
                <a:solidFill>
                  <a:schemeClr val="accent2"/>
                </a:solidFill>
                <a:latin typeface="Helvetica"/>
                <a:ea typeface="Times New Roman"/>
                <a:cs typeface="Times New Roman"/>
              </a:rPr>
              <a:t>?</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err="1">
                              <a:effectLst/>
                            </a:rPr>
                            <a:t>MaxDelay</a:t>
                          </a:r>
                          <a:r>
                            <a:rPr lang="en-US" sz="1600" dirty="0">
                              <a:effectLst/>
                            </a:rPr>
                            <a:t> (milliseconds</a:t>
                          </a:r>
                          <a:r>
                            <a:rPr lang="en-US" sz="1600" dirty="0" smtClean="0">
                              <a:effectLst/>
                            </a:rPr>
                            <a:t>) </a:t>
                          </a:r>
                          <a14:m>
                            <m:oMath xmlns:m="http://schemas.openxmlformats.org/officeDocument/2006/math">
                              <m:r>
                                <a:rPr lang="en-US" sz="1600" b="0" i="1" smtClean="0">
                                  <a:latin typeface="Cambria Math"/>
                                </a:rPr>
                                <m:t>0</m:t>
                              </m:r>
                              <m:r>
                                <a:rPr lang="en-US" sz="1600" b="0" i="1" smtClean="0">
                                  <a:latin typeface="Cambria Math"/>
                                </a:rPr>
                                <m:t>𝑥</m:t>
                              </m:r>
                              <m:r>
                                <a:rPr lang="en-US" sz="1600" b="0" i="1" smtClean="0">
                                  <a:latin typeface="Cambria Math"/>
                                </a:rPr>
                                <m:t>2006=8198</m:t>
                              </m:r>
                            </m:oMath>
                          </a14:m>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1</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1.025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2</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2.05</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4</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4.1</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effectLst/>
                            </a:rPr>
                            <a:t> </a:t>
                          </a:r>
                          <a14:m>
                            <m:oMath xmlns:m="http://schemas.openxmlformats.org/officeDocument/2006/math">
                              <m:f>
                                <m:fPr>
                                  <m:ctrlPr>
                                    <a:rPr lang="en-US" sz="2400" i="1" smtClean="0">
                                      <a:latin typeface="Cambria Math" panose="02040503050406030204" pitchFamily="18" charset="0"/>
                                    </a:rPr>
                                  </m:ctrlPr>
                                </m:fPr>
                                <m:num>
                                  <m:r>
                                    <a:rPr lang="en-US" sz="2400" i="1">
                                      <a:latin typeface="Cambria Math"/>
                                    </a:rPr>
                                    <m:t>1 µ</m:t>
                                  </m:r>
                                  <m:r>
                                    <a:rPr lang="en-US" sz="2400" i="1">
                                      <a:latin typeface="Cambria Math"/>
                                    </a:rPr>
                                    <m:t>𝑠</m:t>
                                  </m:r>
                                </m:num>
                                <m:den>
                                  <m:r>
                                    <a:rPr lang="en-US" sz="2400" i="1">
                                      <a:latin typeface="Cambria Math"/>
                                    </a:rPr>
                                    <m:t>8 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m:t>
                                  </m:r>
                                  <m:r>
                                    <a:rPr lang="en-US" sz="2400" i="1">
                                      <a:latin typeface="Cambria Math"/>
                                    </a:rPr>
                                    <m:t> </m:t>
                                  </m:r>
                                  <m:r>
                                    <a:rPr lang="en-US" sz="2400" i="1">
                                      <a:latin typeface="Cambria Math"/>
                                    </a:rPr>
                                    <m:t>𝑐𝑙𝑘𝑠</m:t>
                                  </m:r>
                                </m:num>
                                <m:den>
                                  <m:r>
                                    <a:rPr lang="en-US" sz="2400" i="1">
                                      <a:latin typeface="Cambria Math"/>
                                    </a:rPr>
                                    <m:t>1 </m:t>
                                  </m:r>
                                  <m:r>
                                    <a:rPr lang="en-US" sz="2400" i="1">
                                      <a:latin typeface="Cambria Math"/>
                                    </a:rPr>
                                    <m:t>𝑐𝑛𝑡</m:t>
                                  </m:r>
                                </m:den>
                              </m:f>
                              <m:r>
                                <a:rPr lang="en-US" sz="2400" i="1">
                                  <a:latin typeface="Cambria Math"/>
                                </a:rPr>
                                <m:t>×</m:t>
                              </m:r>
                              <m:f>
                                <m:fPr>
                                  <m:ctrlPr>
                                    <a:rPr lang="en-US" sz="2400" i="1">
                                      <a:latin typeface="Cambria Math" panose="02040503050406030204" pitchFamily="18" charset="0"/>
                                    </a:rPr>
                                  </m:ctrlPr>
                                </m:fPr>
                                <m:num>
                                  <m:r>
                                    <a:rPr lang="en-US" sz="2400" b="0" i="1" smtClean="0">
                                      <a:latin typeface="Cambria Math"/>
                                    </a:rPr>
                                    <m:t>8198</m:t>
                                  </m:r>
                                  <m:r>
                                    <a:rPr lang="en-US" sz="2400" i="1">
                                      <a:latin typeface="Cambria Math"/>
                                    </a:rPr>
                                    <m:t> </m:t>
                                  </m:r>
                                  <m:r>
                                    <a:rPr lang="en-US" sz="2400" i="1">
                                      <a:latin typeface="Cambria Math"/>
                                    </a:rPr>
                                    <m:t>𝑐𝑛𝑡𝑠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m:t>
                              </m:r>
                              <m:r>
                                <a:rPr lang="en-US" sz="2400" b="0" i="1" smtClean="0">
                                  <a:latin typeface="Cambria Math"/>
                                </a:rPr>
                                <m:t>8.2</m:t>
                              </m:r>
                              <m:r>
                                <a:rPr lang="en-US" sz="2400" i="1">
                                  <a:latin typeface="Cambria Math"/>
                                </a:rPr>
                                <m:t> </m:t>
                              </m:r>
                              <m:r>
                                <a:rPr lang="en-US" sz="2400" i="1">
                                  <a:latin typeface="Cambria Math"/>
                                </a:rPr>
                                <m:t>𝑚𝑠</m:t>
                              </m:r>
                            </m:oMath>
                          </a14:m>
                          <a:r>
                            <a:rPr lang="en-US" sz="1600" dirty="0">
                              <a:effectLst/>
                            </a:rPr>
                            <a:t> </a:t>
                          </a:r>
                          <a:endParaRPr lang="en-US" sz="2400" dirty="0">
                            <a:effectLst/>
                            <a:latin typeface="Calibri"/>
                            <a:ea typeface="Calibri"/>
                            <a:cs typeface="Times New Roman"/>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2753812"/>
                  </p:ext>
                </p:extLst>
              </p:nvPr>
            </p:nvGraphicFramePr>
            <p:xfrm>
              <a:off x="509449" y="3560000"/>
              <a:ext cx="8210550" cy="2787591"/>
            </p:xfrm>
            <a:graphic>
              <a:graphicData uri="http://schemas.openxmlformats.org/drawingml/2006/table">
                <a:tbl>
                  <a:tblPr firstRow="1" firstCol="1" bandRow="1">
                    <a:tableStyleId>{21E4AEA4-8DFA-4A89-87EB-49C32662AFE0}</a:tableStyleId>
                  </a:tblPr>
                  <a:tblGrid>
                    <a:gridCol w="941435"/>
                    <a:gridCol w="1080335"/>
                    <a:gridCol w="6188780"/>
                  </a:tblGrid>
                  <a:tr h="300699">
                    <a:tc>
                      <a:txBody>
                        <a:bodyPr/>
                        <a:lstStyle/>
                        <a:p>
                          <a:pPr marL="0" marR="0">
                            <a:lnSpc>
                              <a:spcPct val="115000"/>
                            </a:lnSpc>
                            <a:spcBef>
                              <a:spcPts val="0"/>
                            </a:spcBef>
                            <a:spcAft>
                              <a:spcPts val="0"/>
                            </a:spcAft>
                          </a:pPr>
                          <a:r>
                            <a:rPr lang="en-US" sz="1600" dirty="0">
                              <a:effectLst/>
                            </a:rPr>
                            <a:t>ID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Prescalar </a:t>
                          </a:r>
                          <a:endParaRPr lang="en-US" sz="240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4000" r="-394" b="-822000"/>
                          </a:stretch>
                        </a:blipFill>
                      </a:tcPr>
                    </a:tc>
                  </a:tr>
                  <a:tr h="621723">
                    <a:tc>
                      <a:txBody>
                        <a:bodyPr/>
                        <a:lstStyle/>
                        <a:p>
                          <a:pPr marL="0" marR="0">
                            <a:lnSpc>
                              <a:spcPct val="115000"/>
                            </a:lnSpc>
                            <a:spcBef>
                              <a:spcPts val="0"/>
                            </a:spcBef>
                            <a:spcAft>
                              <a:spcPts val="0"/>
                            </a:spcAft>
                          </a:pPr>
                          <a:r>
                            <a:rPr lang="en-US" sz="1600" dirty="0">
                              <a:effectLst/>
                            </a:rPr>
                            <a:t>0</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1:1</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55882" r="-394" b="-302941"/>
                          </a:stretch>
                        </a:blipFill>
                      </a:tcPr>
                    </a:tc>
                  </a:tr>
                  <a:tr h="621723">
                    <a:tc>
                      <a:txBody>
                        <a:bodyPr/>
                        <a:lstStyle/>
                        <a:p>
                          <a:pPr marL="0" marR="0">
                            <a:lnSpc>
                              <a:spcPct val="115000"/>
                            </a:lnSpc>
                            <a:spcBef>
                              <a:spcPts val="0"/>
                            </a:spcBef>
                            <a:spcAft>
                              <a:spcPts val="0"/>
                            </a:spcAft>
                          </a:pPr>
                          <a:r>
                            <a:rPr lang="en-US" sz="1600" dirty="0">
                              <a:effectLst/>
                            </a:rPr>
                            <a:t>1</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1:2</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155882" r="-394" b="-202941"/>
                          </a:stretch>
                        </a:blipFill>
                      </a:tcPr>
                    </a:tc>
                  </a:tr>
                  <a:tr h="621723">
                    <a:tc>
                      <a:txBody>
                        <a:bodyPr/>
                        <a:lstStyle/>
                        <a:p>
                          <a:pPr marL="0" marR="0">
                            <a:lnSpc>
                              <a:spcPct val="115000"/>
                            </a:lnSpc>
                            <a:spcBef>
                              <a:spcPts val="0"/>
                            </a:spcBef>
                            <a:spcAft>
                              <a:spcPts val="0"/>
                            </a:spcAft>
                          </a:pPr>
                          <a:r>
                            <a:rPr lang="en-US" sz="1600">
                              <a:effectLst/>
                            </a:rPr>
                            <a:t>2</a:t>
                          </a:r>
                          <a:endParaRPr lang="en-US" sz="2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1:4</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253398" r="-394" b="-100971"/>
                          </a:stretch>
                        </a:blipFill>
                      </a:tcPr>
                    </a:tc>
                  </a:tr>
                  <a:tr h="621723">
                    <a:tc>
                      <a:txBody>
                        <a:bodyPr/>
                        <a:lstStyle/>
                        <a:p>
                          <a:pPr marL="0" marR="0">
                            <a:lnSpc>
                              <a:spcPct val="115000"/>
                            </a:lnSpc>
                            <a:spcBef>
                              <a:spcPts val="0"/>
                            </a:spcBef>
                            <a:spcAft>
                              <a:spcPts val="0"/>
                            </a:spcAft>
                          </a:pPr>
                          <a:r>
                            <a:rPr lang="en-US" sz="1600" dirty="0">
                              <a:effectLst/>
                            </a:rPr>
                            <a:t>3</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smtClean="0">
                              <a:effectLst/>
                            </a:rPr>
                            <a:t>1:8</a:t>
                          </a:r>
                          <a:endParaRPr lang="en-US" sz="2400" dirty="0">
                            <a:effectLst/>
                            <a:latin typeface="Calibri"/>
                            <a:ea typeface="Calibri"/>
                            <a:cs typeface="Times New Roman"/>
                          </a:endParaRPr>
                        </a:p>
                      </a:txBody>
                      <a:tcPr marL="68580" marR="68580" marT="0" marB="0"/>
                    </a:tc>
                    <a:tc>
                      <a:txBody>
                        <a:bodyPr/>
                        <a:lstStyle/>
                        <a:p>
                          <a:endParaRPr lang="en-US"/>
                        </a:p>
                      </a:txBody>
                      <a:tcPr marL="68580" marR="68580" marT="0" marB="0">
                        <a:blipFill rotWithShape="0">
                          <a:blip r:embed="rId2"/>
                          <a:stretch>
                            <a:fillRect l="-32776" t="-356863" r="-394" b="-1961"/>
                          </a:stretch>
                        </a:blipFill>
                      </a:tcPr>
                    </a:tc>
                  </a:tr>
                </a:tbl>
              </a:graphicData>
            </a:graphic>
          </p:graphicFrame>
        </mc:Fallback>
      </mc:AlternateContent>
    </p:spTree>
    <p:extLst>
      <p:ext uri="{BB962C8B-B14F-4D97-AF65-F5344CB8AC3E}">
        <p14:creationId xmlns:p14="http://schemas.microsoft.com/office/powerpoint/2010/main" val="1559640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1948"/>
            <a:ext cx="8509911" cy="2660149"/>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71778" y="43838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602870" y="5249510"/>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83920" y="5249510"/>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4092635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769" y="1541362"/>
                <a:ext cx="8509911" cy="3148880"/>
              </a:xfrm>
            </p:spPr>
            <p:txBody>
              <a:bodyPr>
                <a:normAutofit fontScale="85000"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8</a:t>
                </a:r>
                <a:r>
                  <a:rPr lang="en-US" sz="2400" dirty="0">
                    <a:solidFill>
                      <a:schemeClr val="accent2"/>
                    </a:solidFill>
                    <a:latin typeface="Helvetica"/>
                    <a:ea typeface="Times New Roman"/>
                    <a:cs typeface="Times New Roman"/>
                  </a:rPr>
                  <a:t>. Given SMCLK = 8 MHz, TASSEL= 2, </a:t>
                </a:r>
                <a:r>
                  <a:rPr lang="en-US" sz="2400" dirty="0" smtClean="0">
                    <a:solidFill>
                      <a:schemeClr val="accent2"/>
                    </a:solidFill>
                    <a:latin typeface="Helvetica"/>
                    <a:ea typeface="Times New Roman"/>
                    <a:cs typeface="Times New Roman"/>
                  </a:rPr>
                  <a:t>MC_1</a:t>
                </a:r>
                <a:r>
                  <a:rPr lang="en-US" sz="2400" dirty="0">
                    <a:solidFill>
                      <a:schemeClr val="accent2"/>
                    </a:solidFill>
                    <a:latin typeface="Helvetica"/>
                    <a:ea typeface="Times New Roman"/>
                    <a:cs typeface="Times New Roman"/>
                  </a:rPr>
                  <a:t>, </a:t>
                </a:r>
                <a:r>
                  <a:rPr lang="en-US" sz="2400" dirty="0" smtClean="0">
                    <a:solidFill>
                      <a:schemeClr val="accent2"/>
                    </a:solidFill>
                    <a:latin typeface="Helvetica"/>
                    <a:ea typeface="Times New Roman"/>
                    <a:cs typeface="Times New Roman"/>
                  </a:rPr>
                  <a:t>ID_2</a:t>
                </a:r>
                <a:r>
                  <a:rPr lang="en-US" sz="2400" dirty="0">
                    <a:solidFill>
                      <a:schemeClr val="accent2"/>
                    </a:solidFill>
                    <a:latin typeface="Helvetica"/>
                    <a:ea typeface="Times New Roman"/>
                    <a:cs typeface="Times New Roman"/>
                  </a:rPr>
                  <a:t>, provide a nice round number for TACCR0 that will cause TAR to roll over in 40 </a:t>
                </a:r>
                <a:r>
                  <a:rPr lang="en-US" sz="2400" dirty="0" err="1">
                    <a:solidFill>
                      <a:schemeClr val="accent2"/>
                    </a:solidFill>
                    <a:latin typeface="Helvetica"/>
                    <a:ea typeface="Times New Roman"/>
                    <a:cs typeface="Times New Roman"/>
                  </a:rPr>
                  <a:t>ms.</a:t>
                </a:r>
                <a:endParaRPr lang="en-US" sz="2400" dirty="0" smtClean="0">
                  <a:solidFill>
                    <a:schemeClr val="accent2"/>
                  </a:solidFill>
                  <a:latin typeface="Helvetica"/>
                  <a:ea typeface="Times New Roman"/>
                  <a:cs typeface="Times New Roman"/>
                </a:endParaRPr>
              </a:p>
              <a:p>
                <a:pPr marL="0" indent="0">
                  <a:spcBef>
                    <a:spcPts val="0"/>
                  </a:spcBef>
                  <a:spcAft>
                    <a:spcPts val="1000"/>
                  </a:spcAft>
                  <a:buNone/>
                  <a:tabLst>
                    <a:tab pos="285750" algn="l"/>
                  </a:tabLst>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a:rPr>
                            <m:t>8 </m:t>
                          </m:r>
                          <m:r>
                            <a:rPr lang="en-US" sz="2800" i="1">
                              <a:latin typeface="Cambria Math"/>
                            </a:rPr>
                            <m:t>𝑐𝑙𝑘𝑠</m:t>
                          </m:r>
                        </m:num>
                        <m:den>
                          <m:r>
                            <a:rPr lang="en-US" sz="2800" i="1">
                              <a:latin typeface="Cambria Math"/>
                            </a:rPr>
                            <m:t>1 µ</m:t>
                          </m:r>
                          <m:r>
                            <a:rPr lang="en-US" sz="2800" i="1">
                              <a:latin typeface="Cambria Math"/>
                            </a:rPr>
                            <m:t>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1 </m:t>
                          </m:r>
                          <m:r>
                            <a:rPr lang="en-US" sz="2800" i="1">
                              <a:latin typeface="Cambria Math"/>
                            </a:rPr>
                            <m:t>𝑐𝑛𝑡</m:t>
                          </m:r>
                        </m:num>
                        <m:den>
                          <m:r>
                            <a:rPr lang="en-US" sz="2800" i="1">
                              <a:latin typeface="Cambria Math"/>
                            </a:rPr>
                            <m:t>4 </m:t>
                          </m:r>
                          <m:r>
                            <a:rPr lang="en-US" sz="2800" i="1">
                              <a:latin typeface="Cambria Math"/>
                            </a:rPr>
                            <m:t>𝑐𝑙𝑘𝑠</m:t>
                          </m:r>
                        </m:den>
                      </m:f>
                      <m:r>
                        <a:rPr lang="en-US" sz="2800" i="1">
                          <a:latin typeface="Cambria Math"/>
                        </a:rPr>
                        <m:t>×</m:t>
                      </m:r>
                      <m:f>
                        <m:fPr>
                          <m:ctrlPr>
                            <a:rPr lang="en-US" sz="2800" i="1">
                              <a:latin typeface="Cambria Math" panose="02040503050406030204" pitchFamily="18" charset="0"/>
                            </a:rPr>
                          </m:ctrlPr>
                        </m:fPr>
                        <m:num>
                          <m:r>
                            <a:rPr lang="en-US" sz="2800" i="1">
                              <a:latin typeface="Cambria Math"/>
                            </a:rPr>
                            <m:t>40 </m:t>
                          </m:r>
                          <m:r>
                            <a:rPr lang="en-US" sz="2800" i="1">
                              <a:latin typeface="Cambria Math"/>
                            </a:rPr>
                            <m:t>𝑚𝑠</m:t>
                          </m:r>
                        </m:num>
                        <m:den>
                          <m:r>
                            <a:rPr lang="en-US" sz="2800" i="1">
                              <a:latin typeface="Cambria Math"/>
                            </a:rPr>
                            <m:t>1 </m:t>
                          </m:r>
                          <m:r>
                            <a:rPr lang="en-US" sz="2800" i="1">
                              <a:latin typeface="Cambria Math"/>
                            </a:rPr>
                            <m:t>𝑇𝐴𝑅</m:t>
                          </m:r>
                          <m:r>
                            <a:rPr lang="en-US" sz="2800" i="1">
                              <a:latin typeface="Cambria Math"/>
                            </a:rPr>
                            <m:t> </m:t>
                          </m:r>
                          <m:r>
                            <a:rPr lang="en-US" sz="2800" i="1">
                              <a:latin typeface="Cambria Math"/>
                            </a:rPr>
                            <m:t>𝑟𝑜𝑙𝑙</m:t>
                          </m:r>
                          <m:r>
                            <a:rPr lang="en-US" sz="2800" i="1">
                              <a:latin typeface="Cambria Math"/>
                            </a:rPr>
                            <m:t> </m:t>
                          </m:r>
                          <m:r>
                            <a:rPr lang="en-US" sz="2800" i="1">
                              <a:latin typeface="Cambria Math"/>
                            </a:rPr>
                            <m:t>𝑜𝑣𝑒𝑟</m:t>
                          </m:r>
                        </m:den>
                      </m:f>
                      <m:r>
                        <a:rPr lang="en-US" sz="2800" i="1">
                          <a:latin typeface="Cambria Math"/>
                        </a:rPr>
                        <m:t>=80,000 </m:t>
                      </m:r>
                      <m:r>
                        <a:rPr lang="en-US" sz="2800" i="1">
                          <a:latin typeface="Cambria Math"/>
                        </a:rPr>
                        <m:t>𝑐𝑛𝑡𝑠</m:t>
                      </m:r>
                      <m:r>
                        <a:rPr lang="en-US" sz="2800" i="1">
                          <a:latin typeface="Cambria Math"/>
                        </a:rPr>
                        <m:t>=80×</m:t>
                      </m:r>
                      <m:sSup>
                        <m:sSupPr>
                          <m:ctrlPr>
                            <a:rPr lang="en-US" sz="2800" i="1">
                              <a:latin typeface="Cambria Math" panose="02040503050406030204" pitchFamily="18" charset="0"/>
                            </a:rPr>
                          </m:ctrlPr>
                        </m:sSupPr>
                        <m:e>
                          <m:r>
                            <a:rPr lang="en-US" sz="2800" i="1">
                              <a:latin typeface="Cambria Math"/>
                            </a:rPr>
                            <m:t>10</m:t>
                          </m:r>
                        </m:e>
                        <m:sup>
                          <m:r>
                            <a:rPr lang="en-US" sz="2800" i="1">
                              <a:latin typeface="Cambria Math"/>
                            </a:rPr>
                            <m:t>3</m:t>
                          </m:r>
                        </m:sup>
                      </m:sSup>
                      <m:r>
                        <a:rPr lang="en-US" sz="2800" i="1">
                          <a:latin typeface="Cambria Math"/>
                        </a:rPr>
                        <m:t> </m:t>
                      </m:r>
                      <m:r>
                        <a:rPr lang="en-US" sz="2800" i="1">
                          <a:latin typeface="Cambria Math"/>
                        </a:rPr>
                        <m:t>𝑐𝑛𝑡𝑠</m:t>
                      </m:r>
                    </m:oMath>
                  </m:oMathPara>
                </a14:m>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769" y="1541362"/>
                <a:ext cx="8509911" cy="3148880"/>
              </a:xfrm>
              <a:blipFill rotWithShape="0">
                <a:blip r:embed="rId2"/>
                <a:stretch>
                  <a:fillRect l="-716" t="-1550" r="-287"/>
                </a:stretch>
              </a:blipFill>
            </p:spPr>
            <p:txBody>
              <a:bodyPr/>
              <a:lstStyle/>
              <a:p>
                <a:r>
                  <a:rPr lang="en-US">
                    <a:noFill/>
                  </a:rPr>
                  <a:t> </a:t>
                </a:r>
              </a:p>
            </p:txBody>
          </p:sp>
        </mc:Fallback>
      </mc:AlternateContent>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016"/>
          <a:stretch/>
        </p:blipFill>
        <p:spPr bwMode="auto">
          <a:xfrm>
            <a:off x="1432364" y="4402985"/>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2563456" y="5268610"/>
            <a:ext cx="728664" cy="918864"/>
            <a:chOff x="2626518" y="1504950"/>
            <a:chExt cx="728664" cy="918864"/>
          </a:xfrm>
        </p:grpSpPr>
        <p:cxnSp>
          <p:nvCxnSpPr>
            <p:cNvPr id="13" name="Straight Arrow Connector 12"/>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15" name="Group 14"/>
          <p:cNvGrpSpPr/>
          <p:nvPr/>
        </p:nvGrpSpPr>
        <p:grpSpPr>
          <a:xfrm>
            <a:off x="3344506" y="5268610"/>
            <a:ext cx="728664" cy="918864"/>
            <a:chOff x="2626518" y="1504950"/>
            <a:chExt cx="728664" cy="918864"/>
          </a:xfrm>
        </p:grpSpPr>
        <p:cxnSp>
          <p:nvCxnSpPr>
            <p:cNvPr id="16" name="Straight Arrow Connector 15"/>
            <p:cNvCxnSpPr>
              <a:stCxn id="17"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7" name="TextBox 1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1297131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p:sp>
        <p:nvSpPr>
          <p:cNvPr id="3" name="Content Placeholder 2"/>
          <p:cNvSpPr>
            <a:spLocks noGrp="1"/>
          </p:cNvSpPr>
          <p:nvPr>
            <p:ph idx="1"/>
          </p:nvPr>
        </p:nvSpPr>
        <p:spPr>
          <a:xfrm>
            <a:off x="359769" y="1509392"/>
            <a:ext cx="8509911" cy="2187183"/>
          </a:xfrm>
        </p:spPr>
        <p:txBody>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5016"/>
          <a:stretch/>
        </p:blipFill>
        <p:spPr bwMode="auto">
          <a:xfrm>
            <a:off x="1424482" y="4095557"/>
            <a:ext cx="6134068" cy="1553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55574" y="4961182"/>
            <a:ext cx="728664" cy="918864"/>
            <a:chOff x="2626518" y="1504950"/>
            <a:chExt cx="728664" cy="918864"/>
          </a:xfrm>
        </p:grpSpPr>
        <p:cxnSp>
          <p:nvCxnSpPr>
            <p:cNvPr id="6" name="Straight Arrow Connector 5"/>
            <p:cNvCxnSpPr>
              <a:stCxn id="7"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7" name="TextBox 6"/>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8" name="Group 7"/>
          <p:cNvGrpSpPr/>
          <p:nvPr/>
        </p:nvGrpSpPr>
        <p:grpSpPr>
          <a:xfrm>
            <a:off x="3336624" y="4961182"/>
            <a:ext cx="728664" cy="918864"/>
            <a:chOff x="2626518" y="1504950"/>
            <a:chExt cx="728664" cy="918864"/>
          </a:xfrm>
        </p:grpSpPr>
        <p:cxnSp>
          <p:nvCxnSpPr>
            <p:cNvPr id="9" name="Straight Arrow Connector 8"/>
            <p:cNvCxnSpPr>
              <a:stCxn id="10"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10" name="TextBox 9"/>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Tree>
    <p:extLst>
      <p:ext uri="{BB962C8B-B14F-4D97-AF65-F5344CB8AC3E}">
        <p14:creationId xmlns:p14="http://schemas.microsoft.com/office/powerpoint/2010/main" val="33054130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In-Class Worksheet</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8338" y="1584433"/>
                <a:ext cx="8509911" cy="4666595"/>
              </a:xfrm>
            </p:spPr>
            <p:txBody>
              <a:bodyPr>
                <a:normAutofit lnSpcReduction="10000"/>
              </a:bodyPr>
              <a:lstStyle/>
              <a:p>
                <a:pPr marL="0" indent="0">
                  <a:buNone/>
                </a:pPr>
                <a:r>
                  <a:rPr lang="en-US" sz="2000" dirty="0" smtClean="0"/>
                  <a:t>To reduce confusion, let’s call </a:t>
                </a:r>
                <a:r>
                  <a:rPr lang="en-US" sz="2000" dirty="0"/>
                  <a:t>the output of the mux associated with the </a:t>
                </a:r>
                <a:r>
                  <a:rPr lang="en-US" sz="2000" dirty="0" err="1"/>
                  <a:t>TASSELx</a:t>
                </a:r>
                <a:r>
                  <a:rPr lang="en-US" sz="2000" dirty="0"/>
                  <a:t> signal </a:t>
                </a:r>
                <a:r>
                  <a:rPr lang="en-US" sz="2000" b="1" dirty="0"/>
                  <a:t>clks</a:t>
                </a:r>
                <a:r>
                  <a:rPr lang="en-US" sz="2000" dirty="0"/>
                  <a:t>. Call the signal coming out of the </a:t>
                </a:r>
                <a:r>
                  <a:rPr lang="en-US" sz="2000" dirty="0" err="1"/>
                  <a:t>IDx</a:t>
                </a:r>
                <a:r>
                  <a:rPr lang="en-US" sz="2000" dirty="0"/>
                  <a:t> clock divider </a:t>
                </a:r>
                <a:r>
                  <a:rPr lang="en-US" sz="2000" b="1" dirty="0" err="1"/>
                  <a:t>cnts</a:t>
                </a:r>
                <a:r>
                  <a:rPr lang="en-US" sz="2000" b="1" dirty="0" smtClean="0"/>
                  <a:t>.</a:t>
                </a:r>
              </a:p>
              <a:p>
                <a:pPr marL="0" indent="0">
                  <a:buNone/>
                </a:pPr>
                <a:endParaRPr lang="en-US" sz="2000" b="1" dirty="0" smtClean="0">
                  <a:solidFill>
                    <a:schemeClr val="accent2"/>
                  </a:solidFill>
                </a:endParaRPr>
              </a:p>
              <a:p>
                <a:pPr marL="0" lvl="0" indent="0">
                  <a:spcBef>
                    <a:spcPts val="0"/>
                  </a:spcBef>
                  <a:spcAft>
                    <a:spcPts val="1000"/>
                  </a:spcAft>
                  <a:buNone/>
                  <a:tabLst>
                    <a:tab pos="285750" algn="l"/>
                  </a:tabLst>
                </a:pPr>
                <a:r>
                  <a:rPr lang="en-US" sz="2400" dirty="0" smtClean="0">
                    <a:solidFill>
                      <a:schemeClr val="accent2"/>
                    </a:solidFill>
                    <a:latin typeface="Helvetica"/>
                    <a:ea typeface="Times New Roman"/>
                    <a:cs typeface="Times New Roman"/>
                  </a:rPr>
                  <a:t>9</a:t>
                </a:r>
                <a:r>
                  <a:rPr lang="en-US" sz="2400" dirty="0">
                    <a:solidFill>
                      <a:schemeClr val="accent2"/>
                    </a:solidFill>
                    <a:latin typeface="Helvetica"/>
                    <a:ea typeface="Times New Roman"/>
                    <a:cs typeface="Times New Roman"/>
                  </a:rPr>
                  <a:t>. Given these settings, how many counts will it take to create a delay of 550 </a:t>
                </a:r>
                <a:r>
                  <a:rPr lang="en-US" sz="2400" dirty="0" err="1">
                    <a:solidFill>
                      <a:schemeClr val="accent2"/>
                    </a:solidFill>
                    <a:latin typeface="Helvetica"/>
                    <a:ea typeface="Times New Roman"/>
                    <a:cs typeface="Times New Roman"/>
                  </a:rPr>
                  <a:t>μs</a:t>
                </a:r>
                <a:r>
                  <a:rPr lang="en-US" sz="2400" dirty="0">
                    <a:solidFill>
                      <a:schemeClr val="accent2"/>
                    </a:solidFill>
                    <a:latin typeface="Helvetica"/>
                    <a:ea typeface="Times New Roman"/>
                    <a:cs typeface="Times New Roman"/>
                  </a:rPr>
                  <a:t>? 1.65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4.5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 90 </a:t>
                </a:r>
                <a:r>
                  <a:rPr lang="en-US" sz="2400" dirty="0" err="1">
                    <a:solidFill>
                      <a:schemeClr val="accent2"/>
                    </a:solidFill>
                    <a:latin typeface="Helvetica"/>
                    <a:ea typeface="Times New Roman"/>
                    <a:cs typeface="Times New Roman"/>
                  </a:rPr>
                  <a:t>ms</a:t>
                </a:r>
                <a:r>
                  <a:rPr lang="en-US" sz="2400" dirty="0">
                    <a:solidFill>
                      <a:schemeClr val="accent2"/>
                    </a:solidFill>
                    <a:latin typeface="Helvetica"/>
                    <a:ea typeface="Times New Roman"/>
                    <a:cs typeface="Times New Roman"/>
                  </a:rPr>
                  <a:t>?</a:t>
                </a:r>
                <a:endParaRPr lang="en-US" sz="2400" dirty="0" smtClean="0">
                  <a:solidFill>
                    <a:schemeClr val="accent2"/>
                  </a:solidFill>
                  <a:latin typeface="Helvetica"/>
                  <a:ea typeface="Times New Roman"/>
                  <a:cs typeface="Times New Roman"/>
                </a:endParaRP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550 µ</m:t>
                        </m:r>
                        <m:r>
                          <a:rPr lang="en-US" sz="2400" i="1">
                            <a:latin typeface="Cambria Math"/>
                          </a:rPr>
                          <m:t>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=1,100 </m:t>
                    </m:r>
                    <m:r>
                      <a:rPr lang="en-US" sz="2400" i="1">
                        <a:latin typeface="Cambria Math"/>
                      </a:rPr>
                      <m:t>𝑐𝑛𝑡𝑠</m:t>
                    </m:r>
                  </m:oMath>
                </a14:m>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1.65 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=3,300 </m:t>
                    </m:r>
                    <m:r>
                      <a:rPr lang="en-US" sz="2400" i="1">
                        <a:latin typeface="Cambria Math"/>
                      </a:rPr>
                      <m:t>𝑐𝑛𝑡𝑠</m:t>
                    </m:r>
                  </m:oMath>
                </a14:m>
                <a:r>
                  <a:rPr lang="en-US" sz="2400" dirty="0" smtClean="0"/>
                  <a:t> </a:t>
                </a:r>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4.5 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=9,000 </m:t>
                    </m:r>
                    <m:r>
                      <a:rPr lang="en-US" sz="2400" i="1">
                        <a:latin typeface="Cambria Math"/>
                      </a:rPr>
                      <m:t>𝑐𝑛𝑡𝑠</m:t>
                    </m:r>
                    <m:r>
                      <a:rPr lang="en-US" sz="2400" i="1">
                        <a:latin typeface="Cambria Math"/>
                      </a:rPr>
                      <m:t>=9×</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r>
                  <a:rPr lang="en-US" sz="2400" dirty="0" smtClean="0"/>
                  <a:t> </a:t>
                </a:r>
                <a:endParaRPr lang="en-US" sz="2400" dirty="0"/>
              </a:p>
              <a:p>
                <a:pPr marL="0" indent="0">
                  <a:buNone/>
                </a:pPr>
                <a14:m>
                  <m:oMath xmlns:m="http://schemas.openxmlformats.org/officeDocument/2006/math">
                    <m:f>
                      <m:fPr>
                        <m:ctrlPr>
                          <a:rPr lang="en-US" sz="2400" i="1">
                            <a:latin typeface="Cambria Math" panose="02040503050406030204" pitchFamily="18" charset="0"/>
                          </a:rPr>
                        </m:ctrlPr>
                      </m:fPr>
                      <m:num>
                        <m:r>
                          <a:rPr lang="en-US" sz="2400" i="1">
                            <a:latin typeface="Cambria Math"/>
                          </a:rPr>
                          <m:t>8 </m:t>
                        </m:r>
                        <m:r>
                          <a:rPr lang="en-US" sz="2400" i="1">
                            <a:latin typeface="Cambria Math"/>
                          </a:rPr>
                          <m:t>𝑐𝑙𝑘𝑠</m:t>
                        </m:r>
                      </m:num>
                      <m:den>
                        <m:r>
                          <a:rPr lang="en-US" sz="2400" i="1">
                            <a:latin typeface="Cambria Math"/>
                          </a:rPr>
                          <m:t>1 µ</m:t>
                        </m:r>
                        <m:r>
                          <a:rPr lang="en-US" sz="2400" i="1">
                            <a:latin typeface="Cambria Math"/>
                          </a:rPr>
                          <m:t>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1 </m:t>
                        </m:r>
                        <m:r>
                          <a:rPr lang="en-US" sz="2400" i="1">
                            <a:latin typeface="Cambria Math"/>
                          </a:rPr>
                          <m:t>𝑐𝑛𝑡</m:t>
                        </m:r>
                      </m:num>
                      <m:den>
                        <m:r>
                          <a:rPr lang="en-US" sz="2400" i="1">
                            <a:latin typeface="Cambria Math"/>
                          </a:rPr>
                          <m:t>4 </m:t>
                        </m:r>
                        <m:r>
                          <a:rPr lang="en-US" sz="2400" i="1">
                            <a:latin typeface="Cambria Math"/>
                          </a:rPr>
                          <m:t>𝑐𝑙𝑘𝑠</m:t>
                        </m:r>
                      </m:den>
                    </m:f>
                    <m:r>
                      <a:rPr lang="en-US" sz="2400" i="1">
                        <a:latin typeface="Cambria Math"/>
                      </a:rPr>
                      <m:t>×</m:t>
                    </m:r>
                    <m:f>
                      <m:fPr>
                        <m:ctrlPr>
                          <a:rPr lang="en-US" sz="2400" i="1">
                            <a:latin typeface="Cambria Math" panose="02040503050406030204" pitchFamily="18" charset="0"/>
                          </a:rPr>
                        </m:ctrlPr>
                      </m:fPr>
                      <m:num>
                        <m:r>
                          <a:rPr lang="en-US" sz="2400" i="1">
                            <a:latin typeface="Cambria Math"/>
                          </a:rPr>
                          <m:t>90 </m:t>
                        </m:r>
                        <m:r>
                          <a:rPr lang="en-US" sz="2400" i="1">
                            <a:latin typeface="Cambria Math"/>
                          </a:rPr>
                          <m:t>𝑚𝑠</m:t>
                        </m:r>
                      </m:num>
                      <m:den>
                        <m:r>
                          <a:rPr lang="en-US" sz="2400" i="1">
                            <a:latin typeface="Cambria Math"/>
                          </a:rPr>
                          <m:t>1 </m:t>
                        </m:r>
                        <m:r>
                          <a:rPr lang="en-US" sz="2400" i="1">
                            <a:latin typeface="Cambria Math"/>
                          </a:rPr>
                          <m:t>𝑇𝐴𝑅</m:t>
                        </m:r>
                        <m:r>
                          <a:rPr lang="en-US" sz="2400" i="1">
                            <a:latin typeface="Cambria Math"/>
                          </a:rPr>
                          <m:t> </m:t>
                        </m:r>
                        <m:r>
                          <a:rPr lang="en-US" sz="2400" i="1">
                            <a:latin typeface="Cambria Math"/>
                          </a:rPr>
                          <m:t>𝑟𝑜𝑙𝑙</m:t>
                        </m:r>
                        <m:r>
                          <a:rPr lang="en-US" sz="2400" i="1">
                            <a:latin typeface="Cambria Math"/>
                          </a:rPr>
                          <m:t> </m:t>
                        </m:r>
                        <m:r>
                          <a:rPr lang="en-US" sz="2400" i="1">
                            <a:latin typeface="Cambria Math"/>
                          </a:rPr>
                          <m:t>𝑜𝑣𝑒𝑟</m:t>
                        </m:r>
                      </m:den>
                    </m:f>
                    <m:r>
                      <a:rPr lang="en-US" sz="2400" i="1">
                        <a:latin typeface="Cambria Math"/>
                      </a:rPr>
                      <m:t>=180,000 </m:t>
                    </m:r>
                    <m:r>
                      <a:rPr lang="en-US" sz="2400" i="1">
                        <a:latin typeface="Cambria Math"/>
                      </a:rPr>
                      <m:t>𝑐𝑛𝑡𝑠</m:t>
                    </m:r>
                    <m:r>
                      <a:rPr lang="en-US" sz="2400" i="1">
                        <a:latin typeface="Cambria Math"/>
                      </a:rPr>
                      <m:t>=180×</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3</m:t>
                        </m:r>
                      </m:sup>
                    </m:sSup>
                    <m:r>
                      <a:rPr lang="en-US" sz="2400" i="1">
                        <a:latin typeface="Cambria Math"/>
                      </a:rPr>
                      <m:t> </m:t>
                    </m:r>
                    <m:r>
                      <a:rPr lang="en-US" sz="2400" i="1">
                        <a:latin typeface="Cambria Math"/>
                      </a:rPr>
                      <m:t>𝑐𝑛𝑡𝑠</m:t>
                    </m:r>
                  </m:oMath>
                </a14:m>
                <a:r>
                  <a:rPr lang="en-US" sz="2400" dirty="0"/>
                  <a:t> </a:t>
                </a:r>
                <a:endParaRPr lang="en-US" sz="2800" dirty="0"/>
              </a:p>
              <a:p>
                <a:pPr marL="0" lvl="0" indent="0">
                  <a:spcBef>
                    <a:spcPts val="0"/>
                  </a:spcBef>
                  <a:spcAft>
                    <a:spcPts val="1000"/>
                  </a:spcAft>
                  <a:buNone/>
                  <a:tabLst>
                    <a:tab pos="285750" algn="l"/>
                  </a:tabLst>
                </a:pPr>
                <a:endParaRPr lang="en-US" sz="2800" dirty="0" smtClean="0">
                  <a:latin typeface="Calibri"/>
                  <a:ea typeface="Calibri"/>
                  <a:cs typeface="Times New Roman"/>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8338" y="1584433"/>
                <a:ext cx="8509911" cy="4666595"/>
              </a:xfrm>
              <a:blipFill rotWithShape="0">
                <a:blip r:embed="rId2"/>
                <a:stretch>
                  <a:fillRect l="-1074" t="-1569" r="-645"/>
                </a:stretch>
              </a:blipFill>
            </p:spPr>
            <p:txBody>
              <a:bodyPr/>
              <a:lstStyle/>
              <a:p>
                <a:r>
                  <a:rPr lang="en-US">
                    <a:noFill/>
                  </a:rPr>
                  <a:t> </a:t>
                </a:r>
              </a:p>
            </p:txBody>
          </p:sp>
        </mc:Fallback>
      </mc:AlternateContent>
    </p:spTree>
    <p:extLst>
      <p:ext uri="{BB962C8B-B14F-4D97-AF65-F5344CB8AC3E}">
        <p14:creationId xmlns:p14="http://schemas.microsoft.com/office/powerpoint/2010/main" val="91859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355 User’s Guide, BB p45</a:t>
            </a:r>
            <a:r>
              <a:rPr lang="en-US" b="1" dirty="0" smtClean="0"/>
              <a:t>)</a:t>
            </a:r>
            <a:endParaRPr lang="en-US" b="1" dirty="0"/>
          </a:p>
        </p:txBody>
      </p:sp>
      <p:sp>
        <p:nvSpPr>
          <p:cNvPr id="3" name="Content Placeholder 2"/>
          <p:cNvSpPr>
            <a:spLocks noGrp="1"/>
          </p:cNvSpPr>
          <p:nvPr>
            <p:ph idx="1"/>
          </p:nvPr>
        </p:nvSpPr>
        <p:spPr>
          <a:xfrm>
            <a:off x="348339" y="1560785"/>
            <a:ext cx="8083562" cy="4800601"/>
          </a:xfrm>
        </p:spPr>
        <p:txBody>
          <a:bodyPr/>
          <a:lstStyle/>
          <a:p>
            <a:pPr marL="0" indent="0">
              <a:buNone/>
            </a:pPr>
            <a:r>
              <a:rPr lang="en-US" sz="2400" dirty="0" smtClean="0"/>
              <a:t>0. Heart of the Timer:   TAR</a:t>
            </a:r>
          </a:p>
          <a:p>
            <a:pPr lvl="1"/>
            <a:r>
              <a:rPr lang="en-US" sz="2000" dirty="0" smtClean="0">
                <a:solidFill>
                  <a:schemeClr val="accent2"/>
                </a:solidFill>
              </a:rPr>
              <a:t>16-bit Timer.   How many clock ticks (</a:t>
            </a:r>
            <a:r>
              <a:rPr lang="en-US" sz="2000" dirty="0" err="1" smtClean="0">
                <a:solidFill>
                  <a:schemeClr val="accent2"/>
                </a:solidFill>
              </a:rPr>
              <a:t>cnts</a:t>
            </a:r>
            <a:r>
              <a:rPr lang="en-US" sz="2000" dirty="0" smtClean="0">
                <a:solidFill>
                  <a:schemeClr val="accent2"/>
                </a:solidFill>
              </a:rPr>
              <a:t>) till it rolls over?</a:t>
            </a:r>
          </a:p>
          <a:p>
            <a:pPr lvl="1"/>
            <a:endParaRPr lang="en-US" sz="2000" dirty="0">
              <a:solidFill>
                <a:schemeClr val="accent2"/>
              </a:solidFill>
            </a:endParaRPr>
          </a:p>
          <a:p>
            <a:pPr lvl="1"/>
            <a:r>
              <a:rPr lang="en-US" sz="2000" dirty="0">
                <a:solidFill>
                  <a:schemeClr val="accent2"/>
                </a:solidFill>
              </a:rPr>
              <a:t>How do you read the Time in the TAR timer</a:t>
            </a:r>
            <a:r>
              <a:rPr lang="en-US" sz="2000" dirty="0" smtClean="0">
                <a:solidFill>
                  <a:schemeClr val="accent2"/>
                </a:solidFill>
              </a:rPr>
              <a:t>?</a:t>
            </a:r>
          </a:p>
          <a:p>
            <a:pPr lvl="1"/>
            <a:endParaRPr lang="en-US" sz="2000" dirty="0" smtClean="0">
              <a:solidFill>
                <a:schemeClr val="accent2"/>
              </a:solidFill>
            </a:endParaRPr>
          </a:p>
          <a:p>
            <a:pPr lvl="1"/>
            <a:r>
              <a:rPr lang="en-US" sz="2000" dirty="0" smtClean="0">
                <a:solidFill>
                  <a:schemeClr val="accent2"/>
                </a:solidFill>
              </a:rPr>
              <a:t>Rising or Falling Edge?</a:t>
            </a:r>
          </a:p>
          <a:p>
            <a:pPr lvl="1"/>
            <a:endParaRPr lang="en-US" sz="2000" dirty="0" smtClean="0">
              <a:solidFill>
                <a:schemeClr val="accent2"/>
              </a:solidFill>
            </a:endParaRPr>
          </a:p>
          <a:p>
            <a:pPr lvl="1"/>
            <a:r>
              <a:rPr lang="en-US" sz="2000" dirty="0" smtClean="0">
                <a:solidFill>
                  <a:schemeClr val="accent2"/>
                </a:solidFill>
              </a:rPr>
              <a:t>Clear?   TACLR?</a:t>
            </a:r>
          </a:p>
          <a:p>
            <a:pPr lvl="1"/>
            <a:endParaRPr lang="en-US" sz="2000" dirty="0" smtClean="0">
              <a:solidFill>
                <a:schemeClr val="accent2"/>
              </a:solidFill>
            </a:endParaRPr>
          </a:p>
          <a:p>
            <a:pPr lvl="1"/>
            <a:r>
              <a:rPr lang="en-US" sz="2000" dirty="0" smtClean="0">
                <a:solidFill>
                  <a:schemeClr val="accent2"/>
                </a:solidFill>
              </a:rPr>
              <a:t>RC?       TAIFG?</a:t>
            </a:r>
          </a:p>
          <a:p>
            <a:pPr lvl="1"/>
            <a:endParaRPr lang="en-US" sz="2000" dirty="0">
              <a:solidFill>
                <a:schemeClr val="accent2"/>
              </a:solidFill>
            </a:endParaRPr>
          </a:p>
          <a:p>
            <a:pPr lvl="1"/>
            <a:r>
              <a:rPr lang="en-US" sz="2000" dirty="0" smtClean="0">
                <a:solidFill>
                  <a:schemeClr val="accent2"/>
                </a:solidFill>
              </a:rPr>
              <a:t>Where can you find these bits?</a:t>
            </a:r>
          </a:p>
          <a:p>
            <a:pPr lvl="1"/>
            <a:endParaRPr lang="en-US" sz="1600" dirty="0" smtClean="0">
              <a:solidFill>
                <a:schemeClr val="accent2"/>
              </a:solidFill>
            </a:endParaRPr>
          </a:p>
        </p:txBody>
      </p:sp>
    </p:spTree>
    <p:extLst>
      <p:ext uri="{BB962C8B-B14F-4D97-AF65-F5344CB8AC3E}">
        <p14:creationId xmlns:p14="http://schemas.microsoft.com/office/powerpoint/2010/main" val="104547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3141480" y="909935"/>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10348157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4867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885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77857"/>
            <a:ext cx="8435498" cy="4757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650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69" y="1660156"/>
            <a:ext cx="8367642" cy="427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70435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 DC Values</a:t>
            </a:r>
            <a:endParaRPr lang="en-US" dirty="0"/>
          </a:p>
        </p:txBody>
      </p:sp>
      <p:pic>
        <p:nvPicPr>
          <p:cNvPr id="1028" name="Picture 4"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574" y="1011237"/>
            <a:ext cx="7743825"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26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Servos</a:t>
            </a:r>
            <a:endParaRPr lang="en-US" dirty="0"/>
          </a:p>
        </p:txBody>
      </p:sp>
      <p:pic>
        <p:nvPicPr>
          <p:cNvPr id="2050" name="Picture 2" descr="Image result for pwm signal motor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5" y="1600200"/>
            <a:ext cx="60769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99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Buzzer</a:t>
            </a:r>
            <a:endParaRPr lang="en-US" dirty="0"/>
          </a:p>
        </p:txBody>
      </p:sp>
      <p:sp>
        <p:nvSpPr>
          <p:cNvPr id="4" name="Content Placeholder 3"/>
          <p:cNvSpPr>
            <a:spLocks noGrp="1"/>
          </p:cNvSpPr>
          <p:nvPr>
            <p:ph idx="1"/>
          </p:nvPr>
        </p:nvSpPr>
        <p:spPr>
          <a:xfrm>
            <a:off x="685800" y="1371600"/>
            <a:ext cx="4676775" cy="4724400"/>
          </a:xfrm>
        </p:spPr>
        <p:txBody>
          <a:bodyPr/>
          <a:lstStyle/>
          <a:p>
            <a:r>
              <a:rPr lang="en-US" dirty="0" smtClean="0"/>
              <a:t>Piezoelectric</a:t>
            </a:r>
          </a:p>
          <a:p>
            <a:pPr lvl="1"/>
            <a:r>
              <a:rPr lang="en-US" dirty="0" smtClean="0"/>
              <a:t>By applying an electric field to a piezoelectric material, it will shrink or grow causing the base material to bend. </a:t>
            </a:r>
            <a:endParaRPr lang="en-US" dirty="0"/>
          </a:p>
        </p:txBody>
      </p:sp>
      <p:sp>
        <p:nvSpPr>
          <p:cNvPr id="3" name="Footer Placeholder 2"/>
          <p:cNvSpPr>
            <a:spLocks noGrp="1"/>
          </p:cNvSpPr>
          <p:nvPr>
            <p:ph type="ftr" sz="quarter" idx="4294967295"/>
          </p:nvPr>
        </p:nvSpPr>
        <p:spPr>
          <a:xfrm>
            <a:off x="4379913" y="6494463"/>
            <a:ext cx="4764087" cy="228600"/>
          </a:xfrm>
          <a:prstGeom prst="rect">
            <a:avLst/>
          </a:prstGeom>
        </p:spPr>
        <p:txBody>
          <a:bodyPr/>
          <a:lstStyle/>
          <a:p>
            <a:pPr>
              <a:defRPr/>
            </a:pPr>
            <a:r>
              <a:rPr lang="en-US" smtClean="0"/>
              <a:t>EE 382 Microcontroller Programming – Fall 2007 – Slide #</a:t>
            </a:r>
            <a:fld id="{28889C48-89AD-4887-A779-AFCE75A8529B}" type="slidenum">
              <a:rPr lang="en-US" smtClean="0"/>
              <a:pPr>
                <a:defRPr/>
              </a:pPr>
              <a:t>48</a:t>
            </a:fld>
            <a:endParaRPr lang="en-US"/>
          </a:p>
        </p:txBody>
      </p:sp>
      <p:pic>
        <p:nvPicPr>
          <p:cNvPr id="3076" name="Picture 4" descr="https://www.allaboutcircuits.com/uploads/articles/speak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1731962"/>
            <a:ext cx="26193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1716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Ultrasound</a:t>
            </a:r>
            <a:endParaRPr lang="en-US" dirty="0"/>
          </a:p>
        </p:txBody>
      </p:sp>
      <p:pic>
        <p:nvPicPr>
          <p:cNvPr id="4098" name="Picture 2" descr="Image result for pwm sonar sensor m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745692"/>
            <a:ext cx="7029449" cy="32040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42136"/>
          <a:stretch/>
        </p:blipFill>
        <p:spPr bwMode="auto">
          <a:xfrm>
            <a:off x="1352549" y="4059512"/>
            <a:ext cx="6720539" cy="27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840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a:t>
            </a:r>
            <a:r>
              <a:rPr lang="en-US" sz="2800" b="1" dirty="0" smtClean="0"/>
              <a:t>p 370 User’s Guide, BB p 52</a:t>
            </a:r>
            <a:r>
              <a:rPr lang="en-US" b="1" dirty="0" smtClean="0"/>
              <a:t>)</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661988"/>
            <a:ext cx="7314290" cy="597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185863" y="661988"/>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7405688" y="1662113"/>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8" name="Rectangle 7"/>
          <p:cNvSpPr/>
          <p:nvPr/>
        </p:nvSpPr>
        <p:spPr bwMode="auto">
          <a:xfrm>
            <a:off x="5643563" y="1647826"/>
            <a:ext cx="1004887" cy="5095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1247775" y="5972176"/>
            <a:ext cx="3195637" cy="661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10" name="Rectangle 9"/>
          <p:cNvSpPr/>
          <p:nvPr/>
        </p:nvSpPr>
        <p:spPr bwMode="auto">
          <a:xfrm>
            <a:off x="1309688" y="5133976"/>
            <a:ext cx="6757987" cy="33099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Tree>
    <p:extLst>
      <p:ext uri="{BB962C8B-B14F-4D97-AF65-F5344CB8AC3E}">
        <p14:creationId xmlns:p14="http://schemas.microsoft.com/office/powerpoint/2010/main" val="3808999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1857375" y="764377"/>
            <a:ext cx="1323975" cy="433388"/>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r>
              <a:rPr lang="en-US" sz="3600" b="1" dirty="0" smtClean="0">
                <a:solidFill>
                  <a:srgbClr val="FF0000"/>
                </a:solidFill>
              </a:rPr>
              <a:t>1</a:t>
            </a:r>
            <a:endParaRPr lang="en-US" sz="3600" b="1" dirty="0">
              <a:solidFill>
                <a:srgbClr val="FF0000"/>
              </a:solidFill>
            </a:endParaRPr>
          </a:p>
        </p:txBody>
      </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39895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a:t>
            </a:r>
            <a:endParaRPr lang="en-US" b="1"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5156"/>
          <a:stretch/>
        </p:blipFill>
        <p:spPr bwMode="auto">
          <a:xfrm>
            <a:off x="767969" y="1691185"/>
            <a:ext cx="7314290" cy="2680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767969" y="1691184"/>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6092444" y="2043038"/>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891794" y="3391397"/>
            <a:ext cx="6857545" cy="954882"/>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3" name="Content Placeholder 2"/>
          <p:cNvSpPr>
            <a:spLocks noGrp="1"/>
          </p:cNvSpPr>
          <p:nvPr>
            <p:ph idx="1"/>
          </p:nvPr>
        </p:nvSpPr>
        <p:spPr>
          <a:xfrm>
            <a:off x="299727" y="4955384"/>
            <a:ext cx="8414662" cy="1371646"/>
          </a:xfrm>
          <a:solidFill>
            <a:schemeClr val="bg1"/>
          </a:solidFill>
        </p:spPr>
        <p:txBody>
          <a:bodyPr/>
          <a:lstStyle/>
          <a:p>
            <a:pPr marL="0" indent="0">
              <a:buNone/>
            </a:pPr>
            <a:r>
              <a:rPr lang="en-US" sz="2400" dirty="0" smtClean="0"/>
              <a:t>1. </a:t>
            </a:r>
            <a:r>
              <a:rPr lang="en-US" sz="2400" dirty="0" err="1" smtClean="0"/>
              <a:t>TASSELx</a:t>
            </a:r>
            <a:endParaRPr lang="en-US" sz="2400" dirty="0" smtClean="0"/>
          </a:p>
          <a:p>
            <a:pPr lvl="1"/>
            <a:r>
              <a:rPr lang="en-US" sz="1600" dirty="0" smtClean="0">
                <a:solidFill>
                  <a:schemeClr val="accent2"/>
                </a:solidFill>
              </a:rPr>
              <a:t>Selects one of 4 possible clocks to drive the timer</a:t>
            </a:r>
          </a:p>
          <a:p>
            <a:pPr lvl="1"/>
            <a:r>
              <a:rPr lang="en-US" sz="1600" b="1" dirty="0" smtClean="0">
                <a:solidFill>
                  <a:schemeClr val="accent2"/>
                </a:solidFill>
                <a:latin typeface="Courier New" pitchFamily="49" charset="0"/>
                <a:cs typeface="Courier New" pitchFamily="49" charset="0"/>
              </a:rPr>
              <a:t>TASSEL_2   </a:t>
            </a:r>
            <a:r>
              <a:rPr lang="en-US" sz="1600" b="1" dirty="0" smtClean="0">
                <a:solidFill>
                  <a:srgbClr val="00B050"/>
                </a:solidFill>
                <a:latin typeface="Courier New" pitchFamily="49" charset="0"/>
                <a:cs typeface="Courier New" pitchFamily="49" charset="0"/>
              </a:rPr>
              <a:t>// 2 means “10” mux select, or select SMCLK,</a:t>
            </a:r>
          </a:p>
          <a:p>
            <a:pPr lvl="1"/>
            <a:r>
              <a:rPr lang="en-US" sz="1600" b="1" dirty="0">
                <a:solidFill>
                  <a:srgbClr val="00B05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 actually the binary number 0000 00</a:t>
            </a:r>
            <a:r>
              <a:rPr lang="en-US" sz="1600" b="1" u="sng" dirty="0" smtClean="0">
                <a:solidFill>
                  <a:srgbClr val="00B050"/>
                </a:solidFill>
                <a:latin typeface="Courier New" pitchFamily="49" charset="0"/>
                <a:cs typeface="Courier New" pitchFamily="49" charset="0"/>
              </a:rPr>
              <a:t>10</a:t>
            </a:r>
            <a:r>
              <a:rPr lang="en-US" sz="1600" b="1" dirty="0" smtClean="0">
                <a:solidFill>
                  <a:srgbClr val="00B050"/>
                </a:solidFill>
                <a:latin typeface="Courier New" pitchFamily="49" charset="0"/>
                <a:cs typeface="Courier New" pitchFamily="49" charset="0"/>
              </a:rPr>
              <a:t> 0000 0000</a:t>
            </a:r>
            <a:endParaRPr lang="en-US" sz="1600" dirty="0" smtClean="0">
              <a:solidFill>
                <a:srgbClr val="00B050"/>
              </a:solidFill>
            </a:endParaRPr>
          </a:p>
          <a:p>
            <a:pPr lvl="1"/>
            <a:endParaRPr lang="en-US" sz="1600" dirty="0" smtClean="0">
              <a:solidFill>
                <a:schemeClr val="accent2"/>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3741722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Timer Block Diagram</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6" y="639325"/>
            <a:ext cx="6134068" cy="621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2924174" y="885824"/>
            <a:ext cx="847725" cy="81915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sz="3600" b="1" dirty="0" smtClean="0">
              <a:solidFill>
                <a:srgbClr val="FF0000"/>
              </a:solidFill>
            </a:endParaRPr>
          </a:p>
          <a:p>
            <a:pPr algn="r"/>
            <a:r>
              <a:rPr lang="en-US" sz="2800" b="1" dirty="0" smtClean="0">
                <a:solidFill>
                  <a:srgbClr val="FF0000"/>
                </a:solidFill>
              </a:rPr>
              <a:t/>
            </a:r>
            <a:br>
              <a:rPr lang="en-US" sz="2800" b="1" dirty="0" smtClean="0">
                <a:solidFill>
                  <a:srgbClr val="FF0000"/>
                </a:solidFill>
              </a:rPr>
            </a:br>
            <a:r>
              <a:rPr lang="en-US" sz="3600" b="1" dirty="0" smtClean="0">
                <a:solidFill>
                  <a:srgbClr val="FF0000"/>
                </a:solidFill>
              </a:rPr>
              <a:t>2</a:t>
            </a:r>
            <a:endParaRPr lang="en-US" sz="3600" b="1" dirty="0">
              <a:solidFill>
                <a:srgbClr val="FF0000"/>
              </a:solidFill>
            </a:endParaRPr>
          </a:p>
        </p:txBody>
      </p:sp>
      <p:grpSp>
        <p:nvGrpSpPr>
          <p:cNvPr id="15" name="Group 14"/>
          <p:cNvGrpSpPr/>
          <p:nvPr/>
        </p:nvGrpSpPr>
        <p:grpSpPr>
          <a:xfrm>
            <a:off x="2626518" y="1504950"/>
            <a:ext cx="728664" cy="918864"/>
            <a:chOff x="2626518" y="1504950"/>
            <a:chExt cx="728664" cy="918864"/>
          </a:xfrm>
        </p:grpSpPr>
        <p:cxnSp>
          <p:nvCxnSpPr>
            <p:cNvPr id="11" name="Straight Arrow Connector 10"/>
            <p:cNvCxnSpPr>
              <a:stCxn id="14" idx="0"/>
            </p:cNvCxnSpPr>
            <p:nvPr/>
          </p:nvCxnSpPr>
          <p:spPr bwMode="auto">
            <a:xfrm flipV="1">
              <a:off x="2990850" y="1504950"/>
              <a:ext cx="0" cy="457199"/>
            </a:xfrm>
            <a:prstGeom prst="straightConnector1">
              <a:avLst/>
            </a:prstGeom>
            <a:noFill/>
            <a:ln w="25400" cap="flat" cmpd="sng" algn="ctr">
              <a:solidFill>
                <a:srgbClr val="FF0000"/>
              </a:solidFill>
              <a:prstDash val="solid"/>
              <a:round/>
              <a:headEnd type="none" w="med" len="med"/>
              <a:tailEnd type="triangle"/>
            </a:ln>
            <a:effectLst/>
          </p:spPr>
        </p:cxnSp>
        <p:sp>
          <p:nvSpPr>
            <p:cNvPr id="14" name="TextBox 13"/>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clks</a:t>
              </a:r>
              <a:endParaRPr lang="en-US" dirty="0">
                <a:solidFill>
                  <a:srgbClr val="FF0000"/>
                </a:solidFill>
              </a:endParaRPr>
            </a:p>
          </p:txBody>
        </p:sp>
      </p:grpSp>
      <p:grpSp>
        <p:nvGrpSpPr>
          <p:cNvPr id="21" name="Group 20"/>
          <p:cNvGrpSpPr/>
          <p:nvPr/>
        </p:nvGrpSpPr>
        <p:grpSpPr>
          <a:xfrm>
            <a:off x="3407568" y="1504950"/>
            <a:ext cx="728664" cy="918864"/>
            <a:chOff x="2626518" y="1504950"/>
            <a:chExt cx="728664" cy="918864"/>
          </a:xfrm>
        </p:grpSpPr>
        <p:cxnSp>
          <p:nvCxnSpPr>
            <p:cNvPr id="22" name="Straight Arrow Connector 21"/>
            <p:cNvCxnSpPr>
              <a:stCxn id="23" idx="0"/>
            </p:cNvCxnSpPr>
            <p:nvPr/>
          </p:nvCxnSpPr>
          <p:spPr bwMode="auto">
            <a:xfrm flipH="1" flipV="1">
              <a:off x="2990849" y="1504950"/>
              <a:ext cx="1" cy="457199"/>
            </a:xfrm>
            <a:prstGeom prst="straightConnector1">
              <a:avLst/>
            </a:prstGeom>
            <a:noFill/>
            <a:ln w="25400" cap="flat" cmpd="sng" algn="ctr">
              <a:solidFill>
                <a:srgbClr val="FF0000"/>
              </a:solidFill>
              <a:prstDash val="solid"/>
              <a:round/>
              <a:headEnd type="none" w="med" len="med"/>
              <a:tailEnd type="triangle"/>
            </a:ln>
            <a:effectLst/>
          </p:spPr>
        </p:cxnSp>
        <p:sp>
          <p:nvSpPr>
            <p:cNvPr id="23" name="TextBox 22"/>
            <p:cNvSpPr txBox="1"/>
            <p:nvPr/>
          </p:nvSpPr>
          <p:spPr>
            <a:xfrm>
              <a:off x="2626518" y="1962149"/>
              <a:ext cx="728664" cy="461665"/>
            </a:xfrm>
            <a:prstGeom prst="rect">
              <a:avLst/>
            </a:prstGeom>
            <a:noFill/>
          </p:spPr>
          <p:txBody>
            <a:bodyPr wrap="square" rtlCol="0">
              <a:spAutoFit/>
            </a:bodyPr>
            <a:lstStyle/>
            <a:p>
              <a:r>
                <a:rPr lang="en-US" dirty="0" err="1" smtClean="0">
                  <a:solidFill>
                    <a:srgbClr val="FF0000"/>
                  </a:solidFill>
                </a:rPr>
                <a:t>cnts</a:t>
              </a:r>
              <a:endParaRPr lang="en-US" dirty="0">
                <a:solidFill>
                  <a:srgbClr val="FF0000"/>
                </a:solidFill>
              </a:endParaRPr>
            </a:p>
          </p:txBody>
        </p:sp>
      </p:grpSp>
      <p:sp>
        <p:nvSpPr>
          <p:cNvPr id="25" name="TextBox 24"/>
          <p:cNvSpPr txBox="1"/>
          <p:nvPr/>
        </p:nvSpPr>
        <p:spPr>
          <a:xfrm>
            <a:off x="6410294" y="6069390"/>
            <a:ext cx="2733674" cy="369332"/>
          </a:xfrm>
          <a:prstGeom prst="rect">
            <a:avLst/>
          </a:prstGeom>
          <a:solidFill>
            <a:schemeClr val="bg1"/>
          </a:solidFill>
        </p:spPr>
        <p:txBody>
          <a:bodyPr wrap="square" rtlCol="0">
            <a:spAutoFit/>
          </a:bodyPr>
          <a:lstStyle/>
          <a:p>
            <a:r>
              <a:rPr lang="en-US" sz="1800" dirty="0" smtClean="0"/>
              <a:t>Family User Guide pp 357</a:t>
            </a:r>
          </a:p>
        </p:txBody>
      </p:sp>
    </p:spTree>
    <p:extLst>
      <p:ext uri="{BB962C8B-B14F-4D97-AF65-F5344CB8AC3E}">
        <p14:creationId xmlns:p14="http://schemas.microsoft.com/office/powerpoint/2010/main" val="194752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Timer  (p 370 User’s Guide, BB p 52)</a:t>
            </a:r>
          </a:p>
        </p:txBody>
      </p:sp>
      <p:sp>
        <p:nvSpPr>
          <p:cNvPr id="3" name="Content Placeholder 2"/>
          <p:cNvSpPr>
            <a:spLocks noGrp="1"/>
          </p:cNvSpPr>
          <p:nvPr>
            <p:ph idx="1"/>
          </p:nvPr>
        </p:nvSpPr>
        <p:spPr>
          <a:xfrm>
            <a:off x="386438" y="1515793"/>
            <a:ext cx="8414662" cy="1371646"/>
          </a:xfrm>
        </p:spPr>
        <p:txBody>
          <a:bodyPr/>
          <a:lstStyle/>
          <a:p>
            <a:pPr marL="0" indent="0">
              <a:buNone/>
            </a:pPr>
            <a:r>
              <a:rPr lang="en-US" sz="2400" dirty="0" smtClean="0"/>
              <a:t>2. </a:t>
            </a:r>
            <a:r>
              <a:rPr lang="en-US" sz="2400" dirty="0" err="1" smtClean="0"/>
              <a:t>IDx</a:t>
            </a:r>
            <a:r>
              <a:rPr lang="en-US" sz="2400" dirty="0" smtClean="0"/>
              <a:t>:  Timer </a:t>
            </a:r>
            <a:r>
              <a:rPr lang="en-US" sz="2400" dirty="0" err="1" smtClean="0"/>
              <a:t>Prescalar</a:t>
            </a:r>
            <a:endParaRPr lang="en-US" sz="1600" dirty="0" smtClean="0">
              <a:solidFill>
                <a:schemeClr val="accent2"/>
              </a:solidFill>
            </a:endParaRPr>
          </a:p>
          <a:p>
            <a:pPr lvl="1"/>
            <a:r>
              <a:rPr lang="en-US" sz="1600" dirty="0" smtClean="0">
                <a:solidFill>
                  <a:schemeClr val="accent2"/>
                </a:solidFill>
              </a:rPr>
              <a:t>Selects one of 4 possible clocks to drive the timer</a:t>
            </a:r>
          </a:p>
          <a:p>
            <a:pPr lvl="1"/>
            <a:endParaRPr lang="en-US" sz="1600" b="1" dirty="0" smtClean="0">
              <a:solidFill>
                <a:schemeClr val="accent2"/>
              </a:solidFill>
              <a:latin typeface="Courier New" pitchFamily="49" charset="0"/>
              <a:cs typeface="Courier New" pitchFamily="49" charset="0"/>
            </a:endParaRPr>
          </a:p>
          <a:p>
            <a:pPr lvl="1"/>
            <a:endParaRPr lang="en-US" sz="1600" dirty="0" smtClean="0">
              <a:solidFill>
                <a:schemeClr val="accent2"/>
              </a:solidFill>
            </a:endParaRPr>
          </a:p>
          <a:p>
            <a:pPr lvl="1"/>
            <a:endParaRPr lang="en-US" sz="1600" dirty="0" smtClean="0">
              <a:solidFill>
                <a:schemeClr val="accent2"/>
              </a:solidFill>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9142"/>
          <a:stretch/>
        </p:blipFill>
        <p:spPr bwMode="auto">
          <a:xfrm>
            <a:off x="743632" y="2747640"/>
            <a:ext cx="7314290" cy="3637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817451" y="2747640"/>
            <a:ext cx="3319462" cy="28098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7" name="Rectangle 6"/>
          <p:cNvSpPr/>
          <p:nvPr/>
        </p:nvSpPr>
        <p:spPr bwMode="auto">
          <a:xfrm>
            <a:off x="817451" y="3692996"/>
            <a:ext cx="1989815" cy="60721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sp>
        <p:nvSpPr>
          <p:cNvPr id="9" name="Rectangle 8"/>
          <p:cNvSpPr/>
          <p:nvPr/>
        </p:nvSpPr>
        <p:spPr bwMode="auto">
          <a:xfrm>
            <a:off x="708141" y="5407496"/>
            <a:ext cx="4854460" cy="831057"/>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sym typeface="Wingdings" pitchFamily="2" charset="2"/>
            </a:endParaRPr>
          </a:p>
        </p:txBody>
      </p:sp>
      <p:graphicFrame>
        <p:nvGraphicFramePr>
          <p:cNvPr id="6" name="Table 5"/>
          <p:cNvGraphicFramePr>
            <a:graphicFrameLocks noGrp="1"/>
          </p:cNvGraphicFramePr>
          <p:nvPr>
            <p:extLst>
              <p:ext uri="{D42A27DB-BD31-4B8C-83A1-F6EECF244321}">
                <p14:modId xmlns:p14="http://schemas.microsoft.com/office/powerpoint/2010/main" val="1222549904"/>
              </p:ext>
            </p:extLst>
          </p:nvPr>
        </p:nvGraphicFramePr>
        <p:xfrm>
          <a:off x="6111335" y="1605446"/>
          <a:ext cx="2898657" cy="1250105"/>
        </p:xfrm>
        <a:graphic>
          <a:graphicData uri="http://schemas.openxmlformats.org/drawingml/2006/table">
            <a:tbl>
              <a:tblPr/>
              <a:tblGrid>
                <a:gridCol w="455002"/>
                <a:gridCol w="2443655"/>
              </a:tblGrid>
              <a:tr h="250021">
                <a:tc>
                  <a:txBody>
                    <a:bodyPr/>
                    <a:lstStyle/>
                    <a:p>
                      <a:pPr algn="l" fontAlgn="t"/>
                      <a:r>
                        <a:rPr lang="en-US" sz="1200" dirty="0" err="1">
                          <a:effectLst/>
                        </a:rPr>
                        <a:t>IDx</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err="1">
                          <a:effectLst/>
                        </a:rPr>
                        <a:t>Prescalar</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00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smtClean="0">
                          <a:effectLst/>
                        </a:rPr>
                        <a:t>1:1     or Divide</a:t>
                      </a:r>
                      <a:r>
                        <a:rPr lang="en-US" sz="1200" baseline="0" dirty="0" smtClean="0">
                          <a:effectLst/>
                        </a:rPr>
                        <a:t> by 1         </a:t>
                      </a:r>
                      <a:r>
                        <a:rPr lang="en-US" sz="1200" b="1" dirty="0" smtClean="0">
                          <a:solidFill>
                            <a:schemeClr val="accent2"/>
                          </a:solidFill>
                          <a:latin typeface="Courier New" pitchFamily="49" charset="0"/>
                          <a:cs typeface="Courier New" pitchFamily="49" charset="0"/>
                        </a:rPr>
                        <a:t>ID_0</a:t>
                      </a:r>
                      <a:endParaRPr lang="en-US" sz="1200"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a:effectLst/>
                        </a:rPr>
                        <a:t>01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smtClean="0">
                          <a:effectLst/>
                        </a:rPr>
                        <a:t>1:2     or Divide</a:t>
                      </a:r>
                      <a:r>
                        <a:rPr lang="en-US" sz="1200" baseline="0" dirty="0" smtClean="0">
                          <a:effectLst/>
                        </a:rPr>
                        <a:t> by 2         </a:t>
                      </a:r>
                      <a:r>
                        <a:rPr lang="en-US" sz="1200" b="1" dirty="0" smtClean="0">
                          <a:solidFill>
                            <a:schemeClr val="accent2"/>
                          </a:solidFill>
                          <a:latin typeface="Courier New" pitchFamily="49" charset="0"/>
                          <a:cs typeface="Courier New" pitchFamily="49" charset="0"/>
                        </a:rPr>
                        <a:t>ID_1</a:t>
                      </a:r>
                      <a:endParaRPr lang="en-US" sz="1200" b="1" dirty="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50021">
                <a:tc>
                  <a:txBody>
                    <a:bodyPr/>
                    <a:lstStyle/>
                    <a:p>
                      <a:pPr algn="l" fontAlgn="t"/>
                      <a:r>
                        <a:rPr lang="en-US" sz="1200">
                          <a:effectLst/>
                        </a:rPr>
                        <a:t>10</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1:4     or Divide</a:t>
                      </a:r>
                      <a:r>
                        <a:rPr lang="en-US" sz="1200" baseline="0" dirty="0" smtClean="0">
                          <a:effectLst/>
                        </a:rPr>
                        <a:t> by 4         </a:t>
                      </a:r>
                      <a:r>
                        <a:rPr lang="en-US" sz="1200" b="1" dirty="0" smtClean="0">
                          <a:solidFill>
                            <a:schemeClr val="accent2"/>
                          </a:solidFill>
                          <a:latin typeface="Courier New" pitchFamily="49" charset="0"/>
                          <a:cs typeface="Courier New" pitchFamily="49" charset="0"/>
                        </a:rPr>
                        <a:t>ID_2</a:t>
                      </a:r>
                      <a:endParaRPr lang="en-US" sz="1200" b="1" dirty="0" smtClean="0">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50021">
                <a:tc>
                  <a:txBody>
                    <a:bodyPr/>
                    <a:lstStyle/>
                    <a:p>
                      <a:pPr algn="l" fontAlgn="t"/>
                      <a:r>
                        <a:rPr lang="en-US" sz="1200" dirty="0">
                          <a:effectLst/>
                        </a:rPr>
                        <a:t>11</a:t>
                      </a: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200" dirty="0" smtClean="0">
                          <a:effectLst/>
                        </a:rPr>
                        <a:t>1:8     or Divide</a:t>
                      </a:r>
                      <a:r>
                        <a:rPr lang="en-US" sz="1200" baseline="0" dirty="0" smtClean="0">
                          <a:effectLst/>
                        </a:rPr>
                        <a:t> by 8         </a:t>
                      </a:r>
                      <a:r>
                        <a:rPr lang="en-US" sz="1200" b="1" dirty="0" smtClean="0">
                          <a:solidFill>
                            <a:schemeClr val="accent2"/>
                          </a:solidFill>
                          <a:latin typeface="Courier New" pitchFamily="49" charset="0"/>
                          <a:cs typeface="Courier New" pitchFamily="49" charset="0"/>
                        </a:rPr>
                        <a:t>ID_3</a:t>
                      </a:r>
                      <a:endParaRPr lang="en-US" sz="1200" dirty="0">
                        <a:solidFill>
                          <a:srgbClr val="FF0000"/>
                        </a:solidFill>
                        <a:effectLst/>
                      </a:endParaRPr>
                    </a:p>
                  </a:txBody>
                  <a:tcPr marL="33970" marR="33970" marT="27176" marB="2717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666362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5639</TotalTime>
  <Words>2931</Words>
  <Application>Microsoft Office PowerPoint</Application>
  <PresentationFormat>On-screen Show (4:3)</PresentationFormat>
  <Paragraphs>405</Paragraphs>
  <Slides>49</Slides>
  <Notes>1</Notes>
  <HiddenSlides>3</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49</vt:i4>
      </vt:variant>
    </vt:vector>
  </HeadingPairs>
  <TitlesOfParts>
    <vt:vector size="62" baseType="lpstr">
      <vt:lpstr>Arial</vt:lpstr>
      <vt:lpstr>Calibri</vt:lpstr>
      <vt:lpstr>Calibri Light</vt:lpstr>
      <vt:lpstr>Cambria Math</vt:lpstr>
      <vt:lpstr>Consolas</vt:lpstr>
      <vt:lpstr>Courier New</vt:lpstr>
      <vt:lpstr>Helvetica</vt:lpstr>
      <vt:lpstr>Times New Roman</vt:lpstr>
      <vt:lpstr>Trebuchet MS</vt:lpstr>
      <vt:lpstr>Wingdings</vt:lpstr>
      <vt:lpstr>4_USAFA Standard</vt:lpstr>
      <vt:lpstr>5_USAFA Standard</vt:lpstr>
      <vt:lpstr>Custom Design</vt:lpstr>
      <vt:lpstr>PowerPoint Presentation</vt:lpstr>
      <vt:lpstr>Overview</vt:lpstr>
      <vt:lpstr>Timer Block Diagram</vt:lpstr>
      <vt:lpstr>Timer  (p 355 User’s Guide, BB p45)</vt:lpstr>
      <vt:lpstr>Timer  (p 370 User’s Guide, BB p 52)</vt:lpstr>
      <vt:lpstr>Timer Block Diagram</vt:lpstr>
      <vt:lpstr>Timer</vt:lpstr>
      <vt:lpstr>Timer Block Diagram</vt:lpstr>
      <vt:lpstr>Timer  (p 370 User’s Guide, BB p 52)</vt:lpstr>
      <vt:lpstr>Timer Block Diagram</vt:lpstr>
      <vt:lpstr>Timer</vt:lpstr>
      <vt:lpstr>Timer</vt:lpstr>
      <vt:lpstr>Timer</vt:lpstr>
      <vt:lpstr>Timer</vt:lpstr>
      <vt:lpstr>MSP430G2553 Interrupt Vector Table</vt:lpstr>
      <vt:lpstr>Timer Block Diagram</vt:lpstr>
      <vt:lpstr>Example Code</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Worksheet</vt:lpstr>
      <vt:lpstr>In-Class Programming Exercise </vt:lpstr>
      <vt:lpstr>In-Class Programming Exercise </vt:lpstr>
      <vt:lpstr>In-Class Programming Exercise </vt:lpstr>
      <vt:lpstr>In-Class Programming Exercise </vt:lpstr>
      <vt:lpstr>In-Class Programming Exercise </vt:lpstr>
      <vt:lpstr>BACKUPS</vt:lpstr>
      <vt:lpstr>Mimic DC Values</vt:lpstr>
      <vt:lpstr>Servos</vt:lpstr>
      <vt:lpstr>Buzzer</vt:lpstr>
      <vt:lpstr>Ultrasound</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349</cp:revision>
  <cp:lastPrinted>2018-05-21T20:23:10Z</cp:lastPrinted>
  <dcterms:created xsi:type="dcterms:W3CDTF">2001-06-27T14:08:57Z</dcterms:created>
  <dcterms:modified xsi:type="dcterms:W3CDTF">2018-08-16T20:03:33Z</dcterms:modified>
</cp:coreProperties>
</file>