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0"/>
  </p:notesMasterIdLst>
  <p:handoutMasterIdLst>
    <p:handoutMasterId r:id="rId21"/>
  </p:handoutMasterIdLst>
  <p:sldIdLst>
    <p:sldId id="286" r:id="rId6"/>
    <p:sldId id="287" r:id="rId7"/>
    <p:sldId id="292" r:id="rId8"/>
    <p:sldId id="293" r:id="rId9"/>
    <p:sldId id="295" r:id="rId10"/>
    <p:sldId id="296" r:id="rId11"/>
    <p:sldId id="297" r:id="rId12"/>
    <p:sldId id="288" r:id="rId13"/>
    <p:sldId id="289" r:id="rId14"/>
    <p:sldId id="298" r:id="rId15"/>
    <p:sldId id="301" r:id="rId16"/>
    <p:sldId id="303" r:id="rId17"/>
    <p:sldId id="300" r:id="rId18"/>
    <p:sldId id="302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3020" autoAdjust="0"/>
  </p:normalViewPr>
  <p:slideViewPr>
    <p:cSldViewPr snapToGrid="0">
      <p:cViewPr varScale="1">
        <p:scale>
          <a:sx n="111" d="100"/>
          <a:sy n="111" d="100"/>
        </p:scale>
        <p:origin x="6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 smtClean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Lesson7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</a:t>
            </a:r>
            <a:r>
              <a:rPr lang="en-US" b="1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83" y="1628357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smtClean="0"/>
              <a:t>task </a:t>
            </a:r>
            <a:r>
              <a:rPr lang="en-US" sz="2000" dirty="0"/>
              <a:t>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4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02" y="1638792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5804" y="4995333"/>
            <a:ext cx="8140995" cy="120226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Being able to debug your own code is an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objective of this class. I will make EVERY effort to never look at your code, but I will act as a supervisor and ask you questions for you to research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programmers use CI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981501"/>
            <a:ext cx="5003801" cy="425367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 bwMode="auto">
          <a:xfrm>
            <a:off x="7010400" y="2971800"/>
            <a:ext cx="1859280" cy="948267"/>
          </a:xfrm>
          <a:prstGeom prst="wedgeRectCallout">
            <a:avLst>
              <a:gd name="adj1" fmla="val -79576"/>
              <a:gd name="adj2" fmla="val -535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Automated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metrics on unit test coverage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65760" y="5140113"/>
            <a:ext cx="3520440" cy="948267"/>
          </a:xfrm>
          <a:prstGeom prst="wedgeRectCallout">
            <a:avLst>
              <a:gd name="adj1" fmla="val 16142"/>
              <a:gd name="adj2" fmla="val -9285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Automated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linters designed to look for common programming errors and security vulnerabilities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11419" y="1651846"/>
            <a:ext cx="3081019" cy="948267"/>
          </a:xfrm>
          <a:prstGeom prst="wedgeRectCallout">
            <a:avLst>
              <a:gd name="adj1" fmla="val -45423"/>
              <a:gd name="adj2" fmla="val 1071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Automated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metrics to help you understand where your issues/bugs are coming from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35467" y="3777506"/>
            <a:ext cx="1161626" cy="11599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push to repo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35467" y="2176355"/>
            <a:ext cx="1170092" cy="11252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hooks run CI</a:t>
            </a:r>
          </a:p>
        </p:txBody>
      </p:sp>
      <p:sp>
        <p:nvSpPr>
          <p:cNvPr id="10" name="Up Arrow 9"/>
          <p:cNvSpPr/>
          <p:nvPr/>
        </p:nvSpPr>
        <p:spPr bwMode="auto">
          <a:xfrm>
            <a:off x="480060" y="3414921"/>
            <a:ext cx="472440" cy="271145"/>
          </a:xfrm>
          <a:prstGeom prst="up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375833" y="2553121"/>
            <a:ext cx="351366" cy="371687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994399" y="5149748"/>
            <a:ext cx="3022600" cy="1384922"/>
          </a:xfrm>
          <a:prstGeom prst="round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Unfortunately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these typically do not support assembly, just higher level languages like C/C++, python, ruby,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javascript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, go,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etc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7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Some Sort of Flow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680" y="1727684"/>
            <a:ext cx="374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programs are hard to write and read (</a:t>
            </a:r>
            <a:r>
              <a:rPr lang="en-US" dirty="0" smtClean="0">
                <a:solidFill>
                  <a:srgbClr val="FF0000"/>
                </a:solidFill>
              </a:rPr>
              <a:t>I am talking about me reading your code</a:t>
            </a:r>
            <a:r>
              <a:rPr lang="en-US" dirty="0" smtClean="0"/>
              <a:t>). Always start with some sort of idea for how your program will work. When things break, I will ask how your program works and a flow chart can help.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" y="1489166"/>
            <a:ext cx="4040047" cy="5368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55" y="3383595"/>
            <a:ext cx="3744686" cy="3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Open 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to get something </a:t>
            </a:r>
            <a:r>
              <a:rPr lang="en-US" smtClean="0"/>
              <a:t>to compile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</a:p>
          <a:p>
            <a:r>
              <a:rPr lang="en-US" dirty="0" smtClean="0"/>
              <a:t>Code Composer Studio (CCS)</a:t>
            </a:r>
          </a:p>
          <a:p>
            <a:r>
              <a:rPr lang="en-US" dirty="0"/>
              <a:t>h</a:t>
            </a:r>
            <a:r>
              <a:rPr lang="en-US" dirty="0" smtClean="0"/>
              <a:t>ello_world.asm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3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 </a:t>
            </a:r>
            <a:r>
              <a:rPr lang="en-US" sz="2400" dirty="0"/>
              <a:t>MSP 430 User’s Manual pp 341-347 </a:t>
            </a:r>
            <a:endParaRPr lang="en-US" sz="2400" dirty="0" smtClean="0"/>
          </a:p>
          <a:p>
            <a:r>
              <a:rPr lang="en-US" sz="2400" dirty="0" smtClean="0"/>
              <a:t>If not disarmed, How long to reset?</a:t>
            </a:r>
          </a:p>
          <a:p>
            <a:pPr lvl="1"/>
            <a:r>
              <a:rPr lang="en-US" sz="1800" dirty="0" smtClean="0"/>
              <a:t>It counts 32768 clock cycles, then resets</a:t>
            </a:r>
          </a:p>
          <a:p>
            <a:pPr lvl="1"/>
            <a:r>
              <a:rPr lang="en-US" sz="1800" dirty="0" smtClean="0"/>
              <a:t>How much time is that?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178" y="3231170"/>
          <a:ext cx="8911992" cy="1682024"/>
        </p:xfrm>
        <a:graphic>
          <a:graphicData uri="http://schemas.openxmlformats.org/drawingml/2006/table">
            <a:tbl>
              <a:tblPr/>
              <a:tblGrid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13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9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8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WDTPW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7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6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WDTHOLD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WDTNMIES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WDTTMSEL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WDTCNTCL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WDTSSEL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WDTISx</a:t>
                      </a:r>
                      <a:endParaRPr lang="en-US" sz="1400" dirty="0">
                        <a:effectLst/>
                      </a:endParaRP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60" y="1507066"/>
            <a:ext cx="8412480" cy="4842934"/>
          </a:xfrm>
        </p:spPr>
        <p:txBody>
          <a:bodyPr>
            <a:normAutofit lnSpcReduction="10000"/>
          </a:bodyPr>
          <a:lstStyle/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   ;</a:t>
            </a:r>
            <a:r>
              <a:rPr lang="en-US" sz="2000" dirty="0">
                <a:solidFill>
                  <a:srgbClr val="00B050"/>
                </a:solidFill>
              </a:rPr>
              <a:t>disable watchdog timer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#WDTPW, r10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to </a:t>
            </a:r>
            <a:r>
              <a:rPr lang="en-US" sz="2000" dirty="0">
                <a:solidFill>
                  <a:srgbClr val="00B050"/>
                </a:solidFill>
              </a:rPr>
              <a:t>prevent inadvertent writing, the watchdog has a password - if you write without the password in the upper 8 bits, you'll initiate a PUC.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      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	;</a:t>
            </a:r>
            <a:r>
              <a:rPr lang="en-US" sz="2000" dirty="0">
                <a:solidFill>
                  <a:srgbClr val="00B050"/>
                </a:solidFill>
              </a:rPr>
              <a:t>the password is 0x5a in the upper 8 bits.  if you read from the password, you'll read 0x69.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bis</a:t>
            </a:r>
            <a:r>
              <a:rPr lang="en-US" sz="2000" dirty="0"/>
              <a:t>     #WDTHOLD, </a:t>
            </a:r>
            <a:r>
              <a:rPr lang="en-US" sz="2000" dirty="0" smtClean="0"/>
              <a:t>r10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</a:t>
            </a:r>
            <a:r>
              <a:rPr lang="en-US" sz="2000" dirty="0" err="1">
                <a:solidFill>
                  <a:srgbClr val="00B050"/>
                </a:solidFill>
              </a:rPr>
              <a:t>bis</a:t>
            </a:r>
            <a:r>
              <a:rPr lang="en-US" sz="2000" dirty="0">
                <a:solidFill>
                  <a:srgbClr val="00B050"/>
                </a:solidFill>
              </a:rPr>
              <a:t> the password with the bit that tells the timer to hold, not count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r10, &amp;</a:t>
            </a:r>
            <a:r>
              <a:rPr lang="en-US" sz="2000" dirty="0" smtClean="0"/>
              <a:t>WDTCTL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write that value to the WDTCTL - this is a static address in memory (not relative to our code), so we need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92" y="15258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msp430.h"  </a:t>
            </a:r>
            <a:r>
              <a:rPr lang="en-US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 done for you by CCS</a:t>
            </a:r>
            <a:endParaRPr lang="en-US" sz="1800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code in the text section - maps to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ROM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RAM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make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bytes / 10 words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use MY_RESULTS: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#MY_RESULTS, r5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pointer address into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r5, can use @r5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6" y="1466616"/>
            <a:ext cx="8320484" cy="48833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5" y="1593616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SIXTEEN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0x10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ADD_OP:     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0x11   </a:t>
            </a:r>
            <a:r>
              <a:rPr lang="en-US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 lab1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END_OP:     .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0x55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lab 1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probably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won't use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these,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but they're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available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floating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CCS 8 installed which will allow us to build either ASM or C program and install them onto the MSP430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9873"/>
            <a:ext cx="6011333" cy="3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IDE uses the GNU Compiler Collection (</a:t>
            </a:r>
            <a:r>
              <a:rPr lang="en-US" dirty="0" err="1" smtClean="0"/>
              <a:t>gcc</a:t>
            </a:r>
            <a:r>
              <a:rPr lang="en-US" dirty="0" smtClean="0"/>
              <a:t>) to produce executable binary files for the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v6.4 released 4 July 2017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is probably the most common compiler used for embedded systems because it is free (no $$$) and open (easy to adapt to a new processor)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3853655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68325</TotalTime>
  <Words>733</Words>
  <Application>Microsoft Office PowerPoint</Application>
  <PresentationFormat>On-screen Show (4:3)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Schoolbook</vt:lpstr>
      <vt:lpstr>Courier New</vt:lpstr>
      <vt:lpstr>Times New Roman</vt:lpstr>
      <vt:lpstr>Wingdings</vt:lpstr>
      <vt:lpstr>4_USAFA Standard</vt:lpstr>
      <vt:lpstr>5_USAFA Standard</vt:lpstr>
      <vt:lpstr>PowerPoint Presentation</vt:lpstr>
      <vt:lpstr>Overview</vt:lpstr>
      <vt:lpstr>Watchdog Timer</vt:lpstr>
      <vt:lpstr>Watchdog Timer</vt:lpstr>
      <vt:lpstr>Assembler Directives</vt:lpstr>
      <vt:lpstr>Assembler Directives</vt:lpstr>
      <vt:lpstr>Assembler Directives</vt:lpstr>
      <vt:lpstr>CCS</vt:lpstr>
      <vt:lpstr>Tools</vt:lpstr>
      <vt:lpstr>Structured Design</vt:lpstr>
      <vt:lpstr>Testing and Debugging</vt:lpstr>
      <vt:lpstr>Continuous Integration</vt:lpstr>
      <vt:lpstr>Do Some Sort of Flow Chart</vt:lpstr>
      <vt:lpstr>Let’s Open CCS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4286</cp:revision>
  <cp:lastPrinted>2018-05-21T20:20:13Z</cp:lastPrinted>
  <dcterms:created xsi:type="dcterms:W3CDTF">2005-08-12T19:45:51Z</dcterms:created>
  <dcterms:modified xsi:type="dcterms:W3CDTF">2018-08-14T21:12:15Z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