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4" r:id="rId2"/>
    <p:sldMasterId id="2147483667" r:id="rId3"/>
  </p:sldMasterIdLst>
  <p:notesMasterIdLst>
    <p:notesMasterId r:id="rId28"/>
  </p:notesMasterIdLst>
  <p:handoutMasterIdLst>
    <p:handoutMasterId r:id="rId29"/>
  </p:handoutMasterIdLst>
  <p:sldIdLst>
    <p:sldId id="352" r:id="rId4"/>
    <p:sldId id="354" r:id="rId5"/>
    <p:sldId id="356" r:id="rId6"/>
    <p:sldId id="361" r:id="rId7"/>
    <p:sldId id="364" r:id="rId8"/>
    <p:sldId id="411" r:id="rId9"/>
    <p:sldId id="395" r:id="rId10"/>
    <p:sldId id="396" r:id="rId11"/>
    <p:sldId id="397" r:id="rId12"/>
    <p:sldId id="398" r:id="rId13"/>
    <p:sldId id="399" r:id="rId14"/>
    <p:sldId id="400" r:id="rId15"/>
    <p:sldId id="401" r:id="rId16"/>
    <p:sldId id="402" r:id="rId17"/>
    <p:sldId id="403" r:id="rId18"/>
    <p:sldId id="404" r:id="rId19"/>
    <p:sldId id="412" r:id="rId20"/>
    <p:sldId id="405" r:id="rId21"/>
    <p:sldId id="406" r:id="rId22"/>
    <p:sldId id="407" r:id="rId23"/>
    <p:sldId id="408" r:id="rId24"/>
    <p:sldId id="409" r:id="rId25"/>
    <p:sldId id="410" r:id="rId26"/>
    <p:sldId id="353" r:id="rId2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33" autoAdjust="0"/>
    <p:restoredTop sz="94660"/>
  </p:normalViewPr>
  <p:slideViewPr>
    <p:cSldViewPr snapToGrid="0">
      <p:cViewPr varScale="1">
        <p:scale>
          <a:sx n="92" d="100"/>
          <a:sy n="92" d="100"/>
        </p:scale>
        <p:origin x="37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4" y="4416109"/>
            <a:ext cx="5140112" cy="4182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9698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82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79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86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23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214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95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0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3704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6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E8D331FD-6F1F-4D9B-AF9A-483E3CAF767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7620B285-4050-43FA-AADB-0920DF539A7F}" type="datetime3">
              <a:rPr lang="en-US">
                <a:solidFill>
                  <a:srgbClr val="000000"/>
                </a:solidFill>
              </a:rPr>
              <a:pPr>
                <a:defRPr/>
              </a:pPr>
              <a:t>20 November 2018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042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74638"/>
            <a:ext cx="713232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B18D9980-6E72-4E73-925C-1AB0FE8C6AC2}" type="slidenum">
              <a:rPr lang="en-US" smtClean="0">
                <a:solidFill>
                  <a:prstClr val="black"/>
                </a:solidFill>
              </a:rPr>
              <a:pPr algn="r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805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66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2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75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44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31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15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79" r:id="rId3"/>
    <p:sldLayoutId id="2147483680" r:id="rId4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513E8-165F-4932-9E2D-FD497CB9A4FD}" type="datetimeFigureOut">
              <a:rPr lang="en-US" smtClean="0"/>
              <a:t>11/20/2018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8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maximintegrated.com/en/app-notes/index.mvp/id/1080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267200" y="2347023"/>
            <a:ext cx="4317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ECE382</a:t>
            </a:r>
          </a:p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Lesson 35</a:t>
            </a:r>
            <a:endParaRPr lang="en-US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5584610" y="4743731"/>
            <a:ext cx="3083514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endParaRPr lang="en-US" dirty="0"/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3602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ADC10CTL1</a:t>
            </a:r>
            <a:endParaRPr lang="en-US" dirty="0"/>
          </a:p>
        </p:txBody>
      </p:sp>
      <p:pic>
        <p:nvPicPr>
          <p:cNvPr id="7173" name="Picture 5" descr="C:\Users\Jeffrey.Falkinburg\Documents\Courses\ECE382\Fall16\ECE382_Website_Fall_2016\notes\L36\ADC10CTL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975" y="609600"/>
            <a:ext cx="4882004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 bwMode="auto">
          <a:xfrm>
            <a:off x="767146" y="1794935"/>
            <a:ext cx="6062098" cy="20574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endParaRPr lang="en-US" sz="2400" b="0" dirty="0" smtClean="0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1893178" y="2542659"/>
            <a:ext cx="592667" cy="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Rectangle 9"/>
          <p:cNvSpPr/>
          <p:nvPr/>
        </p:nvSpPr>
        <p:spPr>
          <a:xfrm>
            <a:off x="3916711" y="5552072"/>
            <a:ext cx="4504266" cy="8063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 eaLnBrk="0" hangingPunct="0">
              <a:spcBef>
                <a:spcPct val="20000"/>
              </a:spcBef>
              <a:tabLst>
                <a:tab pos="2743200" algn="l"/>
              </a:tabLst>
            </a:pPr>
            <a:r>
              <a:rPr lang="en-US" sz="800" b="0" kern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</a:t>
            </a:r>
            <a:r>
              <a:rPr lang="en-US" sz="800" b="0" kern="0" dirty="0" smtClean="0">
                <a:solidFill>
                  <a:srgbClr val="000000"/>
                </a:solidFill>
                <a:latin typeface="Consolas"/>
                <a:sym typeface="Wingdings" pitchFamily="2" charset="2"/>
              </a:rPr>
              <a:t> ADC10CTL0 </a:t>
            </a:r>
            <a:r>
              <a:rPr lang="en-US" sz="800" b="0" kern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= ADC10SHT_3 + ADC10ON + ADC10IE; </a:t>
            </a:r>
            <a:r>
              <a:rPr lang="en-US" sz="800" b="0" kern="0" dirty="0">
                <a:solidFill>
                  <a:srgbClr val="3F7F5F"/>
                </a:solidFill>
                <a:latin typeface="Consolas"/>
                <a:sym typeface="Wingdings" pitchFamily="2" charset="2"/>
              </a:rPr>
              <a:t>// ADC10ON, interrupt enabled</a:t>
            </a:r>
          </a:p>
          <a:p>
            <a:pPr algn="l" eaLnBrk="0" hangingPunct="0">
              <a:spcBef>
                <a:spcPct val="20000"/>
              </a:spcBef>
              <a:tabLst>
                <a:tab pos="2743200" algn="l"/>
              </a:tabLst>
            </a:pPr>
            <a:r>
              <a:rPr lang="en-US" sz="800" b="0" kern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 ADC10CTL1 = INCH_4;                       </a:t>
            </a:r>
            <a:r>
              <a:rPr lang="en-US" sz="800" b="0" kern="0" dirty="0" smtClean="0">
                <a:solidFill>
                  <a:srgbClr val="000000"/>
                </a:solidFill>
                <a:latin typeface="Consolas"/>
                <a:sym typeface="Wingdings" pitchFamily="2" charset="2"/>
              </a:rPr>
              <a:t>  </a:t>
            </a:r>
            <a:r>
              <a:rPr lang="en-US" sz="800" b="0" kern="0" dirty="0" smtClean="0">
                <a:solidFill>
                  <a:srgbClr val="3F7F5F"/>
                </a:solidFill>
                <a:latin typeface="Consolas"/>
                <a:sym typeface="Wingdings" pitchFamily="2" charset="2"/>
              </a:rPr>
              <a:t>// </a:t>
            </a:r>
            <a:r>
              <a:rPr lang="en-US" sz="800" b="0" kern="0" dirty="0">
                <a:solidFill>
                  <a:srgbClr val="3F7F5F"/>
                </a:solidFill>
                <a:latin typeface="Consolas"/>
                <a:sym typeface="Wingdings" pitchFamily="2" charset="2"/>
              </a:rPr>
              <a:t>input A4</a:t>
            </a:r>
          </a:p>
          <a:p>
            <a:pPr algn="l" eaLnBrk="0" hangingPunct="0">
              <a:spcBef>
                <a:spcPct val="20000"/>
              </a:spcBef>
              <a:tabLst>
                <a:tab pos="2743200" algn="l"/>
              </a:tabLst>
            </a:pPr>
            <a:r>
              <a:rPr lang="en-US" sz="800" b="0" kern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 ADC10AE0 |= BIT4;                         </a:t>
            </a:r>
            <a:r>
              <a:rPr lang="en-US" sz="800" b="0" kern="0" dirty="0" smtClean="0">
                <a:solidFill>
                  <a:srgbClr val="000000"/>
                </a:solidFill>
                <a:latin typeface="Consolas"/>
                <a:sym typeface="Wingdings" pitchFamily="2" charset="2"/>
              </a:rPr>
              <a:t>  </a:t>
            </a:r>
            <a:r>
              <a:rPr lang="en-US" sz="800" b="0" kern="0" dirty="0" smtClean="0">
                <a:solidFill>
                  <a:srgbClr val="3F7F5F"/>
                </a:solidFill>
                <a:latin typeface="Consolas"/>
                <a:sym typeface="Wingdings" pitchFamily="2" charset="2"/>
              </a:rPr>
              <a:t>// </a:t>
            </a:r>
            <a:r>
              <a:rPr lang="en-US" sz="800" b="0" kern="0" dirty="0">
                <a:solidFill>
                  <a:srgbClr val="3F7F5F"/>
                </a:solidFill>
                <a:latin typeface="Consolas"/>
                <a:sym typeface="Wingdings" pitchFamily="2" charset="2"/>
              </a:rPr>
              <a:t>P1.4 ADC Analog enable</a:t>
            </a:r>
          </a:p>
          <a:p>
            <a:pPr algn="l" eaLnBrk="0" hangingPunct="0">
              <a:spcBef>
                <a:spcPct val="20000"/>
              </a:spcBef>
              <a:tabLst>
                <a:tab pos="2743200" algn="l"/>
              </a:tabLst>
            </a:pPr>
            <a:r>
              <a:rPr lang="en-US" sz="800" b="0" kern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 ADC10CTL1 |= ADC10SSEL1|ADC10SSEL0; </a:t>
            </a:r>
            <a:r>
              <a:rPr lang="en-US" sz="800" b="0" kern="0" dirty="0" smtClean="0">
                <a:solidFill>
                  <a:srgbClr val="000000"/>
                </a:solidFill>
                <a:latin typeface="Consolas"/>
                <a:sym typeface="Wingdings" pitchFamily="2" charset="2"/>
              </a:rPr>
              <a:t>        </a:t>
            </a:r>
            <a:r>
              <a:rPr lang="en-US" sz="800" b="0" kern="0" dirty="0" smtClean="0">
                <a:solidFill>
                  <a:srgbClr val="3F7F5F"/>
                </a:solidFill>
                <a:latin typeface="Consolas"/>
                <a:sym typeface="Wingdings" pitchFamily="2" charset="2"/>
              </a:rPr>
              <a:t>// </a:t>
            </a:r>
            <a:r>
              <a:rPr lang="en-US" sz="800" b="0" kern="0" dirty="0">
                <a:solidFill>
                  <a:srgbClr val="3F7F5F"/>
                </a:solidFill>
                <a:latin typeface="Consolas"/>
                <a:sym typeface="Wingdings" pitchFamily="2" charset="2"/>
              </a:rPr>
              <a:t>Select SMCLK</a:t>
            </a:r>
          </a:p>
          <a:p>
            <a:pPr algn="l" eaLnBrk="0" hangingPunct="0">
              <a:spcBef>
                <a:spcPct val="20000"/>
              </a:spcBef>
              <a:tabLst>
                <a:tab pos="2743200" algn="l"/>
              </a:tabLst>
            </a:pPr>
            <a:r>
              <a:rPr lang="en-US" sz="800" b="0" kern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 P1DIR |= 0x01;                            </a:t>
            </a:r>
            <a:r>
              <a:rPr lang="en-US" sz="800" b="0" kern="0" dirty="0" smtClean="0">
                <a:solidFill>
                  <a:srgbClr val="000000"/>
                </a:solidFill>
                <a:latin typeface="Consolas"/>
                <a:sym typeface="Wingdings" pitchFamily="2" charset="2"/>
              </a:rPr>
              <a:t>  </a:t>
            </a:r>
            <a:r>
              <a:rPr lang="en-US" sz="800" b="0" kern="0" dirty="0" smtClean="0">
                <a:solidFill>
                  <a:srgbClr val="3F7F5F"/>
                </a:solidFill>
                <a:latin typeface="Consolas"/>
                <a:sym typeface="Wingdings" pitchFamily="2" charset="2"/>
              </a:rPr>
              <a:t>// </a:t>
            </a:r>
            <a:r>
              <a:rPr lang="en-US" sz="800" b="0" kern="0" dirty="0">
                <a:solidFill>
                  <a:srgbClr val="3F7F5F"/>
                </a:solidFill>
                <a:latin typeface="Consolas"/>
                <a:sym typeface="Wingdings" pitchFamily="2" charset="2"/>
              </a:rPr>
              <a:t>Set P1.0 to output direction</a:t>
            </a:r>
            <a:endParaRPr lang="en-US" sz="2400" b="0" dirty="0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4671464" y="5674378"/>
            <a:ext cx="574513" cy="255896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en-US" dirty="0" smtClean="0">
              <a:solidFill>
                <a:srgbClr val="FF0000"/>
              </a:solidFill>
              <a:latin typeface="Times New Roman" pitchFamily="18" charset="0"/>
              <a:sym typeface="Wingdings" pitchFamily="2" charset="2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3493378" y="5802326"/>
            <a:ext cx="592667" cy="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99013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ADC10CTL1 Register Cont</a:t>
            </a:r>
            <a:r>
              <a:rPr lang="en-US" dirty="0"/>
              <a:t>.</a:t>
            </a:r>
          </a:p>
        </p:txBody>
      </p:sp>
      <p:pic>
        <p:nvPicPr>
          <p:cNvPr id="7172" name="Picture 4" descr="C:\Users\Jeffrey.Falkinburg\Documents\Courses\ECE382\Fall16\ECE382_Website_Fall_2016\notes\L36\ADC10CTL1-cont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14401"/>
            <a:ext cx="7772400" cy="157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MSP430G2553 Pinou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83" y="3953932"/>
            <a:ext cx="7910035" cy="2878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 bwMode="auto">
          <a:xfrm>
            <a:off x="2827867" y="5446725"/>
            <a:ext cx="592667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5876553" y="1537138"/>
            <a:ext cx="29931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Note: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Port 1: analog </a:t>
            </a:r>
            <a:r>
              <a:rPr lang="en-US" sz="1800" dirty="0" err="1" smtClean="0">
                <a:solidFill>
                  <a:schemeClr val="tx1"/>
                </a:solidFill>
              </a:rPr>
              <a:t>muxed</a:t>
            </a:r>
            <a:endParaRPr lang="en-US" sz="1800" dirty="0" smtClean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Port 2: timer </a:t>
            </a:r>
            <a:r>
              <a:rPr lang="en-US" sz="1800" dirty="0" err="1" smtClean="0">
                <a:solidFill>
                  <a:schemeClr val="tx1"/>
                </a:solidFill>
              </a:rPr>
              <a:t>muxed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23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ADC10AE0 Register</a:t>
            </a:r>
            <a:endParaRPr lang="en-US" dirty="0"/>
          </a:p>
        </p:txBody>
      </p:sp>
      <p:pic>
        <p:nvPicPr>
          <p:cNvPr id="8194" name="Picture 2" descr="C:\Users\Jeffrey.Falkinburg\Documents\Courses\ECE382\Fall16\ECE382_Website_Fall_2016\notes\L36\ADC10AE0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773353"/>
            <a:ext cx="7772400" cy="1920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639734" y="5552072"/>
            <a:ext cx="4504266" cy="8063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 eaLnBrk="0" hangingPunct="0">
              <a:spcBef>
                <a:spcPct val="20000"/>
              </a:spcBef>
              <a:tabLst>
                <a:tab pos="2743200" algn="l"/>
              </a:tabLst>
            </a:pPr>
            <a:r>
              <a:rPr lang="en-US" sz="800" b="0" kern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</a:t>
            </a:r>
            <a:r>
              <a:rPr lang="en-US" sz="800" b="0" kern="0" dirty="0" smtClean="0">
                <a:solidFill>
                  <a:srgbClr val="000000"/>
                </a:solidFill>
                <a:latin typeface="Consolas"/>
                <a:sym typeface="Wingdings" pitchFamily="2" charset="2"/>
              </a:rPr>
              <a:t> ADC10CTL0 </a:t>
            </a:r>
            <a:r>
              <a:rPr lang="en-US" sz="800" b="0" kern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= ADC10SHT_3 + ADC10ON + ADC10IE; </a:t>
            </a:r>
            <a:r>
              <a:rPr lang="en-US" sz="800" b="0" kern="0" dirty="0">
                <a:solidFill>
                  <a:srgbClr val="3F7F5F"/>
                </a:solidFill>
                <a:latin typeface="Consolas"/>
                <a:sym typeface="Wingdings" pitchFamily="2" charset="2"/>
              </a:rPr>
              <a:t>// ADC10ON, interrupt enabled</a:t>
            </a:r>
          </a:p>
          <a:p>
            <a:pPr algn="l" eaLnBrk="0" hangingPunct="0">
              <a:spcBef>
                <a:spcPct val="20000"/>
              </a:spcBef>
              <a:tabLst>
                <a:tab pos="2743200" algn="l"/>
              </a:tabLst>
            </a:pPr>
            <a:r>
              <a:rPr lang="en-US" sz="800" b="0" kern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 ADC10CTL1 = INCH_4;                       </a:t>
            </a:r>
            <a:r>
              <a:rPr lang="en-US" sz="800" b="0" kern="0" dirty="0" smtClean="0">
                <a:solidFill>
                  <a:srgbClr val="000000"/>
                </a:solidFill>
                <a:latin typeface="Consolas"/>
                <a:sym typeface="Wingdings" pitchFamily="2" charset="2"/>
              </a:rPr>
              <a:t>  </a:t>
            </a:r>
            <a:r>
              <a:rPr lang="en-US" sz="800" b="0" kern="0" dirty="0" smtClean="0">
                <a:solidFill>
                  <a:srgbClr val="3F7F5F"/>
                </a:solidFill>
                <a:latin typeface="Consolas"/>
                <a:sym typeface="Wingdings" pitchFamily="2" charset="2"/>
              </a:rPr>
              <a:t>// </a:t>
            </a:r>
            <a:r>
              <a:rPr lang="en-US" sz="800" b="0" kern="0" dirty="0">
                <a:solidFill>
                  <a:srgbClr val="3F7F5F"/>
                </a:solidFill>
                <a:latin typeface="Consolas"/>
                <a:sym typeface="Wingdings" pitchFamily="2" charset="2"/>
              </a:rPr>
              <a:t>input A4</a:t>
            </a:r>
          </a:p>
          <a:p>
            <a:pPr algn="l" eaLnBrk="0" hangingPunct="0">
              <a:spcBef>
                <a:spcPct val="20000"/>
              </a:spcBef>
              <a:tabLst>
                <a:tab pos="2743200" algn="l"/>
              </a:tabLst>
            </a:pPr>
            <a:r>
              <a:rPr lang="en-US" sz="800" b="0" kern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 ADC10AE0 |= BIT4;                         </a:t>
            </a:r>
            <a:r>
              <a:rPr lang="en-US" sz="800" b="0" kern="0" dirty="0" smtClean="0">
                <a:solidFill>
                  <a:srgbClr val="000000"/>
                </a:solidFill>
                <a:latin typeface="Consolas"/>
                <a:sym typeface="Wingdings" pitchFamily="2" charset="2"/>
              </a:rPr>
              <a:t>  </a:t>
            </a:r>
            <a:r>
              <a:rPr lang="en-US" sz="800" b="0" kern="0" dirty="0" smtClean="0">
                <a:solidFill>
                  <a:srgbClr val="3F7F5F"/>
                </a:solidFill>
                <a:latin typeface="Consolas"/>
                <a:sym typeface="Wingdings" pitchFamily="2" charset="2"/>
              </a:rPr>
              <a:t>// P1.4 </a:t>
            </a:r>
            <a:r>
              <a:rPr lang="en-US" sz="800" b="0" kern="0" dirty="0">
                <a:solidFill>
                  <a:srgbClr val="3F7F5F"/>
                </a:solidFill>
                <a:latin typeface="Consolas"/>
                <a:sym typeface="Wingdings" pitchFamily="2" charset="2"/>
              </a:rPr>
              <a:t>ADC </a:t>
            </a:r>
            <a:r>
              <a:rPr lang="en-US" sz="800" b="0" kern="0" dirty="0" smtClean="0">
                <a:solidFill>
                  <a:srgbClr val="3F7F5F"/>
                </a:solidFill>
                <a:latin typeface="Consolas"/>
                <a:sym typeface="Wingdings" pitchFamily="2" charset="2"/>
              </a:rPr>
              <a:t>Analog enable</a:t>
            </a:r>
            <a:endParaRPr lang="en-US" sz="800" b="0" kern="0" dirty="0">
              <a:solidFill>
                <a:srgbClr val="3F7F5F"/>
              </a:solidFill>
              <a:latin typeface="Consolas"/>
              <a:sym typeface="Wingdings" pitchFamily="2" charset="2"/>
            </a:endParaRPr>
          </a:p>
          <a:p>
            <a:pPr algn="l" eaLnBrk="0" hangingPunct="0">
              <a:spcBef>
                <a:spcPct val="20000"/>
              </a:spcBef>
              <a:tabLst>
                <a:tab pos="2743200" algn="l"/>
              </a:tabLst>
            </a:pPr>
            <a:r>
              <a:rPr lang="en-US" sz="800" b="0" kern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 ADC10CTL1 |= ADC10SSEL1|ADC10SSEL0; </a:t>
            </a:r>
            <a:r>
              <a:rPr lang="en-US" sz="800" b="0" kern="0" dirty="0" smtClean="0">
                <a:solidFill>
                  <a:srgbClr val="000000"/>
                </a:solidFill>
                <a:latin typeface="Consolas"/>
                <a:sym typeface="Wingdings" pitchFamily="2" charset="2"/>
              </a:rPr>
              <a:t>        </a:t>
            </a:r>
            <a:r>
              <a:rPr lang="en-US" sz="800" b="0" kern="0" dirty="0" smtClean="0">
                <a:solidFill>
                  <a:srgbClr val="3F7F5F"/>
                </a:solidFill>
                <a:latin typeface="Consolas"/>
                <a:sym typeface="Wingdings" pitchFamily="2" charset="2"/>
              </a:rPr>
              <a:t>// </a:t>
            </a:r>
            <a:r>
              <a:rPr lang="en-US" sz="800" b="0" kern="0" dirty="0">
                <a:solidFill>
                  <a:srgbClr val="3F7F5F"/>
                </a:solidFill>
                <a:latin typeface="Consolas"/>
                <a:sym typeface="Wingdings" pitchFamily="2" charset="2"/>
              </a:rPr>
              <a:t>Select SMCLK</a:t>
            </a:r>
          </a:p>
          <a:p>
            <a:pPr algn="l" eaLnBrk="0" hangingPunct="0">
              <a:spcBef>
                <a:spcPct val="20000"/>
              </a:spcBef>
              <a:tabLst>
                <a:tab pos="2743200" algn="l"/>
              </a:tabLst>
            </a:pPr>
            <a:r>
              <a:rPr lang="en-US" sz="800" b="0" kern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 P1DIR |= 0x01;                            </a:t>
            </a:r>
            <a:r>
              <a:rPr lang="en-US" sz="800" b="0" kern="0" dirty="0" smtClean="0">
                <a:solidFill>
                  <a:srgbClr val="000000"/>
                </a:solidFill>
                <a:latin typeface="Consolas"/>
                <a:sym typeface="Wingdings" pitchFamily="2" charset="2"/>
              </a:rPr>
              <a:t>  </a:t>
            </a:r>
            <a:r>
              <a:rPr lang="en-US" sz="800" b="0" kern="0" dirty="0" smtClean="0">
                <a:solidFill>
                  <a:srgbClr val="3F7F5F"/>
                </a:solidFill>
                <a:latin typeface="Consolas"/>
                <a:sym typeface="Wingdings" pitchFamily="2" charset="2"/>
              </a:rPr>
              <a:t>// </a:t>
            </a:r>
            <a:r>
              <a:rPr lang="en-US" sz="800" b="0" kern="0" dirty="0">
                <a:solidFill>
                  <a:srgbClr val="3F7F5F"/>
                </a:solidFill>
                <a:latin typeface="Consolas"/>
                <a:sym typeface="Wingdings" pitchFamily="2" charset="2"/>
              </a:rPr>
              <a:t>Set P1.0 to output direction</a:t>
            </a:r>
            <a:endParaRPr lang="en-US" sz="2400" b="0" dirty="0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5394487" y="5818317"/>
            <a:ext cx="574513" cy="255896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en-US" dirty="0" smtClean="0">
              <a:solidFill>
                <a:srgbClr val="FF0000"/>
              </a:solidFill>
              <a:latin typeface="Times New Roman" pitchFamily="18" charset="0"/>
              <a:sym typeface="Wingdings" pitchFamily="2" charset="2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4216401" y="5946265"/>
            <a:ext cx="592667" cy="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736618" y="3776132"/>
            <a:ext cx="7569182" cy="846668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endParaRPr lang="en-US" sz="2400" b="0" dirty="0" smtClean="0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667288" y="3124200"/>
            <a:ext cx="752312" cy="713096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en-US" dirty="0" smtClean="0">
              <a:solidFill>
                <a:srgbClr val="FF0000"/>
              </a:solidFill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01722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ADC10CTL1</a:t>
            </a:r>
            <a:endParaRPr lang="en-US" dirty="0"/>
          </a:p>
        </p:txBody>
      </p:sp>
      <p:pic>
        <p:nvPicPr>
          <p:cNvPr id="7173" name="Picture 5" descr="C:\Users\Jeffrey.Falkinburg\Documents\Courses\ECE382\Fall16\ECE382_Website_Fall_2016\notes\L36\ADC10CTL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667" y="609600"/>
            <a:ext cx="4882004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 bwMode="auto">
          <a:xfrm>
            <a:off x="753354" y="6138332"/>
            <a:ext cx="6062115" cy="69269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endParaRPr lang="en-US" sz="2400" b="0" dirty="0" smtClean="0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11403" y="5552072"/>
            <a:ext cx="4504266" cy="8063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 eaLnBrk="0" hangingPunct="0">
              <a:spcBef>
                <a:spcPct val="20000"/>
              </a:spcBef>
              <a:tabLst>
                <a:tab pos="2743200" algn="l"/>
              </a:tabLst>
            </a:pPr>
            <a:r>
              <a:rPr lang="en-US" sz="800" b="0" kern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</a:t>
            </a:r>
            <a:r>
              <a:rPr lang="en-US" sz="800" b="0" kern="0" dirty="0" smtClean="0">
                <a:solidFill>
                  <a:srgbClr val="000000"/>
                </a:solidFill>
                <a:latin typeface="Consolas"/>
                <a:sym typeface="Wingdings" pitchFamily="2" charset="2"/>
              </a:rPr>
              <a:t> ADC10CTL0 </a:t>
            </a:r>
            <a:r>
              <a:rPr lang="en-US" sz="800" b="0" kern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= ADC10SHT_3 + ADC10ON + ADC10IE; </a:t>
            </a:r>
            <a:r>
              <a:rPr lang="en-US" sz="800" b="0" kern="0" dirty="0">
                <a:solidFill>
                  <a:srgbClr val="3F7F5F"/>
                </a:solidFill>
                <a:latin typeface="Consolas"/>
                <a:sym typeface="Wingdings" pitchFamily="2" charset="2"/>
              </a:rPr>
              <a:t>// ADC10ON, interrupt enabled</a:t>
            </a:r>
          </a:p>
          <a:p>
            <a:pPr algn="l" eaLnBrk="0" hangingPunct="0">
              <a:spcBef>
                <a:spcPct val="20000"/>
              </a:spcBef>
              <a:tabLst>
                <a:tab pos="2743200" algn="l"/>
              </a:tabLst>
            </a:pPr>
            <a:r>
              <a:rPr lang="en-US" sz="800" b="0" kern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 ADC10CTL1 = INCH_4;                       </a:t>
            </a:r>
            <a:r>
              <a:rPr lang="en-US" sz="800" b="0" kern="0" dirty="0" smtClean="0">
                <a:solidFill>
                  <a:srgbClr val="000000"/>
                </a:solidFill>
                <a:latin typeface="Consolas"/>
                <a:sym typeface="Wingdings" pitchFamily="2" charset="2"/>
              </a:rPr>
              <a:t>  </a:t>
            </a:r>
            <a:r>
              <a:rPr lang="en-US" sz="800" b="0" kern="0" dirty="0" smtClean="0">
                <a:solidFill>
                  <a:srgbClr val="3F7F5F"/>
                </a:solidFill>
                <a:latin typeface="Consolas"/>
                <a:sym typeface="Wingdings" pitchFamily="2" charset="2"/>
              </a:rPr>
              <a:t>// </a:t>
            </a:r>
            <a:r>
              <a:rPr lang="en-US" sz="800" b="0" kern="0" dirty="0">
                <a:solidFill>
                  <a:srgbClr val="3F7F5F"/>
                </a:solidFill>
                <a:latin typeface="Consolas"/>
                <a:sym typeface="Wingdings" pitchFamily="2" charset="2"/>
              </a:rPr>
              <a:t>input A4</a:t>
            </a:r>
          </a:p>
          <a:p>
            <a:pPr algn="l" eaLnBrk="0" hangingPunct="0">
              <a:spcBef>
                <a:spcPct val="20000"/>
              </a:spcBef>
              <a:tabLst>
                <a:tab pos="2743200" algn="l"/>
              </a:tabLst>
            </a:pPr>
            <a:r>
              <a:rPr lang="en-US" sz="800" b="0" kern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 ADC10AE0 |= BIT4;                         </a:t>
            </a:r>
            <a:r>
              <a:rPr lang="en-US" sz="800" b="0" kern="0" dirty="0" smtClean="0">
                <a:solidFill>
                  <a:srgbClr val="000000"/>
                </a:solidFill>
                <a:latin typeface="Consolas"/>
                <a:sym typeface="Wingdings" pitchFamily="2" charset="2"/>
              </a:rPr>
              <a:t>  </a:t>
            </a:r>
            <a:r>
              <a:rPr lang="en-US" sz="800" b="0" kern="0" dirty="0" smtClean="0">
                <a:solidFill>
                  <a:srgbClr val="3F7F5F"/>
                </a:solidFill>
                <a:latin typeface="Consolas"/>
                <a:sym typeface="Wingdings" pitchFamily="2" charset="2"/>
              </a:rPr>
              <a:t>// </a:t>
            </a:r>
            <a:r>
              <a:rPr lang="en-US" sz="800" b="0" kern="0" dirty="0">
                <a:solidFill>
                  <a:srgbClr val="3F7F5F"/>
                </a:solidFill>
                <a:latin typeface="Consolas"/>
                <a:sym typeface="Wingdings" pitchFamily="2" charset="2"/>
              </a:rPr>
              <a:t>P1.4 ADC Analog enable</a:t>
            </a:r>
          </a:p>
          <a:p>
            <a:pPr algn="l" eaLnBrk="0" hangingPunct="0">
              <a:spcBef>
                <a:spcPct val="20000"/>
              </a:spcBef>
              <a:tabLst>
                <a:tab pos="2743200" algn="l"/>
              </a:tabLst>
            </a:pPr>
            <a:r>
              <a:rPr lang="en-US" sz="800" b="0" kern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 ADC10CTL1 |= ADC10SSEL1|ADC10SSEL0; </a:t>
            </a:r>
            <a:r>
              <a:rPr lang="en-US" sz="800" b="0" kern="0" dirty="0" smtClean="0">
                <a:solidFill>
                  <a:srgbClr val="000000"/>
                </a:solidFill>
                <a:latin typeface="Consolas"/>
                <a:sym typeface="Wingdings" pitchFamily="2" charset="2"/>
              </a:rPr>
              <a:t>        </a:t>
            </a:r>
            <a:r>
              <a:rPr lang="en-US" sz="800" b="0" kern="0" dirty="0" smtClean="0">
                <a:solidFill>
                  <a:srgbClr val="3F7F5F"/>
                </a:solidFill>
                <a:latin typeface="Consolas"/>
                <a:sym typeface="Wingdings" pitchFamily="2" charset="2"/>
              </a:rPr>
              <a:t>// </a:t>
            </a:r>
            <a:r>
              <a:rPr lang="en-US" sz="800" b="0" kern="0" dirty="0">
                <a:solidFill>
                  <a:srgbClr val="3F7F5F"/>
                </a:solidFill>
                <a:latin typeface="Consolas"/>
                <a:sym typeface="Wingdings" pitchFamily="2" charset="2"/>
              </a:rPr>
              <a:t>Select SMCLK</a:t>
            </a:r>
          </a:p>
          <a:p>
            <a:pPr algn="l" eaLnBrk="0" hangingPunct="0">
              <a:spcBef>
                <a:spcPct val="20000"/>
              </a:spcBef>
              <a:tabLst>
                <a:tab pos="2743200" algn="l"/>
              </a:tabLst>
            </a:pPr>
            <a:r>
              <a:rPr lang="en-US" sz="800" b="0" kern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 P1DIR |= 0x01;                            </a:t>
            </a:r>
            <a:r>
              <a:rPr lang="en-US" sz="800" b="0" kern="0" dirty="0" smtClean="0">
                <a:solidFill>
                  <a:srgbClr val="000000"/>
                </a:solidFill>
                <a:latin typeface="Consolas"/>
                <a:sym typeface="Wingdings" pitchFamily="2" charset="2"/>
              </a:rPr>
              <a:t>  </a:t>
            </a:r>
            <a:r>
              <a:rPr lang="en-US" sz="800" b="0" kern="0" dirty="0" smtClean="0">
                <a:solidFill>
                  <a:srgbClr val="3F7F5F"/>
                </a:solidFill>
                <a:latin typeface="Consolas"/>
                <a:sym typeface="Wingdings" pitchFamily="2" charset="2"/>
              </a:rPr>
              <a:t>// </a:t>
            </a:r>
            <a:r>
              <a:rPr lang="en-US" sz="800" b="0" kern="0" dirty="0">
                <a:solidFill>
                  <a:srgbClr val="3F7F5F"/>
                </a:solidFill>
                <a:latin typeface="Consolas"/>
                <a:sym typeface="Wingdings" pitchFamily="2" charset="2"/>
              </a:rPr>
              <a:t>Set P1.0 to output direction</a:t>
            </a:r>
            <a:endParaRPr lang="en-US" sz="2400" b="0" dirty="0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4666156" y="5970723"/>
            <a:ext cx="1497380" cy="255896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en-US" dirty="0" smtClean="0">
              <a:solidFill>
                <a:srgbClr val="FF0000"/>
              </a:solidFill>
              <a:latin typeface="Times New Roman" pitchFamily="18" charset="0"/>
              <a:sym typeface="Wingdings" pitchFamily="2" charset="2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3488070" y="6098671"/>
            <a:ext cx="592667" cy="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656971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 (Sample, Quantize, &amp; Encode) </a:t>
            </a:r>
            <a:endParaRPr lang="en-US" dirty="0"/>
          </a:p>
        </p:txBody>
      </p:sp>
      <p:pic>
        <p:nvPicPr>
          <p:cNvPr id="5125" name="Picture 5" descr="C:\Users\Jeffrey.Falkinburg\Documents\Courses\ECE382\Fall16\ECE382_Website_Fall_2016\notes\L36\ADC10CTL0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804"/>
          <a:stretch/>
        </p:blipFill>
        <p:spPr bwMode="auto">
          <a:xfrm>
            <a:off x="1896533" y="1592178"/>
            <a:ext cx="5350934" cy="1327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4504267" y="4553621"/>
            <a:ext cx="4639733" cy="1877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dirty="0">
                <a:solidFill>
                  <a:srgbClr val="7F0055"/>
                </a:solidFill>
                <a:latin typeface="Consolas"/>
                <a:sym typeface="Wingdings" pitchFamily="2" charset="2"/>
              </a:rPr>
              <a:t>while</a:t>
            </a:r>
            <a:r>
              <a:rPr lang="en-US" sz="80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(1)</a:t>
            </a: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b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 {</a:t>
            </a: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b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   ADC10CTL0 |= ENC + ADC10SC;             </a:t>
            </a:r>
            <a:r>
              <a:rPr lang="en-US" sz="800" b="0" dirty="0">
                <a:solidFill>
                  <a:srgbClr val="3F7F5F"/>
                </a:solidFill>
                <a:latin typeface="Consolas"/>
                <a:sym typeface="Wingdings" pitchFamily="2" charset="2"/>
              </a:rPr>
              <a:t>// Sampling and conversion start</a:t>
            </a: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b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   </a:t>
            </a:r>
            <a:r>
              <a:rPr lang="en-US" sz="800" dirty="0">
                <a:solidFill>
                  <a:srgbClr val="642880"/>
                </a:solidFill>
                <a:latin typeface="Consolas"/>
                <a:sym typeface="Wingdings" pitchFamily="2" charset="2"/>
              </a:rPr>
              <a:t>__</a:t>
            </a:r>
            <a:r>
              <a:rPr lang="en-US" sz="800" dirty="0" err="1">
                <a:solidFill>
                  <a:srgbClr val="642880"/>
                </a:solidFill>
                <a:latin typeface="Consolas"/>
                <a:sym typeface="Wingdings" pitchFamily="2" charset="2"/>
              </a:rPr>
              <a:t>bis_SR_register</a:t>
            </a:r>
            <a:r>
              <a:rPr lang="en-US" sz="80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(CPUOFF + GIE);        </a:t>
            </a:r>
            <a:r>
              <a:rPr lang="en-US" sz="800" dirty="0">
                <a:solidFill>
                  <a:srgbClr val="3F7F5F"/>
                </a:solidFill>
                <a:latin typeface="Consolas"/>
                <a:sym typeface="Wingdings" pitchFamily="2" charset="2"/>
              </a:rPr>
              <a:t>// LPM0, ADC10_ISR will force exit</a:t>
            </a: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b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   </a:t>
            </a:r>
            <a:r>
              <a:rPr lang="en-US" sz="800" dirty="0">
                <a:solidFill>
                  <a:srgbClr val="7F0055"/>
                </a:solidFill>
                <a:latin typeface="Consolas"/>
                <a:sym typeface="Wingdings" pitchFamily="2" charset="2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(ADC10MEM &lt; 0x1FF)</a:t>
            </a: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b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     P1OUT &amp;= ~0x01;                       </a:t>
            </a:r>
            <a:r>
              <a:rPr lang="en-US" sz="800" b="0" dirty="0">
                <a:solidFill>
                  <a:srgbClr val="3F7F5F"/>
                </a:solidFill>
                <a:latin typeface="Consolas"/>
                <a:sym typeface="Wingdings" pitchFamily="2" charset="2"/>
              </a:rPr>
              <a:t>// Clear P1.0 LED off</a:t>
            </a: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b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   </a:t>
            </a:r>
            <a:r>
              <a:rPr lang="en-US" sz="800" dirty="0">
                <a:solidFill>
                  <a:srgbClr val="7F0055"/>
                </a:solidFill>
                <a:latin typeface="Consolas"/>
                <a:sym typeface="Wingdings" pitchFamily="2" charset="2"/>
              </a:rPr>
              <a:t>else</a:t>
            </a: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b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     P1OUT |= 0x01;                        </a:t>
            </a:r>
            <a:r>
              <a:rPr lang="en-US" sz="800" b="0" dirty="0">
                <a:solidFill>
                  <a:srgbClr val="3F7F5F"/>
                </a:solidFill>
                <a:latin typeface="Consolas"/>
                <a:sym typeface="Wingdings" pitchFamily="2" charset="2"/>
              </a:rPr>
              <a:t>// Set P1.0 LED on</a:t>
            </a: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b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 }</a:t>
            </a: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b="0" dirty="0" smtClean="0">
                <a:solidFill>
                  <a:srgbClr val="000000"/>
                </a:solidFill>
                <a:latin typeface="Consolas"/>
                <a:sym typeface="Wingdings" pitchFamily="2" charset="2"/>
              </a:rPr>
              <a:t>}</a:t>
            </a:r>
            <a:endParaRPr lang="en-US" sz="800" b="0" dirty="0">
              <a:solidFill>
                <a:srgbClr val="000000"/>
              </a:solidFill>
              <a:latin typeface="Consolas"/>
              <a:sym typeface="Wingdings" pitchFamily="2" charset="2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5791200" y="4893668"/>
            <a:ext cx="601133" cy="255896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en-US" dirty="0" smtClean="0">
              <a:solidFill>
                <a:srgbClr val="FF0000"/>
              </a:solidFill>
              <a:latin typeface="Times New Roman" pitchFamily="18" charset="0"/>
              <a:sym typeface="Wingdings" pitchFamily="2" charset="2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4178319" y="5021616"/>
            <a:ext cx="592667" cy="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8" name="Picture 2" descr="C:\Users\Jeffrey.Falkinburg\Documents\Courses\ECE382\Fall16\ECE382_Website_Fall_2016\notes\L36\ADC10CTL0-co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933" y="3091247"/>
            <a:ext cx="5300134" cy="14623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 bwMode="auto">
          <a:xfrm>
            <a:off x="1490169" y="4036830"/>
            <a:ext cx="6053631" cy="516792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endParaRPr lang="en-US" sz="2400" b="0" smtClean="0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490169" y="3664297"/>
            <a:ext cx="6053632" cy="37253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endParaRPr lang="en-US" sz="2400" b="0" smtClean="0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5411421" y="4893668"/>
            <a:ext cx="379779" cy="255896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en-US" dirty="0" smtClean="0">
              <a:solidFill>
                <a:srgbClr val="FF0000"/>
              </a:solidFill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1625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  <p:bldP spid="16" grpId="0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ADC10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5603137" cy="6781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 bwMode="auto">
          <a:xfrm>
            <a:off x="3004458" y="2685723"/>
            <a:ext cx="1424517" cy="896802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en-US" dirty="0" smtClean="0">
              <a:solidFill>
                <a:srgbClr val="FF0000"/>
              </a:solidFill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3" name="Right Arrow 2"/>
          <p:cNvSpPr/>
          <p:nvPr/>
        </p:nvSpPr>
        <p:spPr bwMode="auto">
          <a:xfrm>
            <a:off x="306296" y="2533323"/>
            <a:ext cx="1240972" cy="667077"/>
          </a:xfrm>
          <a:prstGeom prst="rightArrow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Inputs</a:t>
            </a:r>
          </a:p>
        </p:txBody>
      </p:sp>
    </p:spTree>
    <p:extLst>
      <p:ext uri="{BB962C8B-B14F-4D97-AF65-F5344CB8AC3E}">
        <p14:creationId xmlns:p14="http://schemas.microsoft.com/office/powerpoint/2010/main" val="88645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Successive-approximation-register(SAR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www.maximintegrated.com/en/app-notes/index.mvp/id/1080</a:t>
            </a:r>
            <a:endParaRPr lang="en-US" dirty="0" smtClean="0"/>
          </a:p>
          <a:p>
            <a:r>
              <a:rPr lang="en-US" sz="2000" dirty="0"/>
              <a:t>As the name implies, the SAR ADC basically implements a binary search algorithm. Therefore, while the internal circuitry may be running at several megahertz (MHz), the ADC sample rate is a fraction of that number due to the successive-approximation algorithm.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3981450"/>
            <a:ext cx="4333875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925" y="3910012"/>
            <a:ext cx="3486150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271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658" y="1556776"/>
            <a:ext cx="3771913" cy="24366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5486" y="3993444"/>
            <a:ext cx="5800725" cy="2864556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 bwMode="auto">
          <a:xfrm>
            <a:off x="7469226" y="2431473"/>
            <a:ext cx="531345" cy="3429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en-US" dirty="0" smtClean="0">
              <a:solidFill>
                <a:srgbClr val="FF0000"/>
              </a:solidFill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6491295" y="2198088"/>
            <a:ext cx="531345" cy="3429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en-US" dirty="0" smtClean="0">
              <a:solidFill>
                <a:srgbClr val="FF0000"/>
              </a:solidFill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568988" y="3222414"/>
            <a:ext cx="839180" cy="424359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en-US" dirty="0" smtClean="0">
              <a:solidFill>
                <a:srgbClr val="FF0000"/>
              </a:solidFill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4855" y="2015836"/>
            <a:ext cx="35817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SMCLK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ADC10DIVx</a:t>
            </a:r>
            <a:r>
              <a:rPr lang="en-US" dirty="0" smtClean="0"/>
              <a:t> drive our sampling rate and influence </a:t>
            </a:r>
            <a:r>
              <a:rPr lang="en-US" dirty="0" smtClean="0">
                <a:solidFill>
                  <a:srgbClr val="FF0000"/>
                </a:solidFill>
              </a:rPr>
              <a:t>ADC10SHTx</a:t>
            </a:r>
            <a:r>
              <a:rPr lang="en-US" dirty="0" smtClean="0"/>
              <a:t> for … they are not </a:t>
            </a:r>
            <a:r>
              <a:rPr lang="en-US" dirty="0" err="1" smtClean="0"/>
              <a:t>independant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501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 (Disable CPU for Low Power)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04267" y="3564791"/>
            <a:ext cx="4639733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dirty="0">
                <a:solidFill>
                  <a:srgbClr val="7F0055"/>
                </a:solidFill>
                <a:latin typeface="Consolas"/>
                <a:sym typeface="Wingdings" pitchFamily="2" charset="2"/>
              </a:rPr>
              <a:t>while</a:t>
            </a:r>
            <a:r>
              <a:rPr lang="en-US" sz="80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(1)</a:t>
            </a: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b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 {</a:t>
            </a: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b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   ADC10CTL0 |= ENC + ADC10SC;             </a:t>
            </a:r>
            <a:r>
              <a:rPr lang="en-US" sz="800" b="0" dirty="0">
                <a:solidFill>
                  <a:srgbClr val="3F7F5F"/>
                </a:solidFill>
                <a:latin typeface="Consolas"/>
                <a:sym typeface="Wingdings" pitchFamily="2" charset="2"/>
              </a:rPr>
              <a:t>// Sampling and conversion start</a:t>
            </a: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b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   </a:t>
            </a:r>
            <a:r>
              <a:rPr lang="en-US" sz="800" dirty="0">
                <a:solidFill>
                  <a:srgbClr val="642880"/>
                </a:solidFill>
                <a:latin typeface="Consolas"/>
                <a:sym typeface="Wingdings" pitchFamily="2" charset="2"/>
              </a:rPr>
              <a:t>__</a:t>
            </a:r>
            <a:r>
              <a:rPr lang="en-US" sz="800" dirty="0" err="1">
                <a:solidFill>
                  <a:srgbClr val="642880"/>
                </a:solidFill>
                <a:latin typeface="Consolas"/>
                <a:sym typeface="Wingdings" pitchFamily="2" charset="2"/>
              </a:rPr>
              <a:t>bis_SR_register</a:t>
            </a:r>
            <a:r>
              <a:rPr lang="en-US" sz="80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(CPUOFF + GIE);        </a:t>
            </a:r>
            <a:r>
              <a:rPr lang="en-US" sz="800" dirty="0">
                <a:solidFill>
                  <a:srgbClr val="3F7F5F"/>
                </a:solidFill>
                <a:latin typeface="Consolas"/>
                <a:sym typeface="Wingdings" pitchFamily="2" charset="2"/>
              </a:rPr>
              <a:t>// LPM0, ADC10_ISR will force exit</a:t>
            </a: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b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   </a:t>
            </a:r>
            <a:r>
              <a:rPr lang="en-US" sz="800" dirty="0">
                <a:solidFill>
                  <a:srgbClr val="7F0055"/>
                </a:solidFill>
                <a:latin typeface="Consolas"/>
                <a:sym typeface="Wingdings" pitchFamily="2" charset="2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(ADC10MEM &lt; 0x1FF)</a:t>
            </a: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b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     P1OUT &amp;= ~0x01;                       </a:t>
            </a:r>
            <a:r>
              <a:rPr lang="en-US" sz="800" b="0" dirty="0">
                <a:solidFill>
                  <a:srgbClr val="3F7F5F"/>
                </a:solidFill>
                <a:latin typeface="Consolas"/>
                <a:sym typeface="Wingdings" pitchFamily="2" charset="2"/>
              </a:rPr>
              <a:t>// Clear P1.0 LED off</a:t>
            </a: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b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   </a:t>
            </a:r>
            <a:r>
              <a:rPr lang="en-US" sz="800" dirty="0">
                <a:solidFill>
                  <a:srgbClr val="7F0055"/>
                </a:solidFill>
                <a:latin typeface="Consolas"/>
                <a:sym typeface="Wingdings" pitchFamily="2" charset="2"/>
              </a:rPr>
              <a:t>else</a:t>
            </a: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b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     P1OUT |= 0x01;                        </a:t>
            </a:r>
            <a:r>
              <a:rPr lang="en-US" sz="800" b="0" dirty="0">
                <a:solidFill>
                  <a:srgbClr val="3F7F5F"/>
                </a:solidFill>
                <a:latin typeface="Consolas"/>
                <a:sym typeface="Wingdings" pitchFamily="2" charset="2"/>
              </a:rPr>
              <a:t>// Set P1.0 LED on</a:t>
            </a: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b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 }</a:t>
            </a: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b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}</a:t>
            </a: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endParaRPr lang="en-US" sz="800" b="0" dirty="0">
              <a:solidFill>
                <a:srgbClr val="000000"/>
              </a:solidFill>
              <a:latin typeface="Consolas"/>
              <a:sym typeface="Wingdings" pitchFamily="2" charset="2"/>
            </a:endParaRP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b="0" dirty="0">
                <a:solidFill>
                  <a:srgbClr val="3F7F5F"/>
                </a:solidFill>
                <a:latin typeface="Consolas"/>
                <a:sym typeface="Wingdings" pitchFamily="2" charset="2"/>
              </a:rPr>
              <a:t>// ADC10 interrupt service routine</a:t>
            </a: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dirty="0">
                <a:solidFill>
                  <a:srgbClr val="7F0055"/>
                </a:solidFill>
                <a:latin typeface="Consolas"/>
                <a:sym typeface="Wingdings" pitchFamily="2" charset="2"/>
              </a:rPr>
              <a:t>#pragma</a:t>
            </a:r>
            <a:r>
              <a:rPr lang="en-US" sz="80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vector=ADC10_VECTOR</a:t>
            </a: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dirty="0">
                <a:solidFill>
                  <a:srgbClr val="7F0055"/>
                </a:solidFill>
                <a:latin typeface="Consolas"/>
                <a:sym typeface="Wingdings" pitchFamily="2" charset="2"/>
              </a:rPr>
              <a:t>__interrupt</a:t>
            </a:r>
            <a:r>
              <a:rPr lang="en-US" sz="80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</a:t>
            </a:r>
            <a:r>
              <a:rPr lang="en-US" sz="800" dirty="0">
                <a:solidFill>
                  <a:srgbClr val="7F0055"/>
                </a:solidFill>
                <a:latin typeface="Consolas"/>
                <a:sym typeface="Wingdings" pitchFamily="2" charset="2"/>
              </a:rPr>
              <a:t>void</a:t>
            </a:r>
            <a:r>
              <a:rPr lang="en-US" sz="80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ADC10_ISR(</a:t>
            </a:r>
            <a:r>
              <a:rPr lang="en-US" sz="800" dirty="0">
                <a:solidFill>
                  <a:srgbClr val="7F0055"/>
                </a:solidFill>
                <a:latin typeface="Consolas"/>
                <a:sym typeface="Wingdings" pitchFamily="2" charset="2"/>
              </a:rPr>
              <a:t>void</a:t>
            </a:r>
            <a:r>
              <a:rPr lang="en-US" sz="80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)</a:t>
            </a: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b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{</a:t>
            </a: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b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 </a:t>
            </a:r>
            <a:r>
              <a:rPr lang="en-US" sz="800" dirty="0">
                <a:solidFill>
                  <a:srgbClr val="642880"/>
                </a:solidFill>
                <a:latin typeface="Consolas"/>
                <a:sym typeface="Wingdings" pitchFamily="2" charset="2"/>
              </a:rPr>
              <a:t>__</a:t>
            </a:r>
            <a:r>
              <a:rPr lang="en-US" sz="800" dirty="0" err="1">
                <a:solidFill>
                  <a:srgbClr val="642880"/>
                </a:solidFill>
                <a:latin typeface="Consolas"/>
                <a:sym typeface="Wingdings" pitchFamily="2" charset="2"/>
              </a:rPr>
              <a:t>bic_SR_register_on_exit</a:t>
            </a:r>
            <a:r>
              <a:rPr lang="en-US" sz="80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(CPUOFF);        </a:t>
            </a:r>
            <a:r>
              <a:rPr lang="en-US" sz="800" dirty="0">
                <a:solidFill>
                  <a:srgbClr val="3F7F5F"/>
                </a:solidFill>
                <a:latin typeface="Consolas"/>
                <a:sym typeface="Wingdings" pitchFamily="2" charset="2"/>
              </a:rPr>
              <a:t>// Clear CPUOFF bit from 0(SR)</a:t>
            </a: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b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}</a:t>
            </a:r>
          </a:p>
        </p:txBody>
      </p:sp>
      <p:pic>
        <p:nvPicPr>
          <p:cNvPr id="9218" name="Picture 2" descr="C:\Users\Jeffrey.Falkinburg\Documents\Courses\ECE382\Fall16\ECE382_Website_Fall_2016\notes\L36\ADC10ME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308" y="1888391"/>
            <a:ext cx="664845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1384" y="4648200"/>
            <a:ext cx="27366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How many bits?</a:t>
            </a:r>
          </a:p>
          <a:p>
            <a:pPr algn="l"/>
            <a:endParaRPr lang="en-US" sz="1800" dirty="0" smtClean="0">
              <a:solidFill>
                <a:schemeClr val="tx1"/>
              </a:solidFill>
            </a:endParaRPr>
          </a:p>
          <a:p>
            <a:pPr algn="l"/>
            <a:r>
              <a:rPr lang="en-US" sz="1800" dirty="0" smtClean="0">
                <a:solidFill>
                  <a:schemeClr val="tx1"/>
                </a:solidFill>
              </a:rPr>
              <a:t>What is the max value?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27759" y="4633675"/>
            <a:ext cx="805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10b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66133" y="5462945"/>
            <a:ext cx="13388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0x3FF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(or 1023)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4203335" y="4218291"/>
            <a:ext cx="592667" cy="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49963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 (Read Encoded Input Memory)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04267" y="3564791"/>
            <a:ext cx="4639733" cy="32932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dirty="0">
                <a:solidFill>
                  <a:srgbClr val="7F0055"/>
                </a:solidFill>
                <a:latin typeface="Consolas"/>
                <a:sym typeface="Wingdings" pitchFamily="2" charset="2"/>
              </a:rPr>
              <a:t>while</a:t>
            </a:r>
            <a:r>
              <a:rPr lang="en-US" sz="80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(1)</a:t>
            </a: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b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 {</a:t>
            </a: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b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   ADC10CTL0 |= ENC + ADC10SC;             </a:t>
            </a:r>
            <a:r>
              <a:rPr lang="en-US" sz="800" b="0" dirty="0">
                <a:solidFill>
                  <a:srgbClr val="3F7F5F"/>
                </a:solidFill>
                <a:latin typeface="Consolas"/>
                <a:sym typeface="Wingdings" pitchFamily="2" charset="2"/>
              </a:rPr>
              <a:t>// Sampling and conversion start</a:t>
            </a: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b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   </a:t>
            </a:r>
            <a:r>
              <a:rPr lang="en-US" sz="800" dirty="0">
                <a:solidFill>
                  <a:srgbClr val="642880"/>
                </a:solidFill>
                <a:latin typeface="Consolas"/>
                <a:sym typeface="Wingdings" pitchFamily="2" charset="2"/>
              </a:rPr>
              <a:t>__</a:t>
            </a:r>
            <a:r>
              <a:rPr lang="en-US" sz="800" dirty="0" err="1">
                <a:solidFill>
                  <a:srgbClr val="642880"/>
                </a:solidFill>
                <a:latin typeface="Consolas"/>
                <a:sym typeface="Wingdings" pitchFamily="2" charset="2"/>
              </a:rPr>
              <a:t>bis_SR_register</a:t>
            </a:r>
            <a:r>
              <a:rPr lang="en-US" sz="80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(CPUOFF + GIE);        </a:t>
            </a:r>
            <a:r>
              <a:rPr lang="en-US" sz="800" dirty="0">
                <a:solidFill>
                  <a:srgbClr val="3F7F5F"/>
                </a:solidFill>
                <a:latin typeface="Consolas"/>
                <a:sym typeface="Wingdings" pitchFamily="2" charset="2"/>
              </a:rPr>
              <a:t>// LPM0, ADC10_ISR will force exit</a:t>
            </a: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b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   </a:t>
            </a:r>
            <a:r>
              <a:rPr lang="en-US" sz="800" dirty="0">
                <a:solidFill>
                  <a:srgbClr val="7F0055"/>
                </a:solidFill>
                <a:latin typeface="Consolas"/>
                <a:sym typeface="Wingdings" pitchFamily="2" charset="2"/>
              </a:rPr>
              <a:t>if</a:t>
            </a:r>
            <a:r>
              <a:rPr lang="en-US" sz="80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(ADC10MEM &lt; 0x1FF)</a:t>
            </a: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b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     P1OUT &amp;= ~0x01;                       </a:t>
            </a:r>
            <a:r>
              <a:rPr lang="en-US" sz="800" b="0" dirty="0">
                <a:solidFill>
                  <a:srgbClr val="3F7F5F"/>
                </a:solidFill>
                <a:latin typeface="Consolas"/>
                <a:sym typeface="Wingdings" pitchFamily="2" charset="2"/>
              </a:rPr>
              <a:t>// Clear P1.0 LED off</a:t>
            </a: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b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   </a:t>
            </a:r>
            <a:r>
              <a:rPr lang="en-US" sz="800" dirty="0">
                <a:solidFill>
                  <a:srgbClr val="7F0055"/>
                </a:solidFill>
                <a:latin typeface="Consolas"/>
                <a:sym typeface="Wingdings" pitchFamily="2" charset="2"/>
              </a:rPr>
              <a:t>else</a:t>
            </a: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b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     P1OUT |= 0x01;                        </a:t>
            </a:r>
            <a:r>
              <a:rPr lang="en-US" sz="800" b="0" dirty="0">
                <a:solidFill>
                  <a:srgbClr val="3F7F5F"/>
                </a:solidFill>
                <a:latin typeface="Consolas"/>
                <a:sym typeface="Wingdings" pitchFamily="2" charset="2"/>
              </a:rPr>
              <a:t>// Set P1.0 LED on</a:t>
            </a: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b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 }</a:t>
            </a: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b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}</a:t>
            </a: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endParaRPr lang="en-US" sz="800" b="0" dirty="0">
              <a:solidFill>
                <a:srgbClr val="000000"/>
              </a:solidFill>
              <a:latin typeface="Consolas"/>
              <a:sym typeface="Wingdings" pitchFamily="2" charset="2"/>
            </a:endParaRP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b="0" dirty="0">
                <a:solidFill>
                  <a:srgbClr val="3F7F5F"/>
                </a:solidFill>
                <a:latin typeface="Consolas"/>
                <a:sym typeface="Wingdings" pitchFamily="2" charset="2"/>
              </a:rPr>
              <a:t>// ADC10 interrupt service routine</a:t>
            </a: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dirty="0">
                <a:solidFill>
                  <a:srgbClr val="7F0055"/>
                </a:solidFill>
                <a:latin typeface="Consolas"/>
                <a:sym typeface="Wingdings" pitchFamily="2" charset="2"/>
              </a:rPr>
              <a:t>#pragma</a:t>
            </a:r>
            <a:r>
              <a:rPr lang="en-US" sz="80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vector=ADC10_VECTOR</a:t>
            </a: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dirty="0">
                <a:solidFill>
                  <a:srgbClr val="7F0055"/>
                </a:solidFill>
                <a:latin typeface="Consolas"/>
                <a:sym typeface="Wingdings" pitchFamily="2" charset="2"/>
              </a:rPr>
              <a:t>__interrupt</a:t>
            </a:r>
            <a:r>
              <a:rPr lang="en-US" sz="80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</a:t>
            </a:r>
            <a:r>
              <a:rPr lang="en-US" sz="800" dirty="0">
                <a:solidFill>
                  <a:srgbClr val="7F0055"/>
                </a:solidFill>
                <a:latin typeface="Consolas"/>
                <a:sym typeface="Wingdings" pitchFamily="2" charset="2"/>
              </a:rPr>
              <a:t>void</a:t>
            </a:r>
            <a:r>
              <a:rPr lang="en-US" sz="80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ADC10_ISR(</a:t>
            </a:r>
            <a:r>
              <a:rPr lang="en-US" sz="800" dirty="0">
                <a:solidFill>
                  <a:srgbClr val="7F0055"/>
                </a:solidFill>
                <a:latin typeface="Consolas"/>
                <a:sym typeface="Wingdings" pitchFamily="2" charset="2"/>
              </a:rPr>
              <a:t>void</a:t>
            </a:r>
            <a:r>
              <a:rPr lang="en-US" sz="80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)</a:t>
            </a: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b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{</a:t>
            </a: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b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 </a:t>
            </a:r>
            <a:r>
              <a:rPr lang="en-US" sz="800" dirty="0">
                <a:solidFill>
                  <a:srgbClr val="642880"/>
                </a:solidFill>
                <a:latin typeface="Consolas"/>
                <a:sym typeface="Wingdings" pitchFamily="2" charset="2"/>
              </a:rPr>
              <a:t>__</a:t>
            </a:r>
            <a:r>
              <a:rPr lang="en-US" sz="800" dirty="0" err="1">
                <a:solidFill>
                  <a:srgbClr val="642880"/>
                </a:solidFill>
                <a:latin typeface="Consolas"/>
                <a:sym typeface="Wingdings" pitchFamily="2" charset="2"/>
              </a:rPr>
              <a:t>bic_SR_register_on_exit</a:t>
            </a:r>
            <a:r>
              <a:rPr lang="en-US" sz="80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(CPUOFF);        </a:t>
            </a:r>
            <a:r>
              <a:rPr lang="en-US" sz="800" dirty="0">
                <a:solidFill>
                  <a:srgbClr val="3F7F5F"/>
                </a:solidFill>
                <a:latin typeface="Consolas"/>
                <a:sym typeface="Wingdings" pitchFamily="2" charset="2"/>
              </a:rPr>
              <a:t>// Clear CPUOFF bit from 0(SR)</a:t>
            </a:r>
          </a:p>
          <a:p>
            <a:pPr algn="l">
              <a:spcBef>
                <a:spcPct val="50000"/>
              </a:spcBef>
              <a:tabLst>
                <a:tab pos="2743200" algn="l"/>
              </a:tabLst>
            </a:pPr>
            <a:r>
              <a:rPr lang="en-US" sz="800" b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}</a:t>
            </a:r>
          </a:p>
        </p:txBody>
      </p:sp>
      <p:pic>
        <p:nvPicPr>
          <p:cNvPr id="9218" name="Picture 2" descr="C:\Users\Jeffrey.Falkinburg\Documents\Courses\ECE382\Fall16\ECE382_Website_Fall_2016\notes\L36\ADC10ME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308" y="1888391"/>
            <a:ext cx="664845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 bwMode="auto">
          <a:xfrm>
            <a:off x="4135986" y="4405327"/>
            <a:ext cx="592667" cy="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003886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800" b="1" dirty="0" smtClean="0"/>
              <a:t>Lesson Outline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lvl="1"/>
            <a:r>
              <a:rPr lang="en-US" sz="2000" dirty="0" smtClean="0"/>
              <a:t>Analog to </a:t>
            </a:r>
            <a:r>
              <a:rPr lang="en-US" sz="2000" smtClean="0"/>
              <a:t>Digital Converter (ADC)</a:t>
            </a:r>
            <a:endParaRPr lang="en-US" sz="2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64"/>
          <a:stretch/>
        </p:blipFill>
        <p:spPr>
          <a:xfrm>
            <a:off x="1709244" y="2568378"/>
            <a:ext cx="5867400" cy="21803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11697" y="4076562"/>
            <a:ext cx="2730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Continuous signal in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50720" y="3845710"/>
            <a:ext cx="25971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Discrete signal out (data is parallel)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012" y="4538227"/>
            <a:ext cx="2847975" cy="16097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90744" y="4913022"/>
            <a:ext cx="2971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Note how the digital representation isn’t a perfect copy of the analog signal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016336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LM34 </a:t>
            </a:r>
            <a:r>
              <a:rPr lang="en-US" smtClean="0"/>
              <a:t>Temperature Sensor</a:t>
            </a:r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47812"/>
            <a:ext cx="7772400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8373" y="5919787"/>
            <a:ext cx="433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 77F, what voltage do I expect?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76193" y="5908597"/>
            <a:ext cx="26773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0.01*77+.5 = 1.27V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1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ADC Temperature Schematic</a:t>
            </a:r>
            <a:endParaRPr lang="en-US" dirty="0"/>
          </a:p>
        </p:txBody>
      </p:sp>
      <p:pic>
        <p:nvPicPr>
          <p:cNvPr id="2052" name="Picture 4" descr="V:\Courses\ECE382\Fall 15\MSP430Thermometer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711" y="1464233"/>
            <a:ext cx="4030300" cy="5251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09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to ADC10CTL0 Register for LM34</a:t>
            </a:r>
            <a:endParaRPr lang="en-US" dirty="0"/>
          </a:p>
        </p:txBody>
      </p:sp>
      <p:pic>
        <p:nvPicPr>
          <p:cNvPr id="5125" name="Picture 5" descr="C:\Users\Jeffrey.Falkinburg\Documents\Courses\ECE382\Fall16\ECE382_Website_Fall_2016\notes\L36\ADC10CTL0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533" y="603348"/>
            <a:ext cx="5350934" cy="6260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 bwMode="auto">
          <a:xfrm>
            <a:off x="1490169" y="3047999"/>
            <a:ext cx="6053632" cy="64586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endParaRPr lang="en-US" sz="2400" b="0" smtClean="0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490169" y="6051625"/>
            <a:ext cx="6053632" cy="43771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endParaRPr lang="en-US" sz="2400" b="0" smtClean="0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490169" y="6489341"/>
            <a:ext cx="6053632" cy="36866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endParaRPr lang="en-US" sz="2400" b="0" smtClean="0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37518" y="1843206"/>
            <a:ext cx="528531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tabLst>
                <a:tab pos="233363" algn="l"/>
                <a:tab pos="457200" algn="l"/>
                <a:tab pos="690563" algn="l"/>
                <a:tab pos="2398713" algn="l"/>
              </a:tabLst>
            </a:pPr>
            <a:r>
              <a:rPr lang="en-US" sz="800" b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ADC10CTL0 |= SREF_1 | ADC10SHT_3 | ADC10ON | REFON | ADC10IE; </a:t>
            </a:r>
            <a:r>
              <a:rPr lang="en-US" sz="800" b="0" dirty="0">
                <a:solidFill>
                  <a:srgbClr val="3F7F5F"/>
                </a:solidFill>
                <a:latin typeface="Consolas"/>
                <a:sym typeface="Wingdings" pitchFamily="2" charset="2"/>
              </a:rPr>
              <a:t>// ADC10ON, interrupt enabled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5075930" y="1826510"/>
            <a:ext cx="760782" cy="255896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en-US" dirty="0" smtClean="0">
              <a:solidFill>
                <a:srgbClr val="FF0000"/>
              </a:solidFill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5836712" y="1826510"/>
            <a:ext cx="541864" cy="255896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en-US" dirty="0" smtClean="0">
              <a:solidFill>
                <a:srgbClr val="FF0000"/>
              </a:solidFill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6826251" y="1826510"/>
            <a:ext cx="541864" cy="255896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en-US" dirty="0" smtClean="0">
              <a:solidFill>
                <a:srgbClr val="FF0000"/>
              </a:solidFill>
              <a:latin typeface="Times New Roman" pitchFamily="18" charset="0"/>
              <a:sym typeface="Wingdings" pitchFamily="2" charset="2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3252260" y="1941054"/>
            <a:ext cx="592667" cy="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Oval 16"/>
          <p:cNvSpPr/>
          <p:nvPr/>
        </p:nvSpPr>
        <p:spPr bwMode="auto">
          <a:xfrm>
            <a:off x="4540417" y="1826510"/>
            <a:ext cx="541864" cy="255896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en-US" dirty="0" smtClean="0">
              <a:solidFill>
                <a:srgbClr val="FF0000"/>
              </a:solidFill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490169" y="1862256"/>
            <a:ext cx="6053631" cy="117621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endParaRPr lang="en-US" sz="2400" b="0" smtClean="0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6336407" y="1826510"/>
            <a:ext cx="541864" cy="255896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en-US" dirty="0" smtClean="0">
              <a:solidFill>
                <a:srgbClr val="FF0000"/>
              </a:solidFill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490170" y="5334000"/>
            <a:ext cx="6053632" cy="71762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endParaRPr lang="en-US" sz="2400" b="0" smtClean="0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64186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  <p:bldP spid="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ADC10CTL1 Register</a:t>
            </a:r>
            <a:endParaRPr lang="en-US" dirty="0"/>
          </a:p>
        </p:txBody>
      </p:sp>
      <p:pic>
        <p:nvPicPr>
          <p:cNvPr id="7173" name="Picture 5" descr="C:\Users\Jeffrey.Falkinburg\Documents\Courses\ECE382\Fall16\ECE382_Website_Fall_2016\notes\L36\ADC10CTL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998" y="609600"/>
            <a:ext cx="4882004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 bwMode="auto">
          <a:xfrm>
            <a:off x="1490170" y="5093491"/>
            <a:ext cx="6062098" cy="1078709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endParaRPr lang="en-US" sz="2400" b="0" dirty="0" smtClean="0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2616201" y="2542659"/>
            <a:ext cx="592667" cy="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Rectangle 9"/>
          <p:cNvSpPr/>
          <p:nvPr/>
        </p:nvSpPr>
        <p:spPr>
          <a:xfrm>
            <a:off x="4639734" y="6274046"/>
            <a:ext cx="4504266" cy="2154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  <a:tabLst>
                <a:tab pos="0" algn="l"/>
                <a:tab pos="2398713" algn="l"/>
              </a:tabLst>
            </a:pPr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ADC10CTL1 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|= INCH_4 | ADC10DIV_7</a:t>
            </a:r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;	</a:t>
            </a:r>
            <a:r>
              <a:rPr lang="en-US" sz="800" dirty="0" smtClean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sz="800" dirty="0">
                <a:solidFill>
                  <a:srgbClr val="3F7F5F"/>
                </a:solidFill>
                <a:latin typeface="Consolas"/>
              </a:rPr>
              <a:t>input </a:t>
            </a:r>
            <a:r>
              <a:rPr lang="en-US" sz="800" dirty="0" err="1" smtClean="0">
                <a:solidFill>
                  <a:srgbClr val="3F7F5F"/>
                </a:solidFill>
                <a:latin typeface="Consolas"/>
              </a:rPr>
              <a:t>ch</a:t>
            </a:r>
            <a:r>
              <a:rPr lang="en-US" sz="800" dirty="0" smtClean="0">
                <a:solidFill>
                  <a:srgbClr val="3F7F5F"/>
                </a:solidFill>
                <a:latin typeface="Consolas"/>
              </a:rPr>
              <a:t> A4, </a:t>
            </a:r>
            <a:r>
              <a:rPr lang="en-US" sz="800" dirty="0" err="1" smtClean="0">
                <a:solidFill>
                  <a:srgbClr val="3F7F5F"/>
                </a:solidFill>
                <a:latin typeface="Consolas"/>
              </a:rPr>
              <a:t>Div</a:t>
            </a:r>
            <a:r>
              <a:rPr lang="en-US" sz="800" dirty="0" smtClean="0">
                <a:solidFill>
                  <a:srgbClr val="3F7F5F"/>
                </a:solidFill>
                <a:latin typeface="Consolas"/>
              </a:rPr>
              <a:t> by 8</a:t>
            </a:r>
            <a:endParaRPr lang="en-US" sz="800" dirty="0">
              <a:solidFill>
                <a:srgbClr val="3F7F5F"/>
              </a:solidFill>
              <a:latin typeface="Consolas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914776" y="6253820"/>
            <a:ext cx="838200" cy="255896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en-US" dirty="0" smtClean="0">
              <a:solidFill>
                <a:srgbClr val="FF0000"/>
              </a:solidFill>
              <a:latin typeface="Times New Roman" pitchFamily="18" charset="0"/>
              <a:sym typeface="Wingdings" pitchFamily="2" charset="2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4114800" y="6395858"/>
            <a:ext cx="592667" cy="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Rectangle 8"/>
          <p:cNvSpPr/>
          <p:nvPr/>
        </p:nvSpPr>
        <p:spPr bwMode="auto">
          <a:xfrm>
            <a:off x="1490169" y="1794935"/>
            <a:ext cx="6062098" cy="20574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endParaRPr lang="en-US" sz="2400" b="0" dirty="0" smtClean="0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5348295" y="6257278"/>
            <a:ext cx="574513" cy="255896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en-US" dirty="0" smtClean="0">
              <a:solidFill>
                <a:srgbClr val="FF0000"/>
              </a:solidFill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16012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9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6320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BLUF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51038"/>
            <a:ext cx="8382000" cy="639762"/>
          </a:xfrm>
        </p:spPr>
        <p:txBody>
          <a:bodyPr/>
          <a:lstStyle/>
          <a:p>
            <a:r>
              <a:rPr lang="en-US" sz="2800" dirty="0" smtClean="0"/>
              <a:t>3 steps in the Analog to Digital Conversion (ADC) Process: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06712"/>
            <a:ext cx="8305800" cy="3161579"/>
          </a:xfrm>
        </p:spPr>
        <p:txBody>
          <a:bodyPr/>
          <a:lstStyle/>
          <a:p>
            <a:pPr marL="860425" lvl="1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0000FF"/>
                </a:solidFill>
              </a:rPr>
              <a:t>Sample</a:t>
            </a:r>
            <a:r>
              <a:rPr lang="en-US" sz="2400" dirty="0" smtClean="0"/>
              <a:t> (snapshot in time)</a:t>
            </a:r>
          </a:p>
          <a:p>
            <a:pPr marL="860425" lvl="1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0000FF"/>
                </a:solidFill>
              </a:rPr>
              <a:t>Quantize</a:t>
            </a:r>
            <a:r>
              <a:rPr lang="en-US" sz="2400" dirty="0" smtClean="0"/>
              <a:t> (assign voltage level)</a:t>
            </a:r>
          </a:p>
          <a:p>
            <a:pPr marL="860425" lvl="1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0000FF"/>
                </a:solidFill>
              </a:rPr>
              <a:t>Encode</a:t>
            </a:r>
            <a:r>
              <a:rPr lang="en-US" sz="2400" dirty="0" smtClean="0"/>
              <a:t> (convert to bits)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800" dirty="0" smtClean="0"/>
              <a:t>Sampling (time) and Resolution (voltage) are </a:t>
            </a:r>
            <a:r>
              <a:rPr lang="en-US" sz="2800" u="sng" dirty="0" smtClean="0">
                <a:solidFill>
                  <a:srgbClr val="0000FF"/>
                </a:solidFill>
              </a:rPr>
              <a:t>independent</a:t>
            </a:r>
            <a:endParaRPr lang="en-US" sz="2800" u="sng" dirty="0">
              <a:solidFill>
                <a:srgbClr val="0000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D331FD-6F1F-4D9B-AF9A-483E3CAF767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32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 txBox="1">
            <a:spLocks/>
          </p:cNvSpPr>
          <p:nvPr/>
        </p:nvSpPr>
        <p:spPr>
          <a:xfrm>
            <a:off x="228598" y="1524248"/>
            <a:ext cx="8839201" cy="207089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FFFF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FF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FFFF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+mn-lt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000" b="0" u="sng" dirty="0">
                <a:solidFill>
                  <a:prstClr val="black"/>
                </a:solidFill>
              </a:rPr>
              <a:t>Sampling</a:t>
            </a:r>
            <a:r>
              <a:rPr lang="en-US" sz="2000" b="0" dirty="0">
                <a:solidFill>
                  <a:prstClr val="black"/>
                </a:solidFill>
              </a:rPr>
              <a:t>: </a:t>
            </a:r>
            <a:r>
              <a:rPr lang="en-US" sz="2000" b="0" dirty="0" smtClean="0">
                <a:solidFill>
                  <a:prstClr val="black"/>
                </a:solidFill>
              </a:rPr>
              <a:t>Snapshots at discrete </a:t>
            </a:r>
            <a:r>
              <a:rPr lang="en-US" sz="2000" b="0" i="1" u="sng" dirty="0" smtClean="0">
                <a:solidFill>
                  <a:prstClr val="black"/>
                </a:solidFill>
              </a:rPr>
              <a:t>times</a:t>
            </a:r>
            <a:r>
              <a:rPr lang="en-US" sz="2000" dirty="0">
                <a:solidFill>
                  <a:prstClr val="black"/>
                </a:solidFill>
              </a:rPr>
              <a:t> </a:t>
            </a:r>
            <a:r>
              <a:rPr lang="en-US" sz="2000" b="0" dirty="0" smtClean="0">
                <a:solidFill>
                  <a:prstClr val="black"/>
                </a:solidFill>
              </a:rPr>
              <a:t>(</a:t>
            </a:r>
            <a:r>
              <a:rPr lang="en-US" sz="2000" b="0" dirty="0" smtClean="0">
                <a:solidFill>
                  <a:srgbClr val="00B050"/>
                </a:solidFill>
              </a:rPr>
              <a:t>x-axis</a:t>
            </a:r>
            <a:r>
              <a:rPr lang="en-US" sz="2000" b="0" dirty="0" smtClean="0">
                <a:solidFill>
                  <a:prstClr val="black"/>
                </a:solidFill>
              </a:rPr>
              <a:t>)</a:t>
            </a:r>
            <a:endParaRPr lang="en-US" sz="2000" b="0" dirty="0">
              <a:solidFill>
                <a:prstClr val="black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b="0" u="sng" dirty="0">
                <a:solidFill>
                  <a:prstClr val="black"/>
                </a:solidFill>
              </a:rPr>
              <a:t>Quantization</a:t>
            </a:r>
            <a:r>
              <a:rPr lang="en-US" sz="2000" b="0" dirty="0">
                <a:solidFill>
                  <a:prstClr val="black"/>
                </a:solidFill>
              </a:rPr>
              <a:t>:  </a:t>
            </a:r>
            <a:r>
              <a:rPr lang="en-US" sz="2000" b="0" dirty="0" smtClean="0">
                <a:solidFill>
                  <a:prstClr val="black"/>
                </a:solidFill>
              </a:rPr>
              <a:t>Round to discrete voltage </a:t>
            </a:r>
            <a:r>
              <a:rPr lang="en-US" sz="2000" b="0" i="1" u="sng" dirty="0" smtClean="0">
                <a:solidFill>
                  <a:prstClr val="black"/>
                </a:solidFill>
              </a:rPr>
              <a:t>levels</a:t>
            </a:r>
            <a:r>
              <a:rPr lang="en-US" sz="2000" b="0" dirty="0" smtClean="0">
                <a:solidFill>
                  <a:prstClr val="black"/>
                </a:solidFill>
              </a:rPr>
              <a:t> (resolution)(</a:t>
            </a:r>
            <a:r>
              <a:rPr lang="en-US" sz="2000" b="0" dirty="0" smtClean="0">
                <a:solidFill>
                  <a:srgbClr val="00B050"/>
                </a:solidFill>
              </a:rPr>
              <a:t>y-axis</a:t>
            </a:r>
            <a:r>
              <a:rPr lang="en-US" sz="2000" b="0" dirty="0" smtClean="0">
                <a:solidFill>
                  <a:prstClr val="black"/>
                </a:solidFill>
              </a:rPr>
              <a:t>)</a:t>
            </a:r>
            <a:endParaRPr lang="en-US" sz="2000" b="0" dirty="0">
              <a:solidFill>
                <a:prstClr val="black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b="0" u="sng" dirty="0">
                <a:solidFill>
                  <a:prstClr val="black"/>
                </a:solidFill>
              </a:rPr>
              <a:t>Encoding</a:t>
            </a:r>
            <a:r>
              <a:rPr lang="en-US" sz="2000" b="0" dirty="0">
                <a:solidFill>
                  <a:prstClr val="black"/>
                </a:solidFill>
              </a:rPr>
              <a:t>:  convert decimal </a:t>
            </a:r>
            <a:r>
              <a:rPr lang="en-US" sz="2000" b="0" dirty="0" smtClean="0">
                <a:solidFill>
                  <a:prstClr val="black"/>
                </a:solidFill>
              </a:rPr>
              <a:t>levels to </a:t>
            </a:r>
            <a:r>
              <a:rPr lang="en-US" sz="2000" b="0" i="1" u="sng" dirty="0" smtClean="0">
                <a:solidFill>
                  <a:prstClr val="black"/>
                </a:solidFill>
              </a:rPr>
              <a:t>binary</a:t>
            </a:r>
            <a:r>
              <a:rPr lang="en-US" sz="2000" b="0" dirty="0" smtClean="0">
                <a:solidFill>
                  <a:prstClr val="black"/>
                </a:solidFill>
              </a:rPr>
              <a:t> (convert to bits)</a:t>
            </a:r>
            <a:endParaRPr lang="en-US" sz="2000" b="0" i="1" u="sng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ADC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001334" y="3352800"/>
            <a:ext cx="4914065" cy="2536649"/>
            <a:chOff x="2362200" y="3864149"/>
            <a:chExt cx="4914065" cy="2536649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2200" y="3864149"/>
              <a:ext cx="4914065" cy="25366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4495800" y="3864149"/>
              <a:ext cx="1371600" cy="3268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b="0" dirty="0" smtClean="0">
                  <a:solidFill>
                    <a:prstClr val="white"/>
                  </a:solidFill>
                </a:rPr>
                <a:t>D</a:t>
              </a:r>
              <a:endParaRPr lang="en-US" sz="1800" b="0" dirty="0">
                <a:solidFill>
                  <a:prstClr val="white"/>
                </a:solidFill>
              </a:endParaRP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0" y="4009032"/>
            <a:ext cx="4267200" cy="1909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91258" y="3720311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alibri"/>
              </a:rPr>
              <a:t>Analog</a:t>
            </a:r>
            <a:endParaRPr lang="en-US" sz="1800" b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30851" y="3407088"/>
            <a:ext cx="77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black"/>
                </a:solidFill>
                <a:latin typeface="Calibri"/>
              </a:rPr>
              <a:t>Digital</a:t>
            </a:r>
            <a:endParaRPr lang="en-US" sz="1800" b="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724400" y="5625311"/>
            <a:ext cx="1295400" cy="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96901" y="5645286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srgbClr val="00B050"/>
                </a:solidFill>
                <a:latin typeface="Calibri"/>
              </a:rPr>
              <a:t>Sampling</a:t>
            </a:r>
            <a:endParaRPr lang="en-US" sz="1800" b="0" dirty="0">
              <a:solidFill>
                <a:srgbClr val="00B050"/>
              </a:solidFill>
              <a:latin typeface="Calibri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6458366" y="4329911"/>
            <a:ext cx="0" cy="38100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76857" y="3960579"/>
            <a:ext cx="118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srgbClr val="00B050"/>
                </a:solidFill>
                <a:latin typeface="Calibri"/>
              </a:rPr>
              <a:t>Resolution</a:t>
            </a:r>
            <a:endParaRPr lang="en-US" sz="1800" b="0" dirty="0">
              <a:solidFill>
                <a:srgbClr val="00B050"/>
              </a:solidFill>
              <a:latin typeface="Calibri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68902" y="2905092"/>
            <a:ext cx="2366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srgbClr val="00B050"/>
                </a:solidFill>
                <a:latin typeface="Calibri"/>
              </a:rPr>
              <a:t>Encode in 5 bits: 10011</a:t>
            </a:r>
            <a:endParaRPr lang="en-US" sz="1800" b="0" dirty="0">
              <a:solidFill>
                <a:srgbClr val="00B050"/>
              </a:solidFill>
              <a:latin typeface="Calibri"/>
            </a:endParaRPr>
          </a:p>
        </p:txBody>
      </p:sp>
      <p:cxnSp>
        <p:nvCxnSpPr>
          <p:cNvPr id="18" name="Straight Arrow Connector 17"/>
          <p:cNvCxnSpPr>
            <a:stCxn id="17" idx="2"/>
          </p:cNvCxnSpPr>
          <p:nvPr/>
        </p:nvCxnSpPr>
        <p:spPr>
          <a:xfrm flipH="1">
            <a:off x="4335517" y="3274424"/>
            <a:ext cx="616401" cy="305155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600200" y="6014618"/>
            <a:ext cx="6705600" cy="614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00" b="0" dirty="0" smtClean="0">
                <a:solidFill>
                  <a:prstClr val="white"/>
                </a:solidFill>
              </a:rPr>
              <a:t>What does the computer assume between samples?</a:t>
            </a:r>
            <a:endParaRPr lang="en-US" sz="1800" b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71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Your </a:t>
            </a:r>
            <a:r>
              <a:rPr lang="en-US" dirty="0"/>
              <a:t>C</a:t>
            </a:r>
            <a:r>
              <a:rPr lang="en-US" dirty="0" smtClean="0"/>
              <a:t>lass </a:t>
            </a:r>
            <a:r>
              <a:rPr lang="en-US" dirty="0"/>
              <a:t>S</a:t>
            </a:r>
            <a:r>
              <a:rPr lang="en-US" dirty="0" smtClean="0"/>
              <a:t>core?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Sample</a:t>
            </a:r>
          </a:p>
          <a:p>
            <a:pPr lvl="1"/>
            <a:r>
              <a:rPr lang="en-US" dirty="0" smtClean="0"/>
              <a:t>At </a:t>
            </a:r>
            <a:r>
              <a:rPr lang="en-US" dirty="0" err="1" smtClean="0"/>
              <a:t>Prog</a:t>
            </a:r>
            <a:r>
              <a:rPr lang="en-US" dirty="0"/>
              <a:t> or Final?</a:t>
            </a:r>
            <a:endParaRPr lang="en-US" dirty="0" smtClean="0"/>
          </a:p>
          <a:p>
            <a:pPr lvl="1"/>
            <a:r>
              <a:rPr lang="en-US" dirty="0" smtClean="0"/>
              <a:t>Every 5 lessons?</a:t>
            </a:r>
            <a:endParaRPr lang="en-US" dirty="0"/>
          </a:p>
          <a:p>
            <a:r>
              <a:rPr lang="en-US" dirty="0" smtClean="0"/>
              <a:t>Quantize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Encode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051" y="2791962"/>
            <a:ext cx="3135243" cy="122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212" y="4197429"/>
            <a:ext cx="2094616" cy="209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816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ADC10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5603137" cy="6781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ight Arrow 2"/>
          <p:cNvSpPr/>
          <p:nvPr/>
        </p:nvSpPr>
        <p:spPr bwMode="auto">
          <a:xfrm>
            <a:off x="306296" y="2533323"/>
            <a:ext cx="1240972" cy="667077"/>
          </a:xfrm>
          <a:prstGeom prst="rightArrow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Inputs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129" y="3295153"/>
            <a:ext cx="1706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MSP430G2553 has 8 </a:t>
            </a:r>
            <a:r>
              <a:rPr lang="en-US" sz="1800" dirty="0" smtClean="0"/>
              <a:t>inputs or channels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552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ADC Example </a:t>
            </a:r>
            <a:r>
              <a:rPr lang="en-US" dirty="0"/>
              <a:t>C</a:t>
            </a:r>
            <a:r>
              <a:rPr lang="en-US" dirty="0" smtClean="0"/>
              <a:t>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800" dirty="0">
                <a:solidFill>
                  <a:srgbClr val="3F7F5F"/>
                </a:solidFill>
                <a:latin typeface="Consolas"/>
              </a:rPr>
              <a:t>// TI example code</a:t>
            </a:r>
          </a:p>
          <a:p>
            <a:pPr marL="0" indent="0">
              <a:buNone/>
            </a:pPr>
            <a:endParaRPr lang="en-US" sz="800" dirty="0">
              <a:latin typeface="Consolas"/>
            </a:endParaRPr>
          </a:p>
          <a:p>
            <a:pPr marL="0" indent="0">
              <a:buNone/>
            </a:pPr>
            <a:r>
              <a:rPr lang="en-US" sz="800" b="1" dirty="0">
                <a:solidFill>
                  <a:srgbClr val="7F0055"/>
                </a:solidFill>
                <a:latin typeface="Consolas"/>
              </a:rPr>
              <a:t>#include</a:t>
            </a:r>
            <a:r>
              <a:rPr lang="en-US" sz="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800" b="1" dirty="0">
                <a:solidFill>
                  <a:srgbClr val="2A00FF"/>
                </a:solidFill>
                <a:latin typeface="Consolas"/>
              </a:rPr>
              <a:t>&lt;msp430g2553.h&gt;</a:t>
            </a:r>
          </a:p>
          <a:p>
            <a:pPr marL="0" indent="0">
              <a:buNone/>
            </a:pPr>
            <a:endParaRPr lang="en-US" sz="800" dirty="0">
              <a:latin typeface="Consolas"/>
            </a:endParaRPr>
          </a:p>
          <a:p>
            <a:pPr marL="0" indent="0">
              <a:buNone/>
            </a:pPr>
            <a:r>
              <a:rPr lang="en-US" sz="800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8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800" b="1" dirty="0">
                <a:solidFill>
                  <a:srgbClr val="000000"/>
                </a:solidFill>
                <a:latin typeface="Consolas"/>
              </a:rPr>
              <a:t>main(</a:t>
            </a:r>
            <a:r>
              <a:rPr lang="en-US" sz="8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800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  <a:tabLst>
                <a:tab pos="2743200" algn="l"/>
              </a:tabLst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  WDTCTL = WDTPW + WDTHOLD;               </a:t>
            </a:r>
            <a:r>
              <a:rPr lang="en-US" sz="800" dirty="0" smtClean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sz="800" dirty="0">
                <a:solidFill>
                  <a:srgbClr val="3F7F5F"/>
                </a:solidFill>
                <a:latin typeface="Consolas"/>
              </a:rPr>
              <a:t>Stop WDT</a:t>
            </a:r>
          </a:p>
          <a:p>
            <a:pPr marL="0" indent="0">
              <a:buNone/>
              <a:tabLst>
                <a:tab pos="2743200" algn="l"/>
              </a:tabLst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  ADC10CTL0 = ADC10SHT_3 + ADC10ON + ADC10IE; </a:t>
            </a:r>
            <a:r>
              <a:rPr lang="en-US" sz="800" dirty="0">
                <a:solidFill>
                  <a:srgbClr val="3F7F5F"/>
                </a:solidFill>
                <a:latin typeface="Consolas"/>
              </a:rPr>
              <a:t>// ADC10ON, interrupt enabled</a:t>
            </a:r>
          </a:p>
          <a:p>
            <a:pPr marL="0" indent="0">
              <a:buNone/>
              <a:tabLst>
                <a:tab pos="2743200" algn="l"/>
              </a:tabLst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  ADC10CTL1 = INCH_4;                       </a:t>
            </a:r>
            <a:r>
              <a:rPr lang="en-US" sz="800" dirty="0">
                <a:solidFill>
                  <a:srgbClr val="3F7F5F"/>
                </a:solidFill>
                <a:latin typeface="Consolas"/>
              </a:rPr>
              <a:t>// input A4</a:t>
            </a:r>
          </a:p>
          <a:p>
            <a:pPr marL="0" indent="0">
              <a:buNone/>
              <a:tabLst>
                <a:tab pos="2743200" algn="l"/>
              </a:tabLst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  ADC10AE0 |= BIT4;                         </a:t>
            </a:r>
            <a:r>
              <a:rPr lang="en-US" sz="800" dirty="0">
                <a:solidFill>
                  <a:srgbClr val="3F7F5F"/>
                </a:solidFill>
                <a:latin typeface="Consolas"/>
              </a:rPr>
              <a:t>// P1.4 ADC Analog </a:t>
            </a:r>
            <a:r>
              <a:rPr lang="en-US" sz="800" dirty="0" smtClean="0">
                <a:solidFill>
                  <a:srgbClr val="3F7F5F"/>
                </a:solidFill>
                <a:latin typeface="Consolas"/>
              </a:rPr>
              <a:t>enable</a:t>
            </a:r>
          </a:p>
          <a:p>
            <a:pPr marL="0" indent="0">
              <a:buNone/>
              <a:tabLst>
                <a:tab pos="2743200" algn="l"/>
              </a:tabLst>
            </a:pPr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  ADC10CTL1 |= ADC10SSEL1|ADC10SSEL0;      </a:t>
            </a:r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800" dirty="0" smtClean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sz="800" dirty="0" smtClean="0">
                <a:solidFill>
                  <a:srgbClr val="3F7F5F"/>
                </a:solidFill>
                <a:latin typeface="Consolas"/>
              </a:rPr>
              <a:t>Select SMCLK</a:t>
            </a:r>
          </a:p>
          <a:p>
            <a:pPr marL="0" indent="0">
              <a:buNone/>
              <a:tabLst>
                <a:tab pos="2743200" algn="l"/>
              </a:tabLst>
            </a:pPr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800" dirty="0">
                <a:solidFill>
                  <a:srgbClr val="000000"/>
                </a:solidFill>
                <a:latin typeface="Consolas"/>
              </a:rPr>
              <a:t>P1DIR |= 0x01;                            </a:t>
            </a:r>
            <a:r>
              <a:rPr lang="en-US" sz="800" dirty="0">
                <a:solidFill>
                  <a:srgbClr val="3F7F5F"/>
                </a:solidFill>
                <a:latin typeface="Consolas"/>
              </a:rPr>
              <a:t>// Set P1.0 to output direction</a:t>
            </a:r>
          </a:p>
          <a:p>
            <a:pPr marL="0" indent="0">
              <a:buNone/>
              <a:tabLst>
                <a:tab pos="2743200" algn="l"/>
              </a:tabLst>
            </a:pPr>
            <a:endParaRPr lang="en-US" sz="800" dirty="0">
              <a:latin typeface="Consolas"/>
            </a:endParaRPr>
          </a:p>
          <a:p>
            <a:pPr marL="0" indent="0">
              <a:buNone/>
              <a:tabLst>
                <a:tab pos="2743200" algn="l"/>
              </a:tabLst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800" b="1" dirty="0" smtClean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sz="800" b="1" dirty="0" smtClean="0">
                <a:solidFill>
                  <a:srgbClr val="000000"/>
                </a:solidFill>
                <a:latin typeface="Consolas"/>
              </a:rPr>
              <a:t> (1)</a:t>
            </a:r>
            <a:endParaRPr lang="en-US" sz="800" b="1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  <a:tabLst>
                <a:tab pos="2743200" algn="l"/>
              </a:tabLst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  {</a:t>
            </a:r>
          </a:p>
          <a:p>
            <a:pPr marL="0" indent="0">
              <a:buNone/>
              <a:tabLst>
                <a:tab pos="2743200" algn="l"/>
              </a:tabLst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    ADC10CTL0 |= ENC + ADC10SC;             </a:t>
            </a:r>
            <a:r>
              <a:rPr lang="en-US" sz="800" dirty="0">
                <a:solidFill>
                  <a:srgbClr val="3F7F5F"/>
                </a:solidFill>
                <a:latin typeface="Consolas"/>
              </a:rPr>
              <a:t>// Sampling and conversion start</a:t>
            </a:r>
          </a:p>
          <a:p>
            <a:pPr marL="0" indent="0">
              <a:buNone/>
              <a:tabLst>
                <a:tab pos="2743200" algn="l"/>
              </a:tabLst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800" b="1" dirty="0">
                <a:solidFill>
                  <a:srgbClr val="642880"/>
                </a:solidFill>
                <a:latin typeface="Consolas"/>
              </a:rPr>
              <a:t>__</a:t>
            </a:r>
            <a:r>
              <a:rPr lang="en-US" sz="800" b="1" dirty="0" err="1">
                <a:solidFill>
                  <a:srgbClr val="642880"/>
                </a:solidFill>
                <a:latin typeface="Consolas"/>
              </a:rPr>
              <a:t>bis_SR_register</a:t>
            </a:r>
            <a:r>
              <a:rPr lang="en-US" sz="800" b="1" dirty="0">
                <a:solidFill>
                  <a:srgbClr val="000000"/>
                </a:solidFill>
                <a:latin typeface="Consolas"/>
              </a:rPr>
              <a:t>(CPUOFF + GIE);        </a:t>
            </a:r>
            <a:r>
              <a:rPr lang="en-US" sz="800" b="1" dirty="0">
                <a:solidFill>
                  <a:srgbClr val="3F7F5F"/>
                </a:solidFill>
                <a:latin typeface="Consolas"/>
              </a:rPr>
              <a:t>// LPM0, ADC10_ISR will force exit</a:t>
            </a:r>
          </a:p>
          <a:p>
            <a:pPr marL="0" indent="0">
              <a:buNone/>
              <a:tabLst>
                <a:tab pos="2743200" algn="l"/>
              </a:tabLst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800" b="1" dirty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sz="800" b="1" dirty="0">
                <a:solidFill>
                  <a:srgbClr val="000000"/>
                </a:solidFill>
                <a:latin typeface="Consolas"/>
              </a:rPr>
              <a:t> (ADC10MEM &lt; 0x1FF)</a:t>
            </a:r>
          </a:p>
          <a:p>
            <a:pPr marL="0" indent="0">
              <a:buNone/>
              <a:tabLst>
                <a:tab pos="2743200" algn="l"/>
              </a:tabLst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      P1OUT &amp;= ~0x01;                       </a:t>
            </a:r>
            <a:r>
              <a:rPr lang="en-US" sz="800" dirty="0">
                <a:solidFill>
                  <a:srgbClr val="3F7F5F"/>
                </a:solidFill>
                <a:latin typeface="Consolas"/>
              </a:rPr>
              <a:t>// Clear P1.0 LED off</a:t>
            </a:r>
          </a:p>
          <a:p>
            <a:pPr marL="0" indent="0">
              <a:buNone/>
              <a:tabLst>
                <a:tab pos="2743200" algn="l"/>
              </a:tabLst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sz="800" b="1" dirty="0">
                <a:solidFill>
                  <a:srgbClr val="7F0055"/>
                </a:solidFill>
                <a:latin typeface="Consolas"/>
              </a:rPr>
              <a:t>else</a:t>
            </a:r>
          </a:p>
          <a:p>
            <a:pPr marL="0" indent="0">
              <a:buNone/>
              <a:tabLst>
                <a:tab pos="2743200" algn="l"/>
              </a:tabLst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      P1OUT |= 0x01;                        </a:t>
            </a:r>
            <a:r>
              <a:rPr lang="en-US" sz="800" dirty="0">
                <a:solidFill>
                  <a:srgbClr val="3F7F5F"/>
                </a:solidFill>
                <a:latin typeface="Consolas"/>
              </a:rPr>
              <a:t>// Set P1.0 LED on</a:t>
            </a:r>
          </a:p>
          <a:p>
            <a:pPr marL="0" indent="0">
              <a:buNone/>
              <a:tabLst>
                <a:tab pos="2743200" algn="l"/>
              </a:tabLst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pPr marL="0" indent="0">
              <a:buNone/>
              <a:tabLst>
                <a:tab pos="2743200" algn="l"/>
              </a:tabLst>
            </a:pPr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8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  <a:tabLst>
                <a:tab pos="2743200" algn="l"/>
              </a:tabLst>
            </a:pPr>
            <a:endParaRPr lang="en-US" sz="800" dirty="0">
              <a:latin typeface="Consolas"/>
            </a:endParaRPr>
          </a:p>
          <a:p>
            <a:pPr marL="0" indent="0">
              <a:buNone/>
              <a:tabLst>
                <a:tab pos="2743200" algn="l"/>
              </a:tabLst>
            </a:pPr>
            <a:r>
              <a:rPr lang="en-US" sz="800" dirty="0">
                <a:solidFill>
                  <a:srgbClr val="3F7F5F"/>
                </a:solidFill>
                <a:latin typeface="Consolas"/>
              </a:rPr>
              <a:t>// ADC10 interrupt service routine</a:t>
            </a:r>
          </a:p>
          <a:p>
            <a:pPr marL="0" indent="0">
              <a:buNone/>
              <a:tabLst>
                <a:tab pos="2743200" algn="l"/>
              </a:tabLst>
            </a:pPr>
            <a:r>
              <a:rPr lang="en-US" sz="800" b="1" dirty="0">
                <a:solidFill>
                  <a:srgbClr val="7F0055"/>
                </a:solidFill>
                <a:latin typeface="Consolas"/>
              </a:rPr>
              <a:t>#pragma</a:t>
            </a:r>
            <a:r>
              <a:rPr lang="en-US" sz="800" b="1" dirty="0">
                <a:solidFill>
                  <a:srgbClr val="000000"/>
                </a:solidFill>
                <a:latin typeface="Consolas"/>
              </a:rPr>
              <a:t> vector=ADC10_VECTOR</a:t>
            </a:r>
          </a:p>
          <a:p>
            <a:pPr marL="0" indent="0">
              <a:buNone/>
              <a:tabLst>
                <a:tab pos="2743200" algn="l"/>
              </a:tabLst>
            </a:pPr>
            <a:r>
              <a:rPr lang="en-US" sz="800" b="1" dirty="0">
                <a:solidFill>
                  <a:srgbClr val="7F0055"/>
                </a:solidFill>
                <a:latin typeface="Consolas"/>
              </a:rPr>
              <a:t>__interrupt</a:t>
            </a:r>
            <a:r>
              <a:rPr lang="en-US" sz="8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800" b="1" dirty="0">
                <a:solidFill>
                  <a:srgbClr val="000000"/>
                </a:solidFill>
                <a:latin typeface="Consolas"/>
              </a:rPr>
              <a:t> ADC10_ISR(</a:t>
            </a:r>
            <a:r>
              <a:rPr lang="en-US" sz="8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800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  <a:tabLst>
                <a:tab pos="2743200" algn="l"/>
              </a:tabLst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  <a:tabLst>
                <a:tab pos="2743200" algn="l"/>
              </a:tabLst>
            </a:pPr>
            <a:r>
              <a:rPr lang="en-US" sz="800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sz="800" b="1" dirty="0">
                <a:solidFill>
                  <a:srgbClr val="642880"/>
                </a:solidFill>
                <a:latin typeface="Consolas"/>
              </a:rPr>
              <a:t>__</a:t>
            </a:r>
            <a:r>
              <a:rPr lang="en-US" sz="800" b="1" dirty="0" err="1">
                <a:solidFill>
                  <a:srgbClr val="642880"/>
                </a:solidFill>
                <a:latin typeface="Consolas"/>
              </a:rPr>
              <a:t>bic_SR_register_on_exit</a:t>
            </a:r>
            <a:r>
              <a:rPr lang="en-US" sz="800" b="1" dirty="0">
                <a:solidFill>
                  <a:srgbClr val="000000"/>
                </a:solidFill>
                <a:latin typeface="Consolas"/>
              </a:rPr>
              <a:t>(CPUOFF);        </a:t>
            </a:r>
            <a:r>
              <a:rPr lang="en-US" sz="800" b="1" dirty="0">
                <a:solidFill>
                  <a:srgbClr val="3F7F5F"/>
                </a:solidFill>
                <a:latin typeface="Consolas"/>
              </a:rPr>
              <a:t>// Clear CPUOFF bit from 0(SR)</a:t>
            </a:r>
          </a:p>
          <a:p>
            <a:pPr marL="0" indent="0">
              <a:buNone/>
              <a:tabLst>
                <a:tab pos="2743200" algn="l"/>
              </a:tabLst>
            </a:pPr>
            <a:r>
              <a:rPr lang="en-US" sz="8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800" dirty="0">
              <a:solidFill>
                <a:srgbClr val="000000"/>
              </a:solidFill>
              <a:latin typeface="Consola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910667" y="2006600"/>
            <a:ext cx="2988733" cy="1371600"/>
            <a:chOff x="4910667" y="2006600"/>
            <a:chExt cx="2988733" cy="1371600"/>
          </a:xfrm>
        </p:grpSpPr>
        <p:sp>
          <p:nvSpPr>
            <p:cNvPr id="4" name="Line Callout 1 3"/>
            <p:cNvSpPr/>
            <p:nvPr/>
          </p:nvSpPr>
          <p:spPr bwMode="auto">
            <a:xfrm>
              <a:off x="6485467" y="2468036"/>
              <a:ext cx="1413933" cy="461665"/>
            </a:xfrm>
            <a:prstGeom prst="borderCallout1">
              <a:avLst>
                <a:gd name="adj1" fmla="val 49185"/>
                <a:gd name="adj2" fmla="val 50"/>
                <a:gd name="adj3" fmla="val 48732"/>
                <a:gd name="adj4" fmla="val -61685"/>
              </a:avLst>
            </a:prstGeom>
            <a:solidFill>
              <a:schemeClr val="bg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2400" b="0" dirty="0" smtClean="0">
                  <a:solidFill>
                    <a:srgbClr val="000000"/>
                  </a:solidFill>
                  <a:latin typeface="Times New Roman" pitchFamily="18" charset="0"/>
                  <a:sym typeface="Wingdings" pitchFamily="2" charset="2"/>
                </a:rPr>
                <a:t>Setup</a:t>
              </a:r>
            </a:p>
          </p:txBody>
        </p:sp>
        <p:sp>
          <p:nvSpPr>
            <p:cNvPr id="6" name="Right Brace 5"/>
            <p:cNvSpPr/>
            <p:nvPr/>
          </p:nvSpPr>
          <p:spPr bwMode="auto">
            <a:xfrm>
              <a:off x="4910667" y="2006600"/>
              <a:ext cx="711200" cy="1371600"/>
            </a:xfrm>
            <a:prstGeom prst="rightBrac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50000"/>
                </a:spcBef>
              </a:pPr>
              <a:endParaRPr lang="en-US" sz="2400" b="0" smtClean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endParaRPr>
            </a:p>
          </p:txBody>
        </p:sp>
      </p:grpSp>
      <p:sp>
        <p:nvSpPr>
          <p:cNvPr id="7" name="Line Callout 1 6"/>
          <p:cNvSpPr/>
          <p:nvPr/>
        </p:nvSpPr>
        <p:spPr bwMode="auto">
          <a:xfrm>
            <a:off x="6155266" y="3255437"/>
            <a:ext cx="2768599" cy="830997"/>
          </a:xfrm>
          <a:prstGeom prst="borderCallout1">
            <a:avLst>
              <a:gd name="adj1" fmla="val 49185"/>
              <a:gd name="adj2" fmla="val 50"/>
              <a:gd name="adj3" fmla="val 49751"/>
              <a:gd name="adj4" fmla="val -39972"/>
            </a:avLst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0" dirty="0" smtClean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Sample, Quantize, and Encode</a:t>
            </a:r>
          </a:p>
        </p:txBody>
      </p:sp>
      <p:sp>
        <p:nvSpPr>
          <p:cNvPr id="8" name="Line Callout 1 7"/>
          <p:cNvSpPr/>
          <p:nvPr/>
        </p:nvSpPr>
        <p:spPr bwMode="auto">
          <a:xfrm>
            <a:off x="6155265" y="4086434"/>
            <a:ext cx="2768599" cy="461665"/>
          </a:xfrm>
          <a:prstGeom prst="borderCallout1">
            <a:avLst>
              <a:gd name="adj1" fmla="val 49185"/>
              <a:gd name="adj2" fmla="val 50"/>
              <a:gd name="adj3" fmla="val -23607"/>
              <a:gd name="adj4" fmla="val -139666"/>
            </a:avLst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0" dirty="0" smtClean="0">
                <a:solidFill>
                  <a:srgbClr val="000000"/>
                </a:solidFill>
                <a:latin typeface="Times New Roman" pitchFamily="18" charset="0"/>
                <a:sym typeface="Wingdings" pitchFamily="2" charset="2"/>
              </a:rPr>
              <a:t>Read Encoded Value</a:t>
            </a:r>
          </a:p>
        </p:txBody>
      </p:sp>
      <p:sp>
        <p:nvSpPr>
          <p:cNvPr id="5" name="Rectangular Callout 4"/>
          <p:cNvSpPr/>
          <p:nvPr/>
        </p:nvSpPr>
        <p:spPr bwMode="auto">
          <a:xfrm>
            <a:off x="5039591" y="4917431"/>
            <a:ext cx="3543300" cy="1265160"/>
          </a:xfrm>
          <a:prstGeom prst="wedgeRectCallout">
            <a:avLst>
              <a:gd name="adj1" fmla="val -141947"/>
              <a:gd name="adj2" fmla="val -90038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This just turns an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LED on or off based on the input voltage level … for Lab4 you will adjust a PWM signal based on an input voltage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09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5260" y="182880"/>
            <a:ext cx="7040880" cy="1097280"/>
          </a:xfrm>
        </p:spPr>
        <p:txBody>
          <a:bodyPr/>
          <a:lstStyle/>
          <a:p>
            <a:r>
              <a:rPr lang="en-US" dirty="0" smtClean="0"/>
              <a:t>ADC10CTL0</a:t>
            </a:r>
            <a:endParaRPr lang="en-US" dirty="0"/>
          </a:p>
        </p:txBody>
      </p:sp>
      <p:pic>
        <p:nvPicPr>
          <p:cNvPr id="5125" name="Picture 5" descr="C:\Users\Jeffrey.Falkinburg\Documents\Courses\ECE382\Fall16\ECE382_Website_Fall_2016\notes\L36\ADC10CTL0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03" y="603348"/>
            <a:ext cx="5350934" cy="6260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225604" y="5552072"/>
            <a:ext cx="4504266" cy="8063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 eaLnBrk="0" hangingPunct="0">
              <a:spcBef>
                <a:spcPct val="20000"/>
              </a:spcBef>
              <a:tabLst>
                <a:tab pos="2743200" algn="l"/>
              </a:tabLst>
            </a:pPr>
            <a:r>
              <a:rPr lang="en-US" sz="800" b="0" kern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</a:t>
            </a:r>
            <a:r>
              <a:rPr lang="en-US" sz="800" b="0" kern="0" dirty="0" smtClean="0">
                <a:solidFill>
                  <a:srgbClr val="000000"/>
                </a:solidFill>
                <a:latin typeface="Consolas"/>
                <a:sym typeface="Wingdings" pitchFamily="2" charset="2"/>
              </a:rPr>
              <a:t> ADC10CTL0 </a:t>
            </a:r>
            <a:r>
              <a:rPr lang="en-US" sz="800" b="0" kern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= ADC10SHT_3 + ADC10ON + ADC10IE; </a:t>
            </a:r>
            <a:r>
              <a:rPr lang="en-US" sz="800" b="0" kern="0" dirty="0">
                <a:solidFill>
                  <a:srgbClr val="3F7F5F"/>
                </a:solidFill>
                <a:latin typeface="Consolas"/>
                <a:sym typeface="Wingdings" pitchFamily="2" charset="2"/>
              </a:rPr>
              <a:t>// ADC10ON, interrupt enabled</a:t>
            </a:r>
          </a:p>
          <a:p>
            <a:pPr algn="l" eaLnBrk="0" hangingPunct="0">
              <a:spcBef>
                <a:spcPct val="20000"/>
              </a:spcBef>
              <a:tabLst>
                <a:tab pos="2743200" algn="l"/>
              </a:tabLst>
            </a:pPr>
            <a:r>
              <a:rPr lang="en-US" sz="800" b="0" kern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 ADC10CTL1 = INCH_4;                       </a:t>
            </a:r>
            <a:r>
              <a:rPr lang="en-US" sz="800" b="0" kern="0" dirty="0" smtClean="0">
                <a:solidFill>
                  <a:srgbClr val="000000"/>
                </a:solidFill>
                <a:latin typeface="Consolas"/>
                <a:sym typeface="Wingdings" pitchFamily="2" charset="2"/>
              </a:rPr>
              <a:t>  </a:t>
            </a:r>
            <a:r>
              <a:rPr lang="en-US" sz="800" b="0" kern="0" dirty="0" smtClean="0">
                <a:solidFill>
                  <a:srgbClr val="3F7F5F"/>
                </a:solidFill>
                <a:latin typeface="Consolas"/>
                <a:sym typeface="Wingdings" pitchFamily="2" charset="2"/>
              </a:rPr>
              <a:t>// </a:t>
            </a:r>
            <a:r>
              <a:rPr lang="en-US" sz="800" b="0" kern="0" dirty="0">
                <a:solidFill>
                  <a:srgbClr val="3F7F5F"/>
                </a:solidFill>
                <a:latin typeface="Consolas"/>
                <a:sym typeface="Wingdings" pitchFamily="2" charset="2"/>
              </a:rPr>
              <a:t>input A4</a:t>
            </a:r>
          </a:p>
          <a:p>
            <a:pPr algn="l" eaLnBrk="0" hangingPunct="0">
              <a:spcBef>
                <a:spcPct val="20000"/>
              </a:spcBef>
              <a:tabLst>
                <a:tab pos="2743200" algn="l"/>
              </a:tabLst>
            </a:pPr>
            <a:r>
              <a:rPr lang="en-US" sz="800" b="0" kern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 ADC10AE0 |= BIT4;                         </a:t>
            </a:r>
            <a:r>
              <a:rPr lang="en-US" sz="800" b="0" kern="0" dirty="0" smtClean="0">
                <a:solidFill>
                  <a:srgbClr val="000000"/>
                </a:solidFill>
                <a:latin typeface="Consolas"/>
                <a:sym typeface="Wingdings" pitchFamily="2" charset="2"/>
              </a:rPr>
              <a:t>  </a:t>
            </a:r>
            <a:r>
              <a:rPr lang="en-US" sz="800" b="0" kern="0" dirty="0" smtClean="0">
                <a:solidFill>
                  <a:srgbClr val="3F7F5F"/>
                </a:solidFill>
                <a:latin typeface="Consolas"/>
                <a:sym typeface="Wingdings" pitchFamily="2" charset="2"/>
              </a:rPr>
              <a:t>// </a:t>
            </a:r>
            <a:r>
              <a:rPr lang="en-US" sz="800" b="0" kern="0" dirty="0">
                <a:solidFill>
                  <a:srgbClr val="3F7F5F"/>
                </a:solidFill>
                <a:latin typeface="Consolas"/>
                <a:sym typeface="Wingdings" pitchFamily="2" charset="2"/>
              </a:rPr>
              <a:t>P1.4 ADC Analog enable</a:t>
            </a:r>
          </a:p>
          <a:p>
            <a:pPr algn="l" eaLnBrk="0" hangingPunct="0">
              <a:spcBef>
                <a:spcPct val="20000"/>
              </a:spcBef>
              <a:tabLst>
                <a:tab pos="2743200" algn="l"/>
              </a:tabLst>
            </a:pPr>
            <a:r>
              <a:rPr lang="en-US" sz="800" b="0" kern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 ADC10CTL1 |= ADC10SSEL1|ADC10SSEL0; </a:t>
            </a:r>
            <a:r>
              <a:rPr lang="en-US" sz="800" b="0" kern="0" dirty="0" smtClean="0">
                <a:solidFill>
                  <a:srgbClr val="000000"/>
                </a:solidFill>
                <a:latin typeface="Consolas"/>
                <a:sym typeface="Wingdings" pitchFamily="2" charset="2"/>
              </a:rPr>
              <a:t>        </a:t>
            </a:r>
            <a:r>
              <a:rPr lang="en-US" sz="800" b="0" kern="0" dirty="0" smtClean="0">
                <a:solidFill>
                  <a:srgbClr val="3F7F5F"/>
                </a:solidFill>
                <a:latin typeface="Consolas"/>
                <a:sym typeface="Wingdings" pitchFamily="2" charset="2"/>
              </a:rPr>
              <a:t>// </a:t>
            </a:r>
            <a:r>
              <a:rPr lang="en-US" sz="800" b="0" kern="0" dirty="0">
                <a:solidFill>
                  <a:srgbClr val="3F7F5F"/>
                </a:solidFill>
                <a:latin typeface="Consolas"/>
                <a:sym typeface="Wingdings" pitchFamily="2" charset="2"/>
              </a:rPr>
              <a:t>Select SMCLK</a:t>
            </a:r>
          </a:p>
          <a:p>
            <a:pPr algn="l" eaLnBrk="0" hangingPunct="0">
              <a:spcBef>
                <a:spcPct val="20000"/>
              </a:spcBef>
              <a:tabLst>
                <a:tab pos="2743200" algn="l"/>
              </a:tabLst>
            </a:pPr>
            <a:r>
              <a:rPr lang="en-US" sz="800" b="0" kern="0" dirty="0">
                <a:solidFill>
                  <a:srgbClr val="000000"/>
                </a:solidFill>
                <a:latin typeface="Consolas"/>
                <a:sym typeface="Wingdings" pitchFamily="2" charset="2"/>
              </a:rPr>
              <a:t>  P1DIR |= 0x01;                            </a:t>
            </a:r>
            <a:r>
              <a:rPr lang="en-US" sz="800" b="0" kern="0" dirty="0" smtClean="0">
                <a:solidFill>
                  <a:srgbClr val="000000"/>
                </a:solidFill>
                <a:latin typeface="Consolas"/>
                <a:sym typeface="Wingdings" pitchFamily="2" charset="2"/>
              </a:rPr>
              <a:t>  </a:t>
            </a:r>
            <a:r>
              <a:rPr lang="en-US" sz="800" b="0" kern="0" dirty="0" smtClean="0">
                <a:solidFill>
                  <a:srgbClr val="3F7F5F"/>
                </a:solidFill>
                <a:latin typeface="Consolas"/>
                <a:sym typeface="Wingdings" pitchFamily="2" charset="2"/>
              </a:rPr>
              <a:t>// </a:t>
            </a:r>
            <a:r>
              <a:rPr lang="en-US" sz="800" b="0" kern="0" dirty="0">
                <a:solidFill>
                  <a:srgbClr val="3F7F5F"/>
                </a:solidFill>
                <a:latin typeface="Consolas"/>
                <a:sym typeface="Wingdings" pitchFamily="2" charset="2"/>
              </a:rPr>
              <a:t>Set P1.0 to output direction</a:t>
            </a:r>
            <a:endParaRPr lang="en-US" sz="2400" b="0" dirty="0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6039" y="3047999"/>
            <a:ext cx="6053632" cy="64586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endParaRPr lang="en-US" sz="2400" b="0" smtClean="0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3997291" y="5538906"/>
            <a:ext cx="760782" cy="255896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en-US" dirty="0" smtClean="0">
              <a:solidFill>
                <a:srgbClr val="FF0000"/>
              </a:solidFill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4758073" y="5538906"/>
            <a:ext cx="541864" cy="255896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en-US" dirty="0" smtClean="0">
              <a:solidFill>
                <a:srgbClr val="FF0000"/>
              </a:solidFill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99937" y="5538906"/>
            <a:ext cx="541864" cy="255896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50000"/>
              </a:spcBef>
            </a:pPr>
            <a:endParaRPr lang="en-US" dirty="0" smtClean="0">
              <a:solidFill>
                <a:srgbClr val="FF0000"/>
              </a:solidFill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76039" y="6051625"/>
            <a:ext cx="6053632" cy="43771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endParaRPr lang="en-US" sz="2400" b="0" smtClean="0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76039" y="6489341"/>
            <a:ext cx="6053632" cy="36866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endParaRPr lang="en-US" sz="2400" b="0" smtClean="0">
              <a:solidFill>
                <a:srgbClr val="000000"/>
              </a:solidFill>
              <a:latin typeface="Times New Roman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56961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ADC10CTL0 Register Cont</a:t>
            </a:r>
            <a:r>
              <a:rPr lang="en-US" dirty="0"/>
              <a:t>.</a:t>
            </a:r>
          </a:p>
        </p:txBody>
      </p:sp>
      <p:pic>
        <p:nvPicPr>
          <p:cNvPr id="6146" name="Picture 2" descr="C:\Users\Jeffrey.Falkinburg\Documents\Courses\ECE382\Fall16\ECE382_Website_Fall_2016\notes\L36\ADC10CTL0-cont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661549"/>
            <a:ext cx="7772400" cy="214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9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5594</TotalTime>
  <Words>1005</Words>
  <Application>Microsoft Office PowerPoint</Application>
  <PresentationFormat>On-screen Show (4:3)</PresentationFormat>
  <Paragraphs>172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Times New Roman</vt:lpstr>
      <vt:lpstr>Trebuchet MS</vt:lpstr>
      <vt:lpstr>Wingdings</vt:lpstr>
      <vt:lpstr>4_USAFA Standard</vt:lpstr>
      <vt:lpstr>5_USAFA Standard</vt:lpstr>
      <vt:lpstr>Custom Design</vt:lpstr>
      <vt:lpstr>PowerPoint Presentation</vt:lpstr>
      <vt:lpstr>Overview</vt:lpstr>
      <vt:lpstr>BLUF</vt:lpstr>
      <vt:lpstr>ADC</vt:lpstr>
      <vt:lpstr>What is Your Class Score?</vt:lpstr>
      <vt:lpstr>ADC10</vt:lpstr>
      <vt:lpstr>ADC Example Code</vt:lpstr>
      <vt:lpstr>ADC10CTL0</vt:lpstr>
      <vt:lpstr>ADC10CTL0 Register Cont.</vt:lpstr>
      <vt:lpstr>ADC10CTL1</vt:lpstr>
      <vt:lpstr>ADC10CTL1 Register Cont.</vt:lpstr>
      <vt:lpstr>ADC10AE0 Register</vt:lpstr>
      <vt:lpstr>ADC10CTL1</vt:lpstr>
      <vt:lpstr>While Loop (Sample, Quantize, &amp; Encode) </vt:lpstr>
      <vt:lpstr>ADC10</vt:lpstr>
      <vt:lpstr>Successive-approximation-register(SAR)</vt:lpstr>
      <vt:lpstr>Clocks</vt:lpstr>
      <vt:lpstr>While Loop (Disable CPU for Low Power)</vt:lpstr>
      <vt:lpstr>While Loop (Read Encoded Input Memory)</vt:lpstr>
      <vt:lpstr>LM34 Temperature Sensor</vt:lpstr>
      <vt:lpstr>ADC Temperature Schematic</vt:lpstr>
      <vt:lpstr>Changes to ADC10CTL0 Register for LM34</vt:lpstr>
      <vt:lpstr>ADC10CTL1 Register</vt:lpstr>
      <vt:lpstr>BACKUPS</vt:lpstr>
    </vt:vector>
  </TitlesOfParts>
  <Company>usafa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Walchko, Kevin J Maj USAF USAFA USAFA/DFEC</cp:lastModifiedBy>
  <cp:revision>351</cp:revision>
  <cp:lastPrinted>2018-05-21T20:23:10Z</cp:lastPrinted>
  <dcterms:created xsi:type="dcterms:W3CDTF">2001-06-27T14:08:57Z</dcterms:created>
  <dcterms:modified xsi:type="dcterms:W3CDTF">2018-11-20T15:22:26Z</dcterms:modified>
</cp:coreProperties>
</file>