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9"/>
  </p:notesMasterIdLst>
  <p:handoutMasterIdLst>
    <p:handoutMasterId r:id="rId30"/>
  </p:handoutMasterIdLst>
  <p:sldIdLst>
    <p:sldId id="352" r:id="rId4"/>
    <p:sldId id="354" r:id="rId5"/>
    <p:sldId id="355" r:id="rId6"/>
    <p:sldId id="358" r:id="rId7"/>
    <p:sldId id="359" r:id="rId8"/>
    <p:sldId id="360" r:id="rId9"/>
    <p:sldId id="361" r:id="rId10"/>
    <p:sldId id="362" r:id="rId11"/>
    <p:sldId id="363" r:id="rId12"/>
    <p:sldId id="364" r:id="rId13"/>
    <p:sldId id="365" r:id="rId14"/>
    <p:sldId id="376" r:id="rId15"/>
    <p:sldId id="366" r:id="rId16"/>
    <p:sldId id="367" r:id="rId17"/>
    <p:sldId id="368" r:id="rId18"/>
    <p:sldId id="369" r:id="rId19"/>
    <p:sldId id="375" r:id="rId20"/>
    <p:sldId id="353" r:id="rId21"/>
    <p:sldId id="356" r:id="rId22"/>
    <p:sldId id="357" r:id="rId23"/>
    <p:sldId id="370" r:id="rId24"/>
    <p:sldId id="371" r:id="rId25"/>
    <p:sldId id="372" r:id="rId26"/>
    <p:sldId id="373" r:id="rId27"/>
    <p:sldId id="374" r:id="rId28"/>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19</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20</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10/16/2018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850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 Why do you think I say this?</a:t>
            </a:r>
            <a:endParaRPr lang="en-US" sz="2000" dirty="0">
              <a:solidFill>
                <a:srgbClr val="FF0000"/>
              </a:solidFill>
            </a:endParaRPr>
          </a:p>
          <a:p>
            <a:pPr lvl="1"/>
            <a:endParaRPr lang="en-US" sz="1600" dirty="0" smtClean="0">
              <a:solidFill>
                <a:schemeClr val="accent2"/>
              </a:solidFill>
            </a:endParaRPr>
          </a:p>
        </p:txBody>
      </p:sp>
      <p:sp>
        <p:nvSpPr>
          <p:cNvPr id="4" name="Rectangular Callout 3"/>
          <p:cNvSpPr/>
          <p:nvPr/>
        </p:nvSpPr>
        <p:spPr bwMode="auto">
          <a:xfrm>
            <a:off x="4903076" y="2506718"/>
            <a:ext cx="3239814" cy="953814"/>
          </a:xfrm>
          <a:prstGeom prst="wedgeRectCallout">
            <a:avLst>
              <a:gd name="adj1" fmla="val -103558"/>
              <a:gd name="adj2" fmla="val -100543"/>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This name doesn’t have to match the interrupt</a:t>
            </a:r>
            <a:r>
              <a:rPr kumimoji="0" lang="en-US" sz="1600" b="0" i="0" u="none" strike="noStrike" cap="none" normalizeH="0" dirty="0" smtClean="0">
                <a:ln>
                  <a:noFill/>
                </a:ln>
                <a:solidFill>
                  <a:schemeClr val="tx1"/>
                </a:solidFill>
                <a:effectLst/>
                <a:latin typeface="Arial" charset="0"/>
              </a:rPr>
              <a:t> vector name, but we generally make it similar</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Names</a:t>
            </a:r>
            <a:endParaRPr lang="en-US" dirty="0"/>
          </a:p>
        </p:txBody>
      </p:sp>
      <p:pic>
        <p:nvPicPr>
          <p:cNvPr id="4" name="Picture 3"/>
          <p:cNvPicPr>
            <a:picLocks noChangeAspect="1"/>
          </p:cNvPicPr>
          <p:nvPr/>
        </p:nvPicPr>
        <p:blipFill>
          <a:blip r:embed="rId2"/>
          <a:stretch>
            <a:fillRect/>
          </a:stretch>
        </p:blipFill>
        <p:spPr>
          <a:xfrm>
            <a:off x="740979" y="1634289"/>
            <a:ext cx="7630510" cy="4398858"/>
          </a:xfrm>
          <a:prstGeom prst="rect">
            <a:avLst/>
          </a:prstGeom>
        </p:spPr>
      </p:pic>
      <p:sp>
        <p:nvSpPr>
          <p:cNvPr id="5" name="Right Arrow 4"/>
          <p:cNvSpPr/>
          <p:nvPr/>
        </p:nvSpPr>
        <p:spPr bwMode="auto">
          <a:xfrm>
            <a:off x="260131" y="4296103"/>
            <a:ext cx="630621" cy="307428"/>
          </a:xfrm>
          <a:prstGeom prst="rightArrow">
            <a:avLst/>
          </a:prstGeom>
          <a:solidFill>
            <a:srgbClr val="0C2D8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6" name="Right Arrow 5"/>
          <p:cNvSpPr/>
          <p:nvPr/>
        </p:nvSpPr>
        <p:spPr bwMode="auto">
          <a:xfrm>
            <a:off x="246989" y="4889939"/>
            <a:ext cx="630621" cy="307428"/>
          </a:xfrm>
          <a:prstGeom prst="rightArrow">
            <a:avLst/>
          </a:prstGeom>
          <a:solidFill>
            <a:srgbClr val="0C2D8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ounded Rectangle 6"/>
          <p:cNvSpPr/>
          <p:nvPr/>
        </p:nvSpPr>
        <p:spPr bwMode="auto">
          <a:xfrm>
            <a:off x="1710559" y="5436479"/>
            <a:ext cx="6479627" cy="853963"/>
          </a:xfrm>
          <a:prstGeom prst="roundRect">
            <a:avLst/>
          </a:prstGeom>
          <a:solidFill>
            <a:srgbClr val="0C2D8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charset="0"/>
              </a:rPr>
              <a:t>Since the user</a:t>
            </a:r>
            <a:r>
              <a:rPr kumimoji="0" lang="en-US" sz="1600" b="0" i="0" u="none" strike="noStrike" cap="none" normalizeH="0" dirty="0" smtClean="0">
                <a:ln>
                  <a:noFill/>
                </a:ln>
                <a:solidFill>
                  <a:schemeClr val="bg1"/>
                </a:solidFill>
                <a:effectLst/>
                <a:latin typeface="Arial" charset="0"/>
              </a:rPr>
              <a:t> guides are written in assembly, they don’t seem to show the C defines in them. The only way I know to find all of the interrupt vector names is to look at the header</a:t>
            </a:r>
            <a:endParaRPr kumimoji="0" lang="en-US" sz="16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2010103" y="1481959"/>
            <a:ext cx="1529256" cy="567558"/>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5843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
        <p:nvSpPr>
          <p:cNvPr id="4" name="Right Brace 3"/>
          <p:cNvSpPr/>
          <p:nvPr/>
        </p:nvSpPr>
        <p:spPr bwMode="auto">
          <a:xfrm>
            <a:off x="6960476" y="2916621"/>
            <a:ext cx="772510" cy="3019096"/>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732987" y="4195336"/>
            <a:ext cx="893193" cy="461665"/>
          </a:xfrm>
          <a:prstGeom prst="rect">
            <a:avLst/>
          </a:prstGeom>
          <a:noFill/>
        </p:spPr>
        <p:txBody>
          <a:bodyPr wrap="none" rtlCol="0">
            <a:spAutoFit/>
          </a:bodyPr>
          <a:lstStyle/>
          <a:p>
            <a:r>
              <a:rPr lang="en-US" dirty="0" smtClean="0"/>
              <a:t>Lab 3</a:t>
            </a:r>
            <a:endParaRPr lang="en-US" dirty="0"/>
          </a:p>
        </p:txBody>
      </p:sp>
      <p:sp>
        <p:nvSpPr>
          <p:cNvPr id="6" name="Rectangular Callout 5"/>
          <p:cNvSpPr/>
          <p:nvPr/>
        </p:nvSpPr>
        <p:spPr bwMode="auto">
          <a:xfrm>
            <a:off x="5601922" y="1485966"/>
            <a:ext cx="2995448" cy="926157"/>
          </a:xfrm>
          <a:prstGeom prst="wedgeRectCallout">
            <a:avLst>
              <a:gd name="adj1" fmla="val -75815"/>
              <a:gd name="adj2" fmla="val 160786"/>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This should make you think of the logic analyzer and when you select the triggering mode</a:t>
            </a:r>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1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r>
              <a:rPr lang="en-US" sz="1500" b="1" dirty="0" smtClean="0">
                <a:solidFill>
                  <a:srgbClr val="00B050"/>
                </a:solidFill>
                <a:latin typeface="Courier New" pitchFamily="49" charset="0"/>
                <a:cs typeface="Courier New" pitchFamily="49" charset="0"/>
              </a:rPr>
              <a:t>// you could use this tell the main() something</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dirty="0">
                <a:solidFill>
                  <a:schemeClr val="accent2"/>
                </a:solidFill>
                <a:latin typeface="Courier New" pitchFamily="49" charset="0"/>
                <a:cs typeface="Courier New" pitchFamily="49" charset="0"/>
              </a:rPr>
              <a:t>v</a:t>
            </a:r>
            <a:r>
              <a:rPr lang="en-US" sz="1400" b="1" dirty="0" smtClean="0">
                <a:solidFill>
                  <a:schemeClr val="accent2"/>
                </a:solidFill>
                <a:latin typeface="Courier New" pitchFamily="49" charset="0"/>
                <a:cs typeface="Courier New" pitchFamily="49" charset="0"/>
              </a:rPr>
              <a:t>oid main(void)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r>
              <a:rPr lang="en-US" sz="1400" b="1" dirty="0" smtClean="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is bit 1 set?</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a:t>
            </a:r>
            <a:r>
              <a:rPr lang="en-US" sz="1200" b="1" kern="0" dirty="0" smtClean="0">
                <a:solidFill>
                  <a:schemeClr val="accent2"/>
                </a:solidFill>
                <a:latin typeface="Courier New" pitchFamily="49" charset="0"/>
                <a:cs typeface="Courier New" pitchFamily="49" charset="0"/>
              </a:rPr>
              <a:t>;</a:t>
            </a:r>
            <a:r>
              <a:rPr lang="en-US" sz="1200" b="1" kern="0" dirty="0">
                <a:solidFill>
                  <a:srgbClr val="00B050"/>
                </a:solidFill>
                <a:latin typeface="Courier New" pitchFamily="49" charset="0"/>
                <a:cs typeface="Courier New" pitchFamily="49" charset="0"/>
              </a:rPr>
              <a:t> // </a:t>
            </a:r>
            <a:r>
              <a:rPr lang="en-US" sz="1200" b="1" kern="0" dirty="0" smtClean="0">
                <a:solidFill>
                  <a:srgbClr val="00B050"/>
                </a:solidFill>
                <a:latin typeface="Courier New" pitchFamily="49" charset="0"/>
                <a:cs typeface="Courier New" pitchFamily="49" charset="0"/>
              </a:rPr>
              <a:t>toggle LEDs</a:t>
            </a:r>
            <a:endParaRPr lang="en-US" sz="1200" b="1" kern="0" dirty="0">
              <a:solidFill>
                <a:srgbClr val="00B050"/>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Exercise</a:t>
            </a:r>
            <a:endParaRPr lang="en-US" dirty="0"/>
          </a:p>
        </p:txBody>
      </p:sp>
      <p:sp>
        <p:nvSpPr>
          <p:cNvPr id="3" name="Content Placeholder 2"/>
          <p:cNvSpPr>
            <a:spLocks noGrp="1"/>
          </p:cNvSpPr>
          <p:nvPr>
            <p:ph idx="1"/>
          </p:nvPr>
        </p:nvSpPr>
        <p:spPr/>
        <p:txBody>
          <a:bodyPr/>
          <a:lstStyle/>
          <a:p>
            <a:r>
              <a:rPr lang="en-US" dirty="0"/>
              <a:t>C</a:t>
            </a:r>
            <a:r>
              <a:rPr lang="en-US" dirty="0" smtClean="0"/>
              <a:t>reate a new C project</a:t>
            </a:r>
          </a:p>
          <a:p>
            <a:r>
              <a:rPr lang="en-US" dirty="0" smtClean="0"/>
              <a:t>Setup the interrupts to read a button presses</a:t>
            </a:r>
            <a:endParaRPr lang="en-US" dirty="0" smtClean="0"/>
          </a:p>
          <a:p>
            <a:r>
              <a:rPr lang="en-US" dirty="0" smtClean="0"/>
              <a:t>When you press the button on the Launchpad, the </a:t>
            </a:r>
            <a:r>
              <a:rPr lang="en-US" dirty="0" smtClean="0"/>
              <a:t>red LED </a:t>
            </a:r>
            <a:r>
              <a:rPr lang="en-US" dirty="0" smtClean="0"/>
              <a:t>is toggled </a:t>
            </a:r>
            <a:r>
              <a:rPr lang="en-US" dirty="0" smtClean="0"/>
              <a:t>on/off</a:t>
            </a:r>
          </a:p>
          <a:p>
            <a:r>
              <a:rPr lang="en-US" dirty="0" smtClean="0"/>
              <a:t>Meanwhile, the green LED turns itself on/off about every second</a:t>
            </a:r>
          </a:p>
          <a:p>
            <a:pPr lvl="1"/>
            <a:r>
              <a:rPr lang="en-US" dirty="0" smtClean="0"/>
              <a:t>You can use: </a:t>
            </a:r>
            <a:r>
              <a:rPr lang="en-US" b="0" dirty="0"/>
              <a:t>__</a:t>
            </a:r>
            <a:r>
              <a:rPr lang="en-US" b="0" dirty="0" err="1"/>
              <a:t>delay_cycles</a:t>
            </a:r>
            <a:r>
              <a:rPr lang="en-US" b="0" dirty="0"/>
              <a:t>(cycles);</a:t>
            </a:r>
            <a:endParaRPr lang="en-US" dirty="0" smtClean="0"/>
          </a:p>
          <a:p>
            <a:r>
              <a:rPr lang="en-US" dirty="0" smtClean="0"/>
              <a:t>Show </a:t>
            </a:r>
            <a:r>
              <a:rPr lang="en-US" dirty="0" smtClean="0"/>
              <a:t>your instructor when you are done</a:t>
            </a:r>
            <a:endParaRPr lang="en-US" dirty="0"/>
          </a:p>
        </p:txBody>
      </p:sp>
    </p:spTree>
    <p:extLst>
      <p:ext uri="{BB962C8B-B14F-4D97-AF65-F5344CB8AC3E}">
        <p14:creationId xmlns:p14="http://schemas.microsoft.com/office/powerpoint/2010/main" val="3361458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2960176" y="5594292"/>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3383098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3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58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2834053" y="1362842"/>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5545033"/>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02" y="1824507"/>
            <a:ext cx="6259383" cy="353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331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3212424" y="1459683"/>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86710" y="5730740"/>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921348"/>
            <a:ext cx="7593097" cy="38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124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p>
          <a:p>
            <a:pPr marL="0" indent="0">
              <a:buNone/>
            </a:pPr>
            <a:r>
              <a:rPr lang="en-US" sz="2000" dirty="0" smtClean="0"/>
              <a:t>Why is an interrupt worse than polling?</a:t>
            </a:r>
          </a:p>
          <a:p>
            <a:pPr lvl="1"/>
            <a:r>
              <a:rPr lang="en-US" dirty="0" smtClean="0"/>
              <a:t>Polling guarantees a set delay response to a change</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 – function that runs</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6653836" y="2148013"/>
            <a:ext cx="2995448" cy="646386"/>
          </a:xfrm>
          <a:prstGeom prst="wedgeRectCallout">
            <a:avLst>
              <a:gd name="adj1" fmla="val -57920"/>
              <a:gd name="adj2" fmla="val 95683"/>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5522</TotalTime>
  <Words>2655</Words>
  <Application>Microsoft Office PowerPoint</Application>
  <PresentationFormat>On-screen Show (4:3)</PresentationFormat>
  <Paragraphs>360</Paragraphs>
  <Slides>25</Slides>
  <Notes>2</Notes>
  <HiddenSlides>5</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Interrupt Vector Names</vt:lpstr>
      <vt:lpstr>Interrupts: Programmer's Job</vt:lpstr>
      <vt:lpstr>Example:  P1 Interrupt</vt:lpstr>
      <vt:lpstr>Example Push Button Interrupt</vt:lpstr>
      <vt:lpstr>Multiple Push Button Interrupts</vt:lpstr>
      <vt:lpstr>In Class Exercise</vt:lpstr>
      <vt:lpstr>BACKUPS</vt:lpstr>
      <vt:lpstr>Lesson 25 Polling - Example Code</vt:lpstr>
      <vt:lpstr>Lesson 25 Interrupt - Example Code</vt:lpstr>
      <vt:lpstr>In-Class Programming Exercise </vt:lpstr>
      <vt:lpstr>In-Class Programming Exercise </vt:lpstr>
      <vt:lpstr>In-Class Programming Exercise </vt:lpstr>
      <vt:lpstr>In-Class Programming Exercise </vt:lpstr>
      <vt:lpstr>In-Class Programming Exercise </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347</cp:revision>
  <cp:lastPrinted>2018-05-21T20:23:10Z</cp:lastPrinted>
  <dcterms:created xsi:type="dcterms:W3CDTF">2001-06-27T14:08:57Z</dcterms:created>
  <dcterms:modified xsi:type="dcterms:W3CDTF">2018-10-16T15:23:39Z</dcterms:modified>
</cp:coreProperties>
</file>