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48"/>
  </p:notesMasterIdLst>
  <p:handoutMasterIdLst>
    <p:handoutMasterId r:id="rId49"/>
  </p:handoutMasterIdLst>
  <p:sldIdLst>
    <p:sldId id="352" r:id="rId4"/>
    <p:sldId id="407" r:id="rId5"/>
    <p:sldId id="354"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3" r:id="rId20"/>
    <p:sldId id="405" r:id="rId21"/>
    <p:sldId id="404" r:id="rId22"/>
    <p:sldId id="406" r:id="rId23"/>
    <p:sldId id="372"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53" r:id="rId4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2135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19</a:t>
            </a:fld>
            <a:endParaRPr lang="en-US"/>
          </a:p>
        </p:txBody>
      </p:sp>
    </p:spTree>
    <p:extLst>
      <p:ext uri="{BB962C8B-B14F-4D97-AF65-F5344CB8AC3E}">
        <p14:creationId xmlns:p14="http://schemas.microsoft.com/office/powerpoint/2010/main" val="309450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10/25/2018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10/25/2018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10/25/2018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10/25/2018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10/25/2018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10/25/2018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26+27</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a:t>
            </a:r>
            <a:r>
              <a:rPr lang="en-US" b="1" dirty="0" smtClean="0"/>
              <a:t>Guide)</a:t>
            </a:r>
            <a:endParaRPr lang="en-US" b="1" dirty="0"/>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1338345" y="3058510"/>
            <a:ext cx="6467311" cy="40202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7675809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dirty="0" smtClean="0"/>
              <a:t>Polling</a:t>
            </a:r>
            <a:endParaRPr lang="en-US" b="1" dirty="0"/>
          </a:p>
        </p:txBody>
      </p:sp>
      <p:sp>
        <p:nvSpPr>
          <p:cNvPr id="5" name="Content Placeholder 2"/>
          <p:cNvSpPr>
            <a:spLocks noGrp="1"/>
          </p:cNvSpPr>
          <p:nvPr>
            <p:ph idx="1"/>
          </p:nvPr>
        </p:nvSpPr>
        <p:spPr>
          <a:xfrm>
            <a:off x="417786" y="1458883"/>
            <a:ext cx="8182304" cy="4792145"/>
          </a:xfrm>
          <a:solidFill>
            <a:schemeClr val="bg1"/>
          </a:solidFill>
          <a:ln>
            <a:noFill/>
          </a:ln>
        </p:spPr>
        <p:txBody>
          <a:bodyPr/>
          <a:lstStyle/>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r>
              <a:rPr lang="en-US" sz="1200" dirty="0">
                <a:solidFill>
                  <a:srgbClr val="00B050"/>
                </a:solidFill>
                <a:latin typeface="Consolas"/>
              </a:rPr>
              <a:t>// ID_0 Divide by 1</a:t>
            </a:r>
          </a:p>
          <a:p>
            <a:pPr marL="0" indent="0">
              <a:buNone/>
            </a:pPr>
            <a:r>
              <a:rPr lang="en-US" sz="1200" dirty="0" smtClean="0">
                <a:solidFill>
                  <a:srgbClr val="00B050"/>
                </a:solidFill>
                <a:latin typeface="Consolas"/>
              </a:rPr>
              <a:t>    //    </a:t>
            </a:r>
            <a:r>
              <a:rPr lang="en-US" sz="1200" dirty="0">
                <a:solidFill>
                  <a:srgbClr val="00B050"/>
                </a:solidFill>
                <a:latin typeface="Consolas"/>
              </a:rPr>
              <a:t>1 sec        1 </a:t>
            </a:r>
            <a:r>
              <a:rPr lang="en-US" sz="1200" dirty="0" err="1">
                <a:solidFill>
                  <a:srgbClr val="00B050"/>
                </a:solidFill>
                <a:latin typeface="Consolas"/>
              </a:rPr>
              <a:t>clks</a:t>
            </a:r>
            <a:r>
              <a:rPr lang="en-US" sz="1200" dirty="0">
                <a:solidFill>
                  <a:srgbClr val="00B050"/>
                </a:solidFill>
                <a:latin typeface="Consolas"/>
              </a:rPr>
              <a:t>      65535 </a:t>
            </a:r>
            <a:r>
              <a:rPr lang="en-US" sz="1200" dirty="0" err="1" smtClean="0">
                <a:solidFill>
                  <a:srgbClr val="00B050"/>
                </a:solidFill>
                <a:latin typeface="Consolas"/>
              </a:rPr>
              <a:t>cnts</a:t>
            </a:r>
            <a:r>
              <a:rPr lang="en-US" sz="1200" dirty="0" smtClean="0">
                <a:solidFill>
                  <a:srgbClr val="00B050"/>
                </a:solidFill>
                <a:latin typeface="Consolas"/>
              </a:rPr>
              <a:t>   </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 * ------ * --------------- = 8.19 </a:t>
            </a:r>
            <a:r>
              <a:rPr lang="en-US" sz="1200" dirty="0" err="1">
                <a:solidFill>
                  <a:srgbClr val="00B050"/>
                </a:solidFill>
                <a:latin typeface="Consolas"/>
              </a:rPr>
              <a:t>ms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8 *10^6 </a:t>
            </a:r>
            <a:r>
              <a:rPr lang="en-US" sz="1200" dirty="0" err="1">
                <a:solidFill>
                  <a:srgbClr val="00B050"/>
                </a:solidFill>
                <a:latin typeface="Consolas"/>
              </a:rPr>
              <a:t>clks</a:t>
            </a:r>
            <a:r>
              <a:rPr lang="en-US" sz="1200" dirty="0">
                <a:solidFill>
                  <a:srgbClr val="00B050"/>
                </a:solidFill>
                <a:latin typeface="Consolas"/>
              </a:rPr>
              <a:t>   1 </a:t>
            </a:r>
            <a:r>
              <a:rPr lang="en-US" sz="1200" dirty="0" err="1">
                <a:solidFill>
                  <a:srgbClr val="00B050"/>
                </a:solidFill>
                <a:latin typeface="Consolas"/>
              </a:rPr>
              <a:t>cnt</a:t>
            </a:r>
            <a:r>
              <a:rPr lang="en-US" sz="1200" dirty="0">
                <a:solidFill>
                  <a:srgbClr val="00B050"/>
                </a:solidFill>
                <a:latin typeface="Consolas"/>
              </a:rPr>
              <a:t>    1 TAR roll </a:t>
            </a:r>
            <a:r>
              <a:rPr lang="en-US" sz="1200" dirty="0" smtClean="0">
                <a:solidFill>
                  <a:srgbClr val="00B050"/>
                </a:solidFill>
                <a:latin typeface="Consolas"/>
              </a:rPr>
              <a:t>over</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ID_3 Divide by 8</a:t>
            </a:r>
          </a:p>
          <a:p>
            <a:pPr marL="0" indent="0">
              <a:buNone/>
            </a:pPr>
            <a:r>
              <a:rPr lang="en-US" sz="1200" dirty="0" smtClean="0">
                <a:solidFill>
                  <a:srgbClr val="00B050"/>
                </a:solidFill>
                <a:latin typeface="Consolas"/>
              </a:rPr>
              <a:t>    //    </a:t>
            </a:r>
            <a:r>
              <a:rPr lang="en-US" sz="1200" dirty="0">
                <a:solidFill>
                  <a:srgbClr val="00B050"/>
                </a:solidFill>
                <a:latin typeface="Consolas"/>
              </a:rPr>
              <a:t>1 sec        8 </a:t>
            </a:r>
            <a:r>
              <a:rPr lang="en-US" sz="1200" dirty="0" err="1">
                <a:solidFill>
                  <a:srgbClr val="00B050"/>
                </a:solidFill>
                <a:latin typeface="Consolas"/>
              </a:rPr>
              <a:t>clks</a:t>
            </a:r>
            <a:r>
              <a:rPr lang="en-US" sz="1200" dirty="0">
                <a:solidFill>
                  <a:srgbClr val="00B050"/>
                </a:solidFill>
                <a:latin typeface="Consolas"/>
              </a:rPr>
              <a:t>      65535 </a:t>
            </a:r>
            <a:r>
              <a:rPr lang="en-US" sz="1200" dirty="0" err="1">
                <a:solidFill>
                  <a:srgbClr val="00B050"/>
                </a:solidFill>
                <a:latin typeface="Consolas"/>
              </a:rPr>
              <a:t>cnts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 * ------ * --------------- = 65.535 </a:t>
            </a:r>
            <a:r>
              <a:rPr lang="en-US" sz="1200" dirty="0" err="1">
                <a:solidFill>
                  <a:srgbClr val="00B050"/>
                </a:solidFill>
                <a:latin typeface="Consolas"/>
              </a:rPr>
              <a:t>ms</a:t>
            </a:r>
            <a:endParaRPr lang="en-US" sz="1200" dirty="0">
              <a:solidFill>
                <a:srgbClr val="00B050"/>
              </a:solidFill>
              <a:latin typeface="Consolas"/>
            </a:endParaRPr>
          </a:p>
          <a:p>
            <a:pPr marL="0" indent="0">
              <a:buNone/>
            </a:pPr>
            <a:r>
              <a:rPr lang="en-US" sz="1200" dirty="0" smtClean="0">
                <a:solidFill>
                  <a:srgbClr val="00B050"/>
                </a:solidFill>
                <a:latin typeface="Consolas"/>
              </a:rPr>
              <a:t>    //  </a:t>
            </a:r>
            <a:r>
              <a:rPr lang="en-US" sz="1200" dirty="0">
                <a:solidFill>
                  <a:srgbClr val="00B050"/>
                </a:solidFill>
                <a:latin typeface="Consolas"/>
              </a:rPr>
              <a:t>8 *10^6 </a:t>
            </a:r>
            <a:r>
              <a:rPr lang="en-US" sz="1200" dirty="0" err="1">
                <a:solidFill>
                  <a:srgbClr val="00B050"/>
                </a:solidFill>
                <a:latin typeface="Consolas"/>
              </a:rPr>
              <a:t>clks</a:t>
            </a:r>
            <a:r>
              <a:rPr lang="en-US" sz="1200" dirty="0">
                <a:solidFill>
                  <a:srgbClr val="00B050"/>
                </a:solidFill>
                <a:latin typeface="Consolas"/>
              </a:rPr>
              <a:t>   1 </a:t>
            </a:r>
            <a:r>
              <a:rPr lang="en-US" sz="1200" dirty="0" err="1">
                <a:solidFill>
                  <a:srgbClr val="00B050"/>
                </a:solidFill>
                <a:latin typeface="Consolas"/>
              </a:rPr>
              <a:t>cnt</a:t>
            </a:r>
            <a:r>
              <a:rPr lang="en-US" sz="1200" dirty="0">
                <a:solidFill>
                  <a:srgbClr val="00B050"/>
                </a:solidFill>
                <a:latin typeface="Consolas"/>
              </a:rPr>
              <a:t>    1 TAR roll over</a:t>
            </a:r>
            <a:endParaRPr lang="en-US" sz="1200" dirty="0" smtClean="0">
              <a:solidFill>
                <a:srgbClr val="00B05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a:t>
            </a:r>
            <a:r>
              <a:rPr lang="en-US" sz="1200" dirty="0" smtClean="0">
                <a:solidFill>
                  <a:srgbClr val="000000"/>
                </a:solidFill>
                <a:latin typeface="Consolas"/>
              </a:rPr>
              <a:t>0xFFFF;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a:t>
            </a:r>
            <a:r>
              <a:rPr lang="en-US" sz="1200" dirty="0" smtClean="0">
                <a:solidFill>
                  <a:srgbClr val="000000"/>
                </a:solidFill>
                <a:latin typeface="Consolas"/>
              </a:rPr>
              <a:t>ID_3 </a:t>
            </a:r>
            <a:r>
              <a:rPr lang="en-US" sz="1200" dirty="0">
                <a:solidFill>
                  <a:srgbClr val="000000"/>
                </a:solidFill>
                <a:latin typeface="Consolas"/>
              </a:rPr>
              <a:t>|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 {</a:t>
            </a:r>
          </a:p>
          <a:p>
            <a:pPr marL="0" indent="0">
              <a:buNone/>
            </a:pPr>
            <a:r>
              <a:rPr lang="en-US" sz="1200" dirty="0" smtClean="0">
                <a:solidFill>
                  <a:srgbClr val="000000"/>
                </a:solidFill>
                <a:latin typeface="Consolas"/>
              </a:rPr>
              <a:t>    </a:t>
            </a:r>
            <a:r>
              <a:rPr lang="en-US" sz="1200" b="1" dirty="0" smtClean="0">
                <a:solidFill>
                  <a:srgbClr val="7F0055"/>
                </a:solidFill>
                <a:latin typeface="Consolas"/>
              </a:rPr>
              <a:t>while</a:t>
            </a:r>
            <a:r>
              <a:rPr lang="en-US" sz="1200" b="1" dirty="0" smtClean="0">
                <a:solidFill>
                  <a:srgbClr val="000000"/>
                </a:solidFill>
                <a:latin typeface="Consolas"/>
              </a:rPr>
              <a:t> ((TA0CTL &amp; TAIFG) == 0); </a:t>
            </a:r>
            <a:r>
              <a:rPr lang="en-US" sz="1200" dirty="0" smtClean="0">
                <a:solidFill>
                  <a:srgbClr val="3F7F5F"/>
                </a:solidFill>
                <a:latin typeface="Consolas"/>
              </a:rPr>
              <a:t>// Polling timer flag? </a:t>
            </a:r>
            <a:endParaRPr lang="en-US" sz="1200" b="1" dirty="0" smtClean="0">
              <a:solidFill>
                <a:srgbClr val="FF0000"/>
              </a:solidFill>
              <a:latin typeface="Consolas"/>
            </a:endParaRPr>
          </a:p>
          <a:p>
            <a:pPr marL="0" indent="0">
              <a:buNone/>
            </a:pPr>
            <a:r>
              <a:rPr lang="en-US" sz="1200" dirty="0" smtClean="0">
                <a:solidFill>
                  <a:srgbClr val="000000"/>
                </a:solidFill>
                <a:latin typeface="Consolas"/>
              </a:rPr>
              <a:t>    TA0CTL &amp;= ~TAIFG;              </a:t>
            </a:r>
            <a:r>
              <a:rPr lang="en-US" sz="1200" dirty="0" smtClean="0">
                <a:solidFill>
                  <a:srgbClr val="3F7F5F"/>
                </a:solidFill>
                <a:latin typeface="Consolas"/>
              </a:rPr>
              <a:t>// Clear rollover flag</a:t>
            </a:r>
            <a:endParaRPr lang="en-US" sz="1200" dirty="0" smtClean="0">
              <a:solidFill>
                <a:srgbClr val="000000"/>
              </a:solidFill>
              <a:latin typeface="Consolas"/>
            </a:endParaRPr>
          </a:p>
          <a:p>
            <a:pPr marL="0" indent="0">
              <a:buNone/>
            </a:pPr>
            <a:r>
              <a:rPr lang="en-US" sz="1200" dirty="0" smtClean="0">
                <a:solidFill>
                  <a:srgbClr val="000000"/>
                </a:solidFill>
                <a:latin typeface="Consolas"/>
              </a:rPr>
              <a:t>    P1OUT ^= BIT6;                </a:t>
            </a:r>
            <a:r>
              <a:rPr lang="en-US" sz="1200" dirty="0" smtClean="0">
                <a:solidFill>
                  <a:srgbClr val="3F7F5F"/>
                </a:solidFill>
                <a:latin typeface="Consolas"/>
              </a:rPr>
              <a:t>// toggle LED</a:t>
            </a:r>
            <a:endParaRPr lang="en-US" sz="1200" dirty="0" smtClean="0">
              <a:solidFill>
                <a:srgbClr val="000000"/>
              </a:solidFill>
              <a:latin typeface="Consolas"/>
            </a:endParaRPr>
          </a:p>
          <a:p>
            <a:pPr marL="0" indent="0">
              <a:buNone/>
            </a:pPr>
            <a:r>
              <a:rPr lang="en-US" sz="1200" dirty="0" smtClean="0">
                <a:solidFill>
                  <a:srgbClr val="000000"/>
                </a:solidFill>
                <a:latin typeface="Consolas"/>
              </a:rPr>
              <a:t>    } </a:t>
            </a:r>
            <a:r>
              <a:rPr lang="en-US" sz="1200" dirty="0" smtClean="0">
                <a:solidFill>
                  <a:srgbClr val="3F7F5F"/>
                </a:solidFill>
                <a:latin typeface="Consolas"/>
              </a:rPr>
              <a:t>// end infinite 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
        <p:nvSpPr>
          <p:cNvPr id="4" name="Rectangular Callout 3"/>
          <p:cNvSpPr/>
          <p:nvPr/>
        </p:nvSpPr>
        <p:spPr bwMode="auto">
          <a:xfrm>
            <a:off x="6794939" y="1529255"/>
            <a:ext cx="1639614" cy="2033752"/>
          </a:xfrm>
          <a:prstGeom prst="wedgeRectCallout">
            <a:avLst>
              <a:gd name="adj1" fmla="val -175641"/>
              <a:gd name="adj2" fmla="val -25141"/>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Arial" charset="0"/>
              </a:rPr>
              <a:t>W</a:t>
            </a:r>
            <a:r>
              <a:rPr lang="en-US" sz="1600" dirty="0" smtClean="0">
                <a:latin typeface="Arial" charset="0"/>
              </a:rPr>
              <a:t>e don’t have a good crystal oscillator so we can change the speed of our board, but it is only ballpark 8MHz</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Polling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756" y="1463566"/>
            <a:ext cx="6526924" cy="4895193"/>
          </a:xfrm>
          <a:prstGeom prst="rect">
            <a:avLst/>
          </a:prstGeom>
        </p:spPr>
      </p:pic>
      <p:sp>
        <p:nvSpPr>
          <p:cNvPr id="5" name="Oval 4"/>
          <p:cNvSpPr/>
          <p:nvPr/>
        </p:nvSpPr>
        <p:spPr bwMode="auto">
          <a:xfrm>
            <a:off x="2191408" y="2065283"/>
            <a:ext cx="1182413" cy="733097"/>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6" name="Rectangular Callout 5"/>
          <p:cNvSpPr/>
          <p:nvPr/>
        </p:nvSpPr>
        <p:spPr bwMode="auto">
          <a:xfrm>
            <a:off x="189186" y="1876097"/>
            <a:ext cx="1639614" cy="2624958"/>
          </a:xfrm>
          <a:prstGeom prst="wedgeRectCallout">
            <a:avLst>
              <a:gd name="adj1" fmla="val 71475"/>
              <a:gd name="adj2" fmla="val -2931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Here is our waveform with a dwell time of ~65.5 </a:t>
            </a:r>
            <a:r>
              <a:rPr lang="en-US" sz="1600" dirty="0" err="1" smtClean="0">
                <a:latin typeface="Arial" charset="0"/>
              </a:rPr>
              <a:t>ms</a:t>
            </a:r>
            <a:r>
              <a:rPr lang="en-US" sz="1600" dirty="0" smtClean="0">
                <a:latin typeface="Arial" charset="0"/>
              </a:rPr>
              <a:t> … remember, we don’t have a good crystal oscillator so we are ballpark 8MHz</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2178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dirty="0" smtClean="0"/>
              <a:t>Interrupts</a:t>
            </a:r>
            <a:endParaRPr lang="en-US" b="1" dirty="0"/>
          </a:p>
        </p:txBody>
      </p:sp>
      <p:sp>
        <p:nvSpPr>
          <p:cNvPr id="5" name="Content Placeholder 2"/>
          <p:cNvSpPr>
            <a:spLocks noGrp="1"/>
          </p:cNvSpPr>
          <p:nvPr>
            <p:ph idx="1"/>
          </p:nvPr>
        </p:nvSpPr>
        <p:spPr>
          <a:xfrm>
            <a:off x="417786" y="1458883"/>
            <a:ext cx="8182304" cy="4792145"/>
          </a:xfrm>
          <a:solidFill>
            <a:schemeClr val="bg1"/>
          </a:solidFill>
          <a:ln>
            <a:noFill/>
          </a:ln>
        </p:spPr>
        <p:txBody>
          <a:bodyPr/>
          <a:lstStyle/>
          <a:p>
            <a:pPr marL="0" marR="0" indent="0">
              <a:spcBef>
                <a:spcPts val="0"/>
              </a:spcBef>
              <a:spcAft>
                <a:spcPts val="0"/>
              </a:spcAft>
              <a:buNone/>
            </a:pPr>
            <a:r>
              <a:rPr lang="en-US" sz="1600" dirty="0">
                <a:latin typeface="Calibri"/>
                <a:ea typeface="Calibri"/>
              </a:rPr>
              <a:t>void main(void) {</a:t>
            </a:r>
          </a:p>
          <a:p>
            <a:pPr marL="0" marR="0" indent="0">
              <a:spcBef>
                <a:spcPts val="0"/>
              </a:spcBef>
              <a:spcAft>
                <a:spcPts val="0"/>
              </a:spcAft>
              <a:buNone/>
            </a:pPr>
            <a:r>
              <a:rPr lang="en-US" sz="1600" dirty="0">
                <a:latin typeface="Calibri"/>
                <a:ea typeface="Calibri"/>
              </a:rPr>
              <a:t>    WDTCTL = WDTPW | WDTHOLD;	</a:t>
            </a:r>
            <a:r>
              <a:rPr lang="en-US" sz="1600" dirty="0" smtClean="0">
                <a:solidFill>
                  <a:srgbClr val="00B050"/>
                </a:solidFill>
                <a:latin typeface="Calibri"/>
                <a:ea typeface="Calibri"/>
              </a:rPr>
              <a:t>// </a:t>
            </a:r>
            <a:r>
              <a:rPr lang="en-US" sz="1600" dirty="0">
                <a:solidFill>
                  <a:srgbClr val="00B050"/>
                </a:solidFill>
                <a:latin typeface="Calibri"/>
                <a:ea typeface="Calibri"/>
              </a:rPr>
              <a:t>Stop watchdog timer</a:t>
            </a:r>
          </a:p>
          <a:p>
            <a:pPr marL="0" indent="0">
              <a:buNone/>
            </a:pPr>
            <a:r>
              <a:rPr lang="en-US" sz="1600" dirty="0" smtClean="0">
                <a:solidFill>
                  <a:srgbClr val="000000"/>
                </a:solidFill>
                <a:latin typeface="Consolas"/>
              </a:rPr>
              <a:t>  BCSCTL1 </a:t>
            </a:r>
            <a:r>
              <a:rPr lang="en-US" sz="1600" dirty="0">
                <a:solidFill>
                  <a:srgbClr val="000000"/>
                </a:solidFill>
                <a:latin typeface="Consolas"/>
              </a:rPr>
              <a:t>= CALBC1_8MHZ;      </a:t>
            </a:r>
            <a:r>
              <a:rPr lang="en-US" sz="1600" dirty="0" smtClean="0">
                <a:solidFill>
                  <a:srgbClr val="000000"/>
                </a:solidFill>
                <a:latin typeface="Consolas"/>
              </a:rPr>
              <a:t>   </a:t>
            </a:r>
            <a:r>
              <a:rPr lang="en-US" sz="1600" dirty="0" smtClean="0">
                <a:solidFill>
                  <a:srgbClr val="3F7F5F"/>
                </a:solidFill>
                <a:latin typeface="Consolas"/>
              </a:rPr>
              <a:t>// </a:t>
            </a:r>
            <a:r>
              <a:rPr lang="en-US" sz="1600" dirty="0">
                <a:solidFill>
                  <a:srgbClr val="3F7F5F"/>
                </a:solidFill>
                <a:latin typeface="Consolas"/>
              </a:rPr>
              <a:t>Set SMCLK 8 MHz</a:t>
            </a:r>
          </a:p>
          <a:p>
            <a:pPr marL="0" indent="0">
              <a:buNone/>
            </a:pPr>
            <a:r>
              <a:rPr lang="en-US" sz="1600" dirty="0">
                <a:solidFill>
                  <a:srgbClr val="000000"/>
                </a:solidFill>
                <a:latin typeface="Consolas"/>
              </a:rPr>
              <a:t>  </a:t>
            </a:r>
            <a:r>
              <a:rPr lang="en-US" sz="1600" dirty="0" smtClean="0">
                <a:solidFill>
                  <a:srgbClr val="000000"/>
                </a:solidFill>
                <a:latin typeface="Consolas"/>
              </a:rPr>
              <a:t>DCOCTL </a:t>
            </a:r>
            <a:r>
              <a:rPr lang="en-US" sz="1600" dirty="0">
                <a:solidFill>
                  <a:srgbClr val="000000"/>
                </a:solidFill>
                <a:latin typeface="Consolas"/>
              </a:rPr>
              <a:t>= CALDCO_8MHZ;</a:t>
            </a:r>
            <a:endParaRPr lang="en-US" sz="1600" dirty="0">
              <a:latin typeface="Consolas"/>
            </a:endParaRP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smtClean="0">
                <a:latin typeface="Calibri"/>
                <a:ea typeface="Calibri"/>
              </a:rPr>
              <a:t>    </a:t>
            </a:r>
            <a:r>
              <a:rPr lang="en-US" sz="1600" dirty="0">
                <a:latin typeface="Calibri"/>
                <a:ea typeface="Calibri"/>
              </a:rPr>
              <a:t>P1DIR |= BIT6;			</a:t>
            </a:r>
            <a:r>
              <a:rPr lang="en-US" sz="1600" dirty="0" smtClean="0">
                <a:solidFill>
                  <a:srgbClr val="00B050"/>
                </a:solidFill>
                <a:latin typeface="Calibri"/>
                <a:ea typeface="Calibri"/>
              </a:rPr>
              <a:t>// </a:t>
            </a:r>
            <a:r>
              <a:rPr lang="en-US" sz="1600" dirty="0">
                <a:solidFill>
                  <a:srgbClr val="00B050"/>
                </a:solidFill>
                <a:latin typeface="Calibri"/>
                <a:ea typeface="Calibri"/>
              </a:rPr>
              <a:t>Set P1.6 (Green LED) as an </a:t>
            </a:r>
            <a:r>
              <a:rPr lang="en-US" sz="1600" dirty="0" smtClean="0">
                <a:solidFill>
                  <a:srgbClr val="00B050"/>
                </a:solidFill>
                <a:latin typeface="Calibri"/>
                <a:ea typeface="Calibri"/>
              </a:rPr>
              <a:t>output</a:t>
            </a:r>
            <a:endParaRPr lang="en-US" sz="1600" dirty="0">
              <a:solidFill>
                <a:srgbClr val="00B050"/>
              </a:solidFill>
              <a:latin typeface="Calibri"/>
              <a:ea typeface="Calibri"/>
            </a:endParaRPr>
          </a:p>
          <a:p>
            <a:pPr marL="0" marR="0" indent="0">
              <a:spcBef>
                <a:spcPts val="0"/>
              </a:spcBef>
              <a:spcAft>
                <a:spcPts val="0"/>
              </a:spcAft>
              <a:buNone/>
            </a:pPr>
            <a:r>
              <a:rPr lang="en-US" sz="1600" dirty="0">
                <a:latin typeface="Calibri"/>
                <a:ea typeface="Calibri"/>
              </a:rPr>
              <a:t>    TA0CTL &amp;= ~TAIFG;			</a:t>
            </a:r>
            <a:r>
              <a:rPr lang="en-US" sz="1600" dirty="0" smtClean="0">
                <a:solidFill>
                  <a:srgbClr val="00B050"/>
                </a:solidFill>
                <a:latin typeface="Calibri"/>
                <a:ea typeface="Calibri"/>
              </a:rPr>
              <a:t>// </a:t>
            </a:r>
            <a:r>
              <a:rPr lang="en-US" sz="1600" dirty="0">
                <a:solidFill>
                  <a:srgbClr val="00B050"/>
                </a:solidFill>
                <a:latin typeface="Calibri"/>
                <a:ea typeface="Calibri"/>
              </a:rPr>
              <a:t>Turn off Timer A interrupt flag</a:t>
            </a:r>
          </a:p>
          <a:p>
            <a:pPr marL="0" marR="0" indent="0">
              <a:spcBef>
                <a:spcPts val="0"/>
              </a:spcBef>
              <a:spcAft>
                <a:spcPts val="0"/>
              </a:spcAft>
              <a:buNone/>
            </a:pPr>
            <a:r>
              <a:rPr lang="en-US" sz="1600" dirty="0">
                <a:latin typeface="Calibri"/>
                <a:ea typeface="Calibri"/>
              </a:rPr>
              <a:t>    TA0CTL |= ID_3 | TASSEL_2 | MC_1 | TAIE;</a:t>
            </a:r>
          </a:p>
          <a:p>
            <a:pPr marL="0" marR="0" indent="0">
              <a:spcBef>
                <a:spcPts val="0"/>
              </a:spcBef>
              <a:spcAft>
                <a:spcPts val="0"/>
              </a:spcAft>
              <a:buNone/>
            </a:pPr>
            <a:r>
              <a:rPr lang="en-US" sz="1600" dirty="0">
                <a:latin typeface="Calibri"/>
                <a:ea typeface="Calibri"/>
              </a:rPr>
              <a:t>    				</a:t>
            </a:r>
            <a:r>
              <a:rPr lang="en-US" sz="1600" dirty="0" smtClean="0">
                <a:solidFill>
                  <a:srgbClr val="00B050"/>
                </a:solidFill>
                <a:latin typeface="Calibri"/>
                <a:ea typeface="Calibri"/>
              </a:rPr>
              <a:t>// </a:t>
            </a:r>
            <a:r>
              <a:rPr lang="en-US" sz="1600" dirty="0">
                <a:solidFill>
                  <a:srgbClr val="00B050"/>
                </a:solidFill>
                <a:latin typeface="Calibri"/>
                <a:ea typeface="Calibri"/>
              </a:rPr>
              <a:t>Setting all our bits count up to TA0CCR0</a:t>
            </a:r>
          </a:p>
          <a:p>
            <a:pPr marL="0" marR="0" indent="0">
              <a:spcBef>
                <a:spcPts val="0"/>
              </a:spcBef>
              <a:spcAft>
                <a:spcPts val="0"/>
              </a:spcAft>
              <a:buNone/>
            </a:pPr>
            <a:r>
              <a:rPr lang="en-US" sz="1600" dirty="0">
                <a:latin typeface="Calibri"/>
                <a:ea typeface="Calibri"/>
              </a:rPr>
              <a:t>    TA0CCR0 = 0xFFFF;			</a:t>
            </a:r>
            <a:r>
              <a:rPr lang="en-US" sz="1600" dirty="0" smtClean="0">
                <a:solidFill>
                  <a:srgbClr val="00B050"/>
                </a:solidFill>
                <a:latin typeface="Calibri"/>
                <a:ea typeface="Calibri"/>
              </a:rPr>
              <a:t>// </a:t>
            </a:r>
            <a:r>
              <a:rPr lang="en-US" sz="1600" dirty="0">
                <a:solidFill>
                  <a:srgbClr val="00B050"/>
                </a:solidFill>
                <a:latin typeface="Calibri"/>
                <a:ea typeface="Calibri"/>
              </a:rPr>
              <a:t>Set Timer A 0 TA0CCR0 value</a:t>
            </a:r>
          </a:p>
          <a:p>
            <a:pPr marL="0" marR="0" indent="0">
              <a:spcBef>
                <a:spcPts val="0"/>
              </a:spcBef>
              <a:spcAft>
                <a:spcPts val="0"/>
              </a:spcAft>
              <a:buNone/>
            </a:pPr>
            <a:r>
              <a:rPr lang="en-US" sz="1600" dirty="0">
                <a:latin typeface="Calibri"/>
                <a:ea typeface="Calibri"/>
              </a:rPr>
              <a:t>    __</a:t>
            </a:r>
            <a:r>
              <a:rPr lang="en-US" sz="1600" dirty="0" err="1">
                <a:latin typeface="Calibri"/>
                <a:ea typeface="Calibri"/>
              </a:rPr>
              <a:t>enable_interrupt</a:t>
            </a:r>
            <a:r>
              <a:rPr lang="en-US" sz="1600" dirty="0">
                <a:latin typeface="Calibri"/>
                <a:ea typeface="Calibri"/>
              </a:rPr>
              <a:t>();		</a:t>
            </a:r>
            <a:r>
              <a:rPr lang="en-US" sz="1600" dirty="0" smtClean="0">
                <a:solidFill>
                  <a:srgbClr val="00B050"/>
                </a:solidFill>
                <a:latin typeface="Calibri"/>
                <a:ea typeface="Calibri"/>
              </a:rPr>
              <a:t>// </a:t>
            </a:r>
            <a:r>
              <a:rPr lang="en-US" sz="1600" dirty="0">
                <a:solidFill>
                  <a:srgbClr val="00B050"/>
                </a:solidFill>
                <a:latin typeface="Calibri"/>
                <a:ea typeface="Calibri"/>
              </a:rPr>
              <a:t>Enable Interrupts and then write function</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a:latin typeface="Calibri"/>
                <a:ea typeface="Calibri"/>
              </a:rPr>
              <a:t>    while (1);			</a:t>
            </a:r>
            <a:r>
              <a:rPr lang="en-US" sz="1600" dirty="0" smtClean="0">
                <a:solidFill>
                  <a:srgbClr val="00B050"/>
                </a:solidFill>
                <a:latin typeface="Calibri"/>
                <a:ea typeface="Calibri"/>
              </a:rPr>
              <a:t>// </a:t>
            </a:r>
            <a:r>
              <a:rPr lang="en-US" sz="1600" dirty="0" err="1">
                <a:solidFill>
                  <a:srgbClr val="00B050"/>
                </a:solidFill>
                <a:latin typeface="Calibri"/>
                <a:ea typeface="Calibri"/>
              </a:rPr>
              <a:t>cpu</a:t>
            </a:r>
            <a:r>
              <a:rPr lang="en-US" sz="1600" dirty="0">
                <a:solidFill>
                  <a:srgbClr val="00B050"/>
                </a:solidFill>
                <a:latin typeface="Calibri"/>
                <a:ea typeface="Calibri"/>
              </a:rPr>
              <a:t> </a:t>
            </a:r>
            <a:r>
              <a:rPr lang="en-US" sz="1600" dirty="0" smtClean="0">
                <a:solidFill>
                  <a:srgbClr val="00B050"/>
                </a:solidFill>
                <a:latin typeface="Calibri"/>
                <a:ea typeface="Calibri"/>
              </a:rPr>
              <a:t>trap</a:t>
            </a:r>
            <a:endParaRPr lang="en-US" sz="1600" dirty="0">
              <a:latin typeface="Calibri"/>
              <a:ea typeface="Calibri"/>
            </a:endParaRPr>
          </a:p>
          <a:p>
            <a:pPr marL="0" marR="0" indent="0">
              <a:spcBef>
                <a:spcPts val="0"/>
              </a:spcBef>
              <a:spcAft>
                <a:spcPts val="0"/>
              </a:spcAft>
              <a:buNone/>
            </a:pPr>
            <a:r>
              <a:rPr lang="en-US" sz="1600" dirty="0">
                <a:latin typeface="Calibri"/>
                <a:ea typeface="Calibri"/>
              </a:rPr>
              <a:t>}</a:t>
            </a:r>
          </a:p>
          <a:p>
            <a:pPr marL="0" marR="0" indent="0">
              <a:spcBef>
                <a:spcPts val="0"/>
              </a:spcBef>
              <a:spcAft>
                <a:spcPts val="0"/>
              </a:spcAft>
              <a:buNone/>
            </a:pPr>
            <a:endParaRPr lang="en-US" sz="1600" dirty="0">
              <a:latin typeface="Calibri"/>
              <a:ea typeface="Calibri"/>
            </a:endParaRPr>
          </a:p>
          <a:p>
            <a:pPr marL="0" marR="0" indent="0">
              <a:spcBef>
                <a:spcPts val="0"/>
              </a:spcBef>
              <a:spcAft>
                <a:spcPts val="0"/>
              </a:spcAft>
              <a:buNone/>
            </a:pPr>
            <a:r>
              <a:rPr lang="en-US" sz="1600" dirty="0">
                <a:latin typeface="Calibri"/>
                <a:ea typeface="Calibri"/>
              </a:rPr>
              <a:t>#pragma vector = TIMER0_A1_VECTOR</a:t>
            </a:r>
          </a:p>
          <a:p>
            <a:pPr marL="0" marR="0" indent="0">
              <a:spcBef>
                <a:spcPts val="0"/>
              </a:spcBef>
              <a:spcAft>
                <a:spcPts val="0"/>
              </a:spcAft>
              <a:buNone/>
            </a:pPr>
            <a:r>
              <a:rPr lang="en-US" sz="1600" dirty="0">
                <a:latin typeface="Calibri"/>
                <a:ea typeface="Calibri"/>
              </a:rPr>
              <a:t>__interrupt void </a:t>
            </a:r>
            <a:r>
              <a:rPr lang="en-US" sz="1600" dirty="0" err="1">
                <a:latin typeface="Calibri"/>
                <a:ea typeface="Calibri"/>
              </a:rPr>
              <a:t>timerOverFlow</a:t>
            </a:r>
            <a:r>
              <a:rPr lang="en-US" sz="1600" dirty="0">
                <a:latin typeface="Calibri"/>
                <a:ea typeface="Calibri"/>
              </a:rPr>
              <a:t> (void){</a:t>
            </a:r>
          </a:p>
          <a:p>
            <a:pPr marL="0" marR="0" indent="0">
              <a:spcBef>
                <a:spcPts val="0"/>
              </a:spcBef>
              <a:spcAft>
                <a:spcPts val="0"/>
              </a:spcAft>
              <a:buNone/>
            </a:pPr>
            <a:r>
              <a:rPr lang="en-US" sz="1600" dirty="0">
                <a:latin typeface="Calibri"/>
                <a:ea typeface="Calibri"/>
              </a:rPr>
              <a:t>	P1OUT ^= BIT6;		</a:t>
            </a:r>
            <a:r>
              <a:rPr lang="en-US" sz="1600" dirty="0" smtClean="0">
                <a:solidFill>
                  <a:srgbClr val="00B050"/>
                </a:solidFill>
                <a:latin typeface="Calibri"/>
                <a:ea typeface="Calibri"/>
              </a:rPr>
              <a:t>// </a:t>
            </a:r>
            <a:r>
              <a:rPr lang="en-US" sz="1600" dirty="0">
                <a:solidFill>
                  <a:srgbClr val="00B050"/>
                </a:solidFill>
                <a:latin typeface="Calibri"/>
                <a:ea typeface="Calibri"/>
              </a:rPr>
              <a:t>XOR Toggles our green LED on/off after timer</a:t>
            </a:r>
          </a:p>
          <a:p>
            <a:pPr marL="0" marR="0" indent="0">
              <a:spcBef>
                <a:spcPts val="0"/>
              </a:spcBef>
              <a:spcAft>
                <a:spcPts val="0"/>
              </a:spcAft>
              <a:buNone/>
            </a:pPr>
            <a:r>
              <a:rPr lang="en-US" sz="1600" dirty="0">
                <a:latin typeface="Calibri"/>
                <a:ea typeface="Calibri"/>
              </a:rPr>
              <a:t>	TA0CTL &amp;= ~TAIFG;		</a:t>
            </a:r>
            <a:r>
              <a:rPr lang="en-US" sz="1600" dirty="0" smtClean="0">
                <a:solidFill>
                  <a:srgbClr val="00B050"/>
                </a:solidFill>
                <a:latin typeface="Calibri"/>
                <a:ea typeface="Calibri"/>
              </a:rPr>
              <a:t>// </a:t>
            </a:r>
            <a:r>
              <a:rPr lang="en-US" sz="1600" dirty="0">
                <a:solidFill>
                  <a:srgbClr val="00B050"/>
                </a:solidFill>
                <a:latin typeface="Calibri"/>
                <a:ea typeface="Calibri"/>
              </a:rPr>
              <a:t>Clears the interrupt flag to return</a:t>
            </a:r>
          </a:p>
          <a:p>
            <a:pPr marL="0" marR="0" indent="0">
              <a:spcBef>
                <a:spcPts val="0"/>
              </a:spcBef>
              <a:spcAft>
                <a:spcPts val="0"/>
              </a:spcAft>
              <a:buNone/>
            </a:pPr>
            <a:r>
              <a:rPr lang="en-US" sz="1600" dirty="0" smtClean="0">
                <a:latin typeface="Calibri"/>
                <a:ea typeface="Calibri"/>
              </a:rPr>
              <a:t>}</a:t>
            </a:r>
            <a:endParaRPr lang="en-US" sz="1600" dirty="0">
              <a:latin typeface="Calibri"/>
              <a:ea typeface="Calibri"/>
            </a:endParaRPr>
          </a:p>
        </p:txBody>
      </p:sp>
      <p:pic>
        <p:nvPicPr>
          <p:cNvPr id="3" name="Picture 2"/>
          <p:cNvPicPr>
            <a:picLocks noChangeAspect="1"/>
          </p:cNvPicPr>
          <p:nvPr/>
        </p:nvPicPr>
        <p:blipFill>
          <a:blip r:embed="rId3"/>
          <a:stretch>
            <a:fillRect/>
          </a:stretch>
        </p:blipFill>
        <p:spPr>
          <a:xfrm>
            <a:off x="1044137" y="3688146"/>
            <a:ext cx="6724650" cy="1200150"/>
          </a:xfrm>
          <a:prstGeom prst="rect">
            <a:avLst/>
          </a:prstGeom>
        </p:spPr>
      </p:pic>
      <p:sp>
        <p:nvSpPr>
          <p:cNvPr id="4" name="Rectangular Callout 3"/>
          <p:cNvSpPr/>
          <p:nvPr/>
        </p:nvSpPr>
        <p:spPr bwMode="auto">
          <a:xfrm>
            <a:off x="2238703" y="2025869"/>
            <a:ext cx="2601311" cy="1095703"/>
          </a:xfrm>
          <a:prstGeom prst="wedgeRectCallout">
            <a:avLst>
              <a:gd name="adj1" fmla="val -27803"/>
              <a:gd name="adj2" fmla="val 138759"/>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Interrupt vector names can be found in the msp430g2553.h header towards th</a:t>
            </a:r>
            <a:r>
              <a:rPr lang="en-US" sz="1600" dirty="0" smtClean="0">
                <a:latin typeface="Arial" charset="0"/>
              </a:rPr>
              <a:t>e bottom</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00043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Block Diagram</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889" y="1597819"/>
            <a:ext cx="6405040" cy="478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4829175" y="4613713"/>
            <a:ext cx="1466850" cy="14859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5706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Does the Timer Expire?</a:t>
            </a:r>
            <a:endParaRPr lang="en-US" dirty="0"/>
          </a:p>
        </p:txBody>
      </p:sp>
      <p:sp>
        <p:nvSpPr>
          <p:cNvPr id="3" name="Content Placeholder 2"/>
          <p:cNvSpPr>
            <a:spLocks noGrp="1"/>
          </p:cNvSpPr>
          <p:nvPr>
            <p:ph idx="1"/>
          </p:nvPr>
        </p:nvSpPr>
        <p:spPr/>
        <p:txBody>
          <a:bodyPr/>
          <a:lstStyle/>
          <a:p>
            <a:r>
              <a:rPr lang="en-US" dirty="0" smtClean="0"/>
              <a:t>Ok, let’s figure out how to determine when the timer goes off (interrupt is set)</a:t>
            </a:r>
          </a:p>
          <a:p>
            <a:pPr lvl="1"/>
            <a:r>
              <a:rPr lang="en-US" dirty="0" smtClean="0"/>
              <a:t>It really isn’t hard, but it is best if you follow the method described here</a:t>
            </a:r>
            <a:endParaRPr lang="en-US" dirty="0"/>
          </a:p>
        </p:txBody>
      </p:sp>
    </p:spTree>
    <p:extLst>
      <p:ext uri="{BB962C8B-B14F-4D97-AF65-F5344CB8AC3E}">
        <p14:creationId xmlns:p14="http://schemas.microsoft.com/office/powerpoint/2010/main" val="1642724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474075"/>
                <a:ext cx="8509911" cy="306324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18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1800" dirty="0">
                    <a:solidFill>
                      <a:schemeClr val="accent2"/>
                    </a:solidFill>
                    <a:latin typeface="Helvetica"/>
                    <a:ea typeface="Times New Roman"/>
                    <a:cs typeface="Times New Roman"/>
                  </a:rPr>
                  <a:t>Find: How long will it take to roll over TAR? (Fill in the blanks</a:t>
                </a:r>
                <a:r>
                  <a:rPr lang="en-US" sz="18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1800" dirty="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 xmlns:m="http://schemas.openxmlformats.org/officeDocument/2006/math">
                    <m:f>
                      <m:fPr>
                        <m:ctrlPr>
                          <a:rPr lang="en-US" sz="3000" i="1">
                            <a:latin typeface="Cambria Math" panose="02040503050406030204" pitchFamily="18" charset="0"/>
                          </a:rPr>
                        </m:ctrlPr>
                      </m:fPr>
                      <m:num>
                        <m:r>
                          <a:rPr lang="en-US" sz="3000" i="1">
                            <a:latin typeface="Cambria Math"/>
                          </a:rPr>
                          <m:t>1</m:t>
                        </m:r>
                      </m:num>
                      <m:den>
                        <m:r>
                          <a:rPr lang="en-US" sz="3000" b="0" i="1">
                            <a:latin typeface="Cambria Math" panose="02040503050406030204" pitchFamily="18" charset="0"/>
                          </a:rPr>
                          <m:t>𝑐𝑙𝑜𝑐𝑘</m:t>
                        </m:r>
                        <m:r>
                          <a:rPr lang="en-US" sz="3000" b="0" i="1">
                            <a:latin typeface="Cambria Math" panose="02040503050406030204" pitchFamily="18" charset="0"/>
                          </a:rPr>
                          <m:t> </m:t>
                        </m:r>
                        <m:r>
                          <a:rPr lang="en-US" sz="3000" b="0" i="1">
                            <a:latin typeface="Cambria Math" panose="02040503050406030204" pitchFamily="18" charset="0"/>
                          </a:rPr>
                          <m:t>𝑠𝑝𝑒𝑒𝑑</m:t>
                        </m:r>
                      </m:den>
                    </m:f>
                    <m:r>
                      <a:rPr lang="en-US" sz="3000" i="1">
                        <a:latin typeface="Cambria Math"/>
                      </a:rPr>
                      <m:t>×</m:t>
                    </m:r>
                    <m:f>
                      <m:fPr>
                        <m:ctrlPr>
                          <a:rPr lang="en-US" sz="3000" i="1">
                            <a:latin typeface="Cambria Math" panose="02040503050406030204" pitchFamily="18" charset="0"/>
                          </a:rPr>
                        </m:ctrlPr>
                      </m:fPr>
                      <m:num>
                        <m:r>
                          <a:rPr lang="en-US" sz="3000" b="0" i="1">
                            <a:latin typeface="Cambria Math" panose="02040503050406030204" pitchFamily="18" charset="0"/>
                          </a:rPr>
                          <m:t>𝐼𝐷𝑥</m:t>
                        </m:r>
                      </m:num>
                      <m:den>
                        <m:r>
                          <a:rPr lang="en-US" sz="3000" i="1">
                            <a:latin typeface="Cambria Math"/>
                          </a:rPr>
                          <m:t>1 </m:t>
                        </m:r>
                        <m:r>
                          <a:rPr lang="en-US" sz="3000" i="1">
                            <a:latin typeface="Cambria Math"/>
                          </a:rPr>
                          <m:t>𝑐𝑛𝑡</m:t>
                        </m:r>
                      </m:den>
                    </m:f>
                    <m:r>
                      <a:rPr lang="en-US" sz="3000" i="1">
                        <a:latin typeface="Cambria Math"/>
                      </a:rPr>
                      <m:t>×</m:t>
                    </m:r>
                    <m:f>
                      <m:fPr>
                        <m:ctrlPr>
                          <a:rPr lang="en-US" sz="3000" i="1">
                            <a:latin typeface="Cambria Math" panose="02040503050406030204" pitchFamily="18" charset="0"/>
                          </a:rPr>
                        </m:ctrlPr>
                      </m:fPr>
                      <m:num>
                        <m:r>
                          <a:rPr lang="en-US" sz="3000" b="0" i="1">
                            <a:latin typeface="Cambria Math" panose="02040503050406030204" pitchFamily="18" charset="0"/>
                          </a:rPr>
                          <m:t>𝑇𝐴𝐶𝐶𝑅</m:t>
                        </m:r>
                        <m:r>
                          <a:rPr lang="en-US" sz="3000" b="0" i="1">
                            <a:latin typeface="Cambria Math" panose="02040503050406030204" pitchFamily="18" charset="0"/>
                          </a:rPr>
                          <m:t>0</m:t>
                        </m:r>
                      </m:num>
                      <m:den>
                        <m:r>
                          <a:rPr lang="en-US" sz="3000" i="1">
                            <a:latin typeface="Cambria Math"/>
                          </a:rPr>
                          <m:t>1 </m:t>
                        </m:r>
                        <m:r>
                          <a:rPr lang="en-US" sz="3000" i="1">
                            <a:latin typeface="Cambria Math"/>
                          </a:rPr>
                          <m:t>𝑇𝐴𝑅</m:t>
                        </m:r>
                        <m:r>
                          <a:rPr lang="en-US" sz="3000" i="1">
                            <a:latin typeface="Cambria Math"/>
                          </a:rPr>
                          <m:t> </m:t>
                        </m:r>
                        <m:r>
                          <a:rPr lang="en-US" sz="3000" i="1">
                            <a:latin typeface="Cambria Math"/>
                          </a:rPr>
                          <m:t>𝑟𝑜𝑙𝑙</m:t>
                        </m:r>
                        <m:r>
                          <a:rPr lang="en-US" sz="3000" i="1">
                            <a:latin typeface="Cambria Math"/>
                          </a:rPr>
                          <m:t> </m:t>
                        </m:r>
                        <m:r>
                          <a:rPr lang="en-US" sz="3000" i="1">
                            <a:latin typeface="Cambria Math"/>
                          </a:rPr>
                          <m:t>𝑜𝑣𝑒𝑟</m:t>
                        </m:r>
                      </m:den>
                    </m:f>
                    <m:r>
                      <a:rPr lang="en-US" sz="3000" i="1">
                        <a:latin typeface="Cambria Math"/>
                      </a:rPr>
                      <m:t>=</m:t>
                    </m:r>
                  </m:oMath>
                </a14:m>
                <a:r>
                  <a:rPr lang="en-US" sz="3000" dirty="0"/>
                  <a:t> </a:t>
                </a:r>
                <a:r>
                  <a:rPr lang="en-US" sz="3000" b="0" dirty="0" smtClean="0"/>
                  <a:t>Time</a:t>
                </a:r>
                <a:endParaRPr lang="en-US" sz="3000" b="0" dirty="0">
                  <a:solidFill>
                    <a:schemeClr val="accent2"/>
                  </a:solidFill>
                  <a:latin typeface="Helvetica"/>
                  <a:ea typeface="Times New Roman"/>
                  <a:cs typeface="Times New Roman"/>
                </a:endParaRPr>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474075"/>
                <a:ext cx="8509911" cy="3063241"/>
              </a:xfrm>
              <a:blipFill rotWithShape="0">
                <a:blip r:embed="rId2"/>
                <a:stretch>
                  <a:fillRect l="-645" t="-298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19074" y="453731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50166" y="5395059"/>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431216" y="5395059"/>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9244"/>
                <a:ext cx="8509911" cy="2825687"/>
              </a:xfrm>
            </p:spPr>
            <p:txBody>
              <a:bodyPr>
                <a:normAutofit fontScale="70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a:t>
                </a:r>
                <a:r>
                  <a:rPr lang="en-US" sz="2400" dirty="0">
                    <a:solidFill>
                      <a:srgbClr val="FF0000"/>
                    </a:solidFill>
                    <a:latin typeface="Helvetica"/>
                    <a:ea typeface="Times New Roman"/>
                    <a:cs typeface="Times New Roman"/>
                  </a:rPr>
                  <a:t>SMCLK = 8 MHz</a:t>
                </a:r>
                <a:r>
                  <a:rPr lang="en-US" sz="2400" dirty="0">
                    <a:solidFill>
                      <a:schemeClr val="accent2"/>
                    </a:solidFill>
                    <a:latin typeface="Helvetica"/>
                    <a:ea typeface="Times New Roman"/>
                    <a:cs typeface="Times New Roman"/>
                  </a:rPr>
                  <a:t>, TASSEL=2, </a:t>
                </a:r>
                <a:r>
                  <a:rPr lang="en-US" sz="2400" dirty="0">
                    <a:solidFill>
                      <a:srgbClr val="FF0000"/>
                    </a:solidFill>
                    <a:latin typeface="Helvetica"/>
                    <a:ea typeface="Times New Roman"/>
                    <a:cs typeface="Times New Roman"/>
                  </a:rPr>
                  <a:t>ID=2</a:t>
                </a:r>
                <a:r>
                  <a:rPr lang="en-US" sz="2400" dirty="0">
                    <a:solidFill>
                      <a:schemeClr val="accent2"/>
                    </a:solidFill>
                    <a:latin typeface="Helvetica"/>
                    <a:ea typeface="Times New Roman"/>
                    <a:cs typeface="Times New Roman"/>
                  </a:rPr>
                  <a:t>, MC=1, </a:t>
                </a:r>
                <a:r>
                  <a:rPr lang="en-US" sz="2400" dirty="0">
                    <a:solidFill>
                      <a:srgbClr val="FF0000"/>
                    </a:solidFill>
                    <a:latin typeface="Helvetica"/>
                    <a:ea typeface="Times New Roman"/>
                    <a:cs typeface="Times New Roman"/>
                  </a:rPr>
                  <a:t>TACCR0=0xECE</a:t>
                </a:r>
                <a:r>
                  <a:rPr lang="en-US" sz="2400" dirty="0">
                    <a:solidFill>
                      <a:schemeClr val="accent2"/>
                    </a:solidFill>
                    <a:latin typeface="Helvetica"/>
                    <a:ea typeface="Times New Roman"/>
                    <a:cs typeface="Times New Roman"/>
                  </a:rPr>
                  <a:t>,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3600" i="1">
                              <a:latin typeface="Cambria Math" panose="02040503050406030204" pitchFamily="18" charset="0"/>
                            </a:rPr>
                          </m:ctrlPr>
                        </m:fPr>
                        <m:num>
                          <m:r>
                            <a:rPr lang="en-US" sz="3600" i="1">
                              <a:latin typeface="Cambria Math"/>
                            </a:rPr>
                            <m:t>1 </m:t>
                          </m:r>
                          <m:r>
                            <a:rPr lang="en-US" sz="3600" i="1">
                              <a:latin typeface="Cambria Math"/>
                            </a:rPr>
                            <m:t>𝑠𝑒𝑐</m:t>
                          </m:r>
                        </m:num>
                        <m:den>
                          <m:r>
                            <a:rPr lang="en-US" sz="3600" i="1">
                              <a:latin typeface="Cambria Math"/>
                            </a:rPr>
                            <m:t>_____ </m:t>
                          </m:r>
                          <m:r>
                            <a:rPr lang="en-US" sz="3600" i="1">
                              <a:latin typeface="Cambria Math"/>
                            </a:rPr>
                            <m:t>𝑐𝑙𝑘𝑠</m:t>
                          </m:r>
                        </m:den>
                      </m:f>
                      <m:r>
                        <a:rPr lang="en-US" sz="3600" i="1">
                          <a:latin typeface="Cambria Math"/>
                        </a:rPr>
                        <m:t>×</m:t>
                      </m:r>
                      <m:f>
                        <m:fPr>
                          <m:ctrlPr>
                            <a:rPr lang="en-US" sz="3600" i="1">
                              <a:latin typeface="Cambria Math" panose="02040503050406030204" pitchFamily="18" charset="0"/>
                            </a:rPr>
                          </m:ctrlPr>
                        </m:fPr>
                        <m:num>
                          <m:r>
                            <a:rPr lang="en-US" sz="3600" i="1">
                              <a:latin typeface="Cambria Math"/>
                            </a:rPr>
                            <m:t>_____ </m:t>
                          </m:r>
                          <m:r>
                            <a:rPr lang="en-US" sz="3600" i="1">
                              <a:latin typeface="Cambria Math"/>
                            </a:rPr>
                            <m:t>𝑐𝑙𝑘𝑠</m:t>
                          </m:r>
                        </m:num>
                        <m:den>
                          <m:r>
                            <a:rPr lang="en-US" sz="3600" i="1">
                              <a:latin typeface="Cambria Math"/>
                            </a:rPr>
                            <m:t>1 </m:t>
                          </m:r>
                          <m:r>
                            <a:rPr lang="en-US" sz="3600" i="1">
                              <a:latin typeface="Cambria Math"/>
                            </a:rPr>
                            <m:t>𝑐𝑛𝑡</m:t>
                          </m:r>
                        </m:den>
                      </m:f>
                      <m:r>
                        <a:rPr lang="en-US" sz="3600" i="1">
                          <a:latin typeface="Cambria Math"/>
                        </a:rPr>
                        <m:t>×</m:t>
                      </m:r>
                      <m:f>
                        <m:fPr>
                          <m:ctrlPr>
                            <a:rPr lang="en-US" sz="3600" i="1">
                              <a:latin typeface="Cambria Math" panose="02040503050406030204" pitchFamily="18" charset="0"/>
                            </a:rPr>
                          </m:ctrlPr>
                        </m:fPr>
                        <m:num>
                          <m:r>
                            <a:rPr lang="en-US" sz="3600" i="1">
                              <a:latin typeface="Cambria Math"/>
                            </a:rPr>
                            <m:t>_____</m:t>
                          </m:r>
                          <m:r>
                            <a:rPr lang="en-US" sz="3600" b="0" i="1">
                              <a:latin typeface="Cambria Math" panose="02040503050406030204" pitchFamily="18" charset="0"/>
                            </a:rPr>
                            <m:t>_______</m:t>
                          </m:r>
                          <m:r>
                            <a:rPr lang="en-US" sz="3600" b="1" i="1" smtClean="0">
                              <a:latin typeface="Cambria Math" panose="02040503050406030204" pitchFamily="18" charset="0"/>
                            </a:rPr>
                            <m:t>______</m:t>
                          </m:r>
                          <m:r>
                            <a:rPr lang="en-US" sz="3600" i="1">
                              <a:latin typeface="Cambria Math"/>
                            </a:rPr>
                            <m:t> </m:t>
                          </m:r>
                          <m:r>
                            <a:rPr lang="en-US" sz="3600" i="1">
                              <a:latin typeface="Cambria Math"/>
                            </a:rPr>
                            <m:t>𝑐𝑛𝑡𝑠</m:t>
                          </m:r>
                        </m:num>
                        <m:den>
                          <m:r>
                            <a:rPr lang="en-US" sz="3600" i="1">
                              <a:latin typeface="Cambria Math"/>
                            </a:rPr>
                            <m:t>1 </m:t>
                          </m:r>
                          <m:r>
                            <a:rPr lang="en-US" sz="3600" i="1">
                              <a:latin typeface="Cambria Math"/>
                            </a:rPr>
                            <m:t>𝑇𝐴𝑅</m:t>
                          </m:r>
                          <m:r>
                            <a:rPr lang="en-US" sz="3600" i="1">
                              <a:latin typeface="Cambria Math"/>
                            </a:rPr>
                            <m:t> </m:t>
                          </m:r>
                          <m:r>
                            <a:rPr lang="en-US" sz="3600" i="1">
                              <a:latin typeface="Cambria Math"/>
                            </a:rPr>
                            <m:t>𝑟𝑜𝑙𝑙</m:t>
                          </m:r>
                          <m:r>
                            <a:rPr lang="en-US" sz="3600" i="1">
                              <a:latin typeface="Cambria Math"/>
                            </a:rPr>
                            <m:t> </m:t>
                          </m:r>
                          <m:r>
                            <a:rPr lang="en-US" sz="3600" i="1">
                              <a:latin typeface="Cambria Math"/>
                            </a:rPr>
                            <m:t>𝑜𝑣𝑒𝑟</m:t>
                          </m:r>
                        </m:den>
                      </m:f>
                      <m:r>
                        <a:rPr lang="en-US" sz="3600" i="1">
                          <a:latin typeface="Cambria Math"/>
                        </a:rPr>
                        <m:t>=</m:t>
                      </m:r>
                    </m:oMath>
                  </m:oMathPara>
                </a14:m>
                <a:endParaRPr lang="en-US" sz="23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430" t="-215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2583247" y="455365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3714339" y="541928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4495389" y="541928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11" name="TextBox 10"/>
          <p:cNvSpPr txBox="1"/>
          <p:nvPr/>
        </p:nvSpPr>
        <p:spPr>
          <a:xfrm>
            <a:off x="1392950" y="3678656"/>
            <a:ext cx="679994" cy="461665"/>
          </a:xfrm>
          <a:prstGeom prst="rect">
            <a:avLst/>
          </a:prstGeom>
          <a:noFill/>
        </p:spPr>
        <p:txBody>
          <a:bodyPr wrap="none" rtlCol="0">
            <a:spAutoFit/>
          </a:bodyPr>
          <a:lstStyle/>
          <a:p>
            <a:r>
              <a:rPr lang="en-US" dirty="0" smtClean="0">
                <a:solidFill>
                  <a:srgbClr val="FF0000"/>
                </a:solidFill>
              </a:rPr>
              <a:t>8E6</a:t>
            </a:r>
            <a:endParaRPr lang="en-US" dirty="0">
              <a:solidFill>
                <a:srgbClr val="FF0000"/>
              </a:solidFill>
            </a:endParaRPr>
          </a:p>
        </p:txBody>
      </p:sp>
      <p:sp>
        <p:nvSpPr>
          <p:cNvPr id="12" name="Rectangular Callout 11"/>
          <p:cNvSpPr/>
          <p:nvPr/>
        </p:nvSpPr>
        <p:spPr bwMode="auto">
          <a:xfrm>
            <a:off x="550566" y="5030846"/>
            <a:ext cx="1684768" cy="1015663"/>
          </a:xfrm>
          <a:prstGeom prst="wedgeRectCallout">
            <a:avLst>
              <a:gd name="adj1" fmla="val 24030"/>
              <a:gd name="adj2" fmla="val -14271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sym typeface="Wingdings" pitchFamily="2" charset="2"/>
              </a:rPr>
              <a:t>Also do:</a:t>
            </a:r>
          </a:p>
          <a:p>
            <a:pPr marL="0" marR="0" indent="0" algn="l" defTabSz="914400" rtl="0" eaLnBrk="1" fontAlgn="base" latinLnBrk="0" hangingPunct="1">
              <a:lnSpc>
                <a:spcPct val="100000"/>
              </a:lnSpc>
              <a:spcBef>
                <a:spcPct val="50000"/>
              </a:spcBef>
              <a:spcAft>
                <a:spcPct val="0"/>
              </a:spcAft>
              <a:buClrTx/>
              <a:buSzTx/>
              <a:buFontTx/>
              <a:buNone/>
              <a:tabLst/>
            </a:pPr>
            <a:r>
              <a:rPr lang="en-US" dirty="0" smtClean="0"/>
              <a:t>1usec/8clks</a:t>
            </a:r>
            <a:endParaRPr kumimoji="0" lang="en-US" sz="2400" b="0" i="0" u="none" strike="noStrike" cap="none" normalizeH="0" baseline="0" dirty="0" smtClean="0">
              <a:ln>
                <a:noFill/>
              </a:ln>
              <a:solidFill>
                <a:schemeClr val="tx1"/>
              </a:solidFill>
              <a:effectLst/>
              <a:latin typeface="Times New Roman" pitchFamily="18" charset="0"/>
              <a:sym typeface="Wingdings" pitchFamily="2" charset="2"/>
            </a:endParaRPr>
          </a:p>
        </p:txBody>
      </p:sp>
      <p:sp>
        <p:nvSpPr>
          <p:cNvPr id="13" name="TextBox 12"/>
          <p:cNvSpPr txBox="1"/>
          <p:nvPr/>
        </p:nvSpPr>
        <p:spPr>
          <a:xfrm>
            <a:off x="3162257" y="3175199"/>
            <a:ext cx="338554" cy="461665"/>
          </a:xfrm>
          <a:prstGeom prst="rect">
            <a:avLst/>
          </a:prstGeom>
          <a:noFill/>
        </p:spPr>
        <p:txBody>
          <a:bodyPr wrap="none" rtlCol="0">
            <a:spAutoFit/>
          </a:bodyPr>
          <a:lstStyle/>
          <a:p>
            <a:r>
              <a:rPr lang="en-US" dirty="0" smtClean="0">
                <a:solidFill>
                  <a:srgbClr val="FF0000"/>
                </a:solidFill>
              </a:rPr>
              <a:t>4</a:t>
            </a:r>
            <a:endParaRPr lang="en-US" dirty="0">
              <a:solidFill>
                <a:srgbClr val="FF0000"/>
              </a:solidFill>
            </a:endParaRPr>
          </a:p>
        </p:txBody>
      </p:sp>
      <p:sp>
        <p:nvSpPr>
          <p:cNvPr id="14" name="TextBox 13"/>
          <p:cNvSpPr txBox="1"/>
          <p:nvPr/>
        </p:nvSpPr>
        <p:spPr>
          <a:xfrm>
            <a:off x="4756727" y="3242863"/>
            <a:ext cx="2047355" cy="461665"/>
          </a:xfrm>
          <a:prstGeom prst="rect">
            <a:avLst/>
          </a:prstGeom>
          <a:noFill/>
        </p:spPr>
        <p:txBody>
          <a:bodyPr wrap="none" rtlCol="0">
            <a:spAutoFit/>
          </a:bodyPr>
          <a:lstStyle/>
          <a:p>
            <a:r>
              <a:rPr lang="en-US" dirty="0" smtClean="0">
                <a:solidFill>
                  <a:srgbClr val="FF0000"/>
                </a:solidFill>
              </a:rPr>
              <a:t>0xECE (3,790)</a:t>
            </a:r>
            <a:endParaRPr lang="en-US" dirty="0">
              <a:solidFill>
                <a:srgbClr val="FF0000"/>
              </a:solidFill>
            </a:endParaRPr>
          </a:p>
        </p:txBody>
      </p:sp>
      <p:sp>
        <p:nvSpPr>
          <p:cNvPr id="15" name="TextBox 14"/>
          <p:cNvSpPr txBox="1"/>
          <p:nvPr/>
        </p:nvSpPr>
        <p:spPr>
          <a:xfrm>
            <a:off x="7670086" y="3473695"/>
            <a:ext cx="1585690" cy="461665"/>
          </a:xfrm>
          <a:prstGeom prst="rect">
            <a:avLst/>
          </a:prstGeom>
          <a:noFill/>
        </p:spPr>
        <p:txBody>
          <a:bodyPr wrap="none" rtlCol="0">
            <a:spAutoFit/>
          </a:bodyPr>
          <a:lstStyle/>
          <a:p>
            <a:r>
              <a:rPr lang="en-US" dirty="0" smtClean="0">
                <a:solidFill>
                  <a:srgbClr val="FF0000"/>
                </a:solidFill>
              </a:rPr>
              <a:t>1.895 </a:t>
            </a:r>
            <a:r>
              <a:rPr lang="en-US" dirty="0" err="1" smtClean="0">
                <a:solidFill>
                  <a:srgbClr val="FF0000"/>
                </a:solidFill>
              </a:rPr>
              <a:t>msec</a:t>
            </a:r>
            <a:endParaRPr lang="en-US" dirty="0">
              <a:solidFill>
                <a:srgbClr val="FF0000"/>
              </a:solidFill>
            </a:endParaRPr>
          </a:p>
        </p:txBody>
      </p:sp>
    </p:spTree>
    <p:extLst>
      <p:ext uri="{BB962C8B-B14F-4D97-AF65-F5344CB8AC3E}">
        <p14:creationId xmlns:p14="http://schemas.microsoft.com/office/powerpoint/2010/main" val="5947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2"/>
            <a:r>
              <a:rPr lang="en-US" sz="1800" dirty="0" err="1" smtClean="0"/>
              <a:t>Timer_A</a:t>
            </a:r>
            <a:r>
              <a:rPr lang="en-US" sz="1800" dirty="0" smtClean="0"/>
              <a:t> and </a:t>
            </a:r>
            <a:r>
              <a:rPr lang="en-US" sz="1800" dirty="0" err="1" smtClean="0"/>
              <a:t>Timer_B</a:t>
            </a:r>
            <a:r>
              <a:rPr lang="en-US" sz="1800" dirty="0" smtClean="0"/>
              <a:t> are input/output ports that can be used to capture external signal events and generate signals for external devices</a:t>
            </a:r>
          </a:p>
        </p:txBody>
      </p:sp>
      <p:pic>
        <p:nvPicPr>
          <p:cNvPr id="4" name="Picture 2" descr="Image result for pwm signal motor 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9371" b="20956"/>
          <a:stretch/>
        </p:blipFill>
        <p:spPr bwMode="auto">
          <a:xfrm>
            <a:off x="2458172" y="3294993"/>
            <a:ext cx="6076950" cy="3105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393" y="3112113"/>
            <a:ext cx="1510350" cy="461665"/>
          </a:xfrm>
          <a:prstGeom prst="rect">
            <a:avLst/>
          </a:prstGeom>
          <a:noFill/>
        </p:spPr>
        <p:txBody>
          <a:bodyPr wrap="none" rtlCol="0">
            <a:spAutoFit/>
          </a:bodyPr>
          <a:lstStyle/>
          <a:p>
            <a:r>
              <a:rPr lang="en-US" dirty="0" smtClean="0"/>
              <a:t>RC Servos</a:t>
            </a:r>
            <a:endParaRPr lang="en-US" dirty="0"/>
          </a:p>
        </p:txBody>
      </p:sp>
      <p:sp>
        <p:nvSpPr>
          <p:cNvPr id="6" name="Left Brace 5"/>
          <p:cNvSpPr/>
          <p:nvPr/>
        </p:nvSpPr>
        <p:spPr bwMode="auto">
          <a:xfrm>
            <a:off x="1767134" y="3765698"/>
            <a:ext cx="599090" cy="234906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3035" y="4478564"/>
            <a:ext cx="1725765" cy="923330"/>
          </a:xfrm>
          <a:prstGeom prst="rect">
            <a:avLst/>
          </a:prstGeom>
          <a:noFill/>
        </p:spPr>
        <p:txBody>
          <a:bodyPr wrap="square" rtlCol="0">
            <a:spAutoFit/>
          </a:bodyPr>
          <a:lstStyle/>
          <a:p>
            <a:r>
              <a:rPr lang="en-US" sz="1800" dirty="0" smtClean="0"/>
              <a:t>Using the timer, we can generate this signal easily</a:t>
            </a:r>
            <a:endParaRPr lang="en-US" sz="1800" dirty="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51081"/>
            <a:ext cx="8509911" cy="2384252"/>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a:lnSpc>
                <a:spcPct val="120000"/>
              </a:lnSpc>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26957" y="469464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027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027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52904"/>
            <a:ext cx="8509911" cy="2987566"/>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466311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52874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52874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21372"/>
            <a:ext cx="8509911" cy="3074276"/>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472617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3" y="559180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3" y="559180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92316"/>
            <a:ext cx="8509911" cy="3168869"/>
          </a:xfrm>
        </p:spPr>
        <p:txBody>
          <a:bodyPr>
            <a:normAutofit fontScale="85000" lnSpcReduction="10000"/>
          </a:bodyPr>
          <a:lstStyle/>
          <a:p>
            <a:pPr marL="0" indent="0">
              <a:lnSpc>
                <a:spcPct val="11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10000"/>
              </a:lnSpc>
              <a:buNone/>
            </a:pPr>
            <a:endParaRPr lang="en-US" sz="2000" b="1" dirty="0" smtClean="0">
              <a:solidFill>
                <a:schemeClr val="accent2"/>
              </a:solidFill>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endParaRPr lang="en-US" sz="1600" dirty="0" smtClean="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9074" y="467888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0166" y="5544506"/>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1216" y="5544506"/>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651"/>
            <a:ext cx="8509911" cy="24236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50605" y="452470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81697" y="5390328"/>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62747" y="5390328"/>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41362"/>
            <a:ext cx="8509911" cy="2786273"/>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58883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45446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45446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07355"/>
            <a:ext cx="8509911" cy="2061059"/>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354276722"/>
              </p:ext>
            </p:extLst>
          </p:nvPr>
        </p:nvGraphicFramePr>
        <p:xfrm>
          <a:off x="498018" y="3599413"/>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14706"/>
            <a:ext cx="8509911" cy="1953708"/>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4000" r="-394" b="-822000"/>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55882" r="-394" b="-302941"/>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55882" r="-394" b="-202941"/>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253398" r="-394" b="-100971"/>
                          </a:stretch>
                        </a:blipFill>
                      </a:tcPr>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356863" r="-394" b="-1961"/>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74"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5033148"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3118623"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4185422"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7195323"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6319023"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7671573"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3887766"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4668816"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23000" y="6392583"/>
            <a:ext cx="2733674" cy="369332"/>
          </a:xfrm>
          <a:prstGeom prst="rect">
            <a:avLst/>
          </a:prstGeom>
          <a:solidFill>
            <a:schemeClr val="bg1"/>
          </a:solidFill>
        </p:spPr>
        <p:txBody>
          <a:bodyPr wrap="square" rtlCol="0">
            <a:spAutoFit/>
          </a:bodyPr>
          <a:lstStyle/>
          <a:p>
            <a:r>
              <a:rPr lang="en-US" sz="1800" dirty="0" smtClean="0"/>
              <a:t>Family User Guide pp 357</a:t>
            </a:r>
          </a:p>
        </p:txBody>
      </p:sp>
      <p:sp>
        <p:nvSpPr>
          <p:cNvPr id="4" name="TextBox 3"/>
          <p:cNvSpPr txBox="1"/>
          <p:nvPr/>
        </p:nvSpPr>
        <p:spPr>
          <a:xfrm>
            <a:off x="125269" y="1654372"/>
            <a:ext cx="2658100" cy="1077218"/>
          </a:xfrm>
          <a:prstGeom prst="rect">
            <a:avLst/>
          </a:prstGeom>
          <a:solidFill>
            <a:schemeClr val="bg1"/>
          </a:solidFill>
        </p:spPr>
        <p:txBody>
          <a:bodyPr wrap="none" rtlCol="0">
            <a:spAutoFit/>
          </a:bodyPr>
          <a:lstStyle/>
          <a:p>
            <a:r>
              <a:rPr lang="en-US" sz="1600" dirty="0" smtClean="0"/>
              <a:t>ACLK: internal “slow” clock</a:t>
            </a:r>
          </a:p>
          <a:p>
            <a:r>
              <a:rPr lang="en-US" sz="1600" dirty="0" smtClean="0">
                <a:solidFill>
                  <a:srgbClr val="0070C0"/>
                </a:solidFill>
              </a:rPr>
              <a:t>SMCLK: internal “fast” clock</a:t>
            </a:r>
          </a:p>
          <a:p>
            <a:r>
              <a:rPr lang="en-US" sz="1600" dirty="0" smtClean="0"/>
              <a:t>INCLK: external clock signal</a:t>
            </a:r>
            <a:endParaRPr lang="en-US" sz="16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1948"/>
            <a:ext cx="8509911" cy="2660149"/>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1778" y="43838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24951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24951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1362"/>
                <a:ext cx="8509911" cy="3148880"/>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1362"/>
                <a:ext cx="8509911" cy="3148880"/>
              </a:xfrm>
              <a:blipFill rotWithShape="0">
                <a:blip r:embed="rId2"/>
                <a:stretch>
                  <a:fillRect l="-716" t="-1550" r="-287"/>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32364" y="44029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563456" y="5268610"/>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44506" y="5268610"/>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392"/>
            <a:ext cx="8509911" cy="2187183"/>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24482" y="40955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55574" y="49611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36624" y="49611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584433"/>
                <a:ext cx="8509911" cy="4666595"/>
              </a:xfrm>
            </p:spPr>
            <p:txBody>
              <a:bodyPr>
                <a:normAutofit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584433"/>
                <a:ext cx="8509911" cy="4666595"/>
              </a:xfrm>
              <a:blipFill rotWithShape="0">
                <a:blip r:embed="rId2"/>
                <a:stretch>
                  <a:fillRect l="-1074" t="-1569" r="-645"/>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5816</TotalTime>
  <Words>3575</Words>
  <Application>Microsoft Office PowerPoint</Application>
  <PresentationFormat>On-screen Show (4:3)</PresentationFormat>
  <Paragraphs>430</Paragraphs>
  <Slides>44</Slides>
  <Notes>2</Notes>
  <HiddenSlides>2</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44</vt:i4>
      </vt:variant>
    </vt:vector>
  </HeadingPairs>
  <TitlesOfParts>
    <vt:vector size="57"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MSP430G2553 Block Diagram</vt:lpstr>
      <vt:lpstr>Overview</vt:lpstr>
      <vt:lpstr>Timer Block Diagram</vt:lpstr>
      <vt:lpstr>Timer  (p 355 User’s Guide)</vt:lpstr>
      <vt:lpstr>Timer  (p 370 User’s Guide, BB p 52)</vt:lpstr>
      <vt:lpstr>Timer Block Diagram</vt:lpstr>
      <vt:lpstr>Timer</vt:lpstr>
      <vt:lpstr>Timer Block Diagram</vt:lpstr>
      <vt:lpstr>Timer  (p 370 User’s Guide)</vt:lpstr>
      <vt:lpstr>Timer Block Diagram</vt:lpstr>
      <vt:lpstr>Timer</vt:lpstr>
      <vt:lpstr>Timer</vt:lpstr>
      <vt:lpstr>Timer</vt:lpstr>
      <vt:lpstr>Timer</vt:lpstr>
      <vt:lpstr>MSP430G2553 Interrupt Vector Table</vt:lpstr>
      <vt:lpstr>Example Polling</vt:lpstr>
      <vt:lpstr>Example Polling</vt:lpstr>
      <vt:lpstr>Example Interrupts</vt:lpstr>
      <vt:lpstr>When Does the Timer Expire?</vt:lpstr>
      <vt:lpstr>Timer Block Diagram</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BACKUPS</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366</cp:revision>
  <cp:lastPrinted>2018-05-21T20:23:10Z</cp:lastPrinted>
  <dcterms:created xsi:type="dcterms:W3CDTF">2001-06-27T14:08:57Z</dcterms:created>
  <dcterms:modified xsi:type="dcterms:W3CDTF">2018-10-25T17:50:38Z</dcterms:modified>
</cp:coreProperties>
</file>