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29"/>
  </p:notesMasterIdLst>
  <p:handoutMasterIdLst>
    <p:handoutMasterId r:id="rId30"/>
  </p:handoutMasterIdLst>
  <p:sldIdLst>
    <p:sldId id="352" r:id="rId4"/>
    <p:sldId id="388" r:id="rId5"/>
    <p:sldId id="389" r:id="rId6"/>
    <p:sldId id="390" r:id="rId7"/>
    <p:sldId id="363" r:id="rId8"/>
    <p:sldId id="370" r:id="rId9"/>
    <p:sldId id="371" r:id="rId10"/>
    <p:sldId id="372" r:id="rId11"/>
    <p:sldId id="373" r:id="rId12"/>
    <p:sldId id="375" r:id="rId13"/>
    <p:sldId id="374" r:id="rId14"/>
    <p:sldId id="378" r:id="rId15"/>
    <p:sldId id="376" r:id="rId16"/>
    <p:sldId id="377" r:id="rId17"/>
    <p:sldId id="379" r:id="rId18"/>
    <p:sldId id="380" r:id="rId19"/>
    <p:sldId id="381" r:id="rId20"/>
    <p:sldId id="382" r:id="rId21"/>
    <p:sldId id="383" r:id="rId22"/>
    <p:sldId id="384" r:id="rId23"/>
    <p:sldId id="385" r:id="rId24"/>
    <p:sldId id="386" r:id="rId25"/>
    <p:sldId id="387" r:id="rId26"/>
    <p:sldId id="353" r:id="rId27"/>
    <p:sldId id="354" r:id="rId2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8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smtClean="0">
                <a:effectLst/>
                <a:latin typeface="Trebuchet MS" panose="020B0603020202020204" pitchFamily="34" charset="0"/>
              </a:rPr>
              <a:t>Lesson 28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Timer Block Diagram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6" y="639325"/>
            <a:ext cx="6134068" cy="621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 bwMode="auto">
          <a:xfrm>
            <a:off x="1178829" y="2456597"/>
            <a:ext cx="1782735" cy="1651379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 smtClean="0">
                <a:solidFill>
                  <a:srgbClr val="FF0000"/>
                </a:solidFill>
              </a:rPr>
              <a:t>CCISx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10326" y="6488668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357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3692686" y="2988858"/>
            <a:ext cx="1302396" cy="102358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SCS</a:t>
            </a: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725576" y="2841007"/>
            <a:ext cx="1439266" cy="102358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 smtClean="0">
                <a:solidFill>
                  <a:srgbClr val="FF0000"/>
                </a:solidFill>
              </a:rPr>
              <a:t>CMx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577954" y="4260372"/>
            <a:ext cx="2040163" cy="102358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CCIFG</a:t>
            </a: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Rectangular Callout 3"/>
          <p:cNvSpPr/>
          <p:nvPr/>
        </p:nvSpPr>
        <p:spPr bwMode="auto">
          <a:xfrm>
            <a:off x="139592" y="4382815"/>
            <a:ext cx="1253358" cy="1305951"/>
          </a:xfrm>
          <a:prstGeom prst="wedgeRectCallout">
            <a:avLst>
              <a:gd name="adj1" fmla="val 50236"/>
              <a:gd name="adj2" fmla="val -89608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These all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have standard definitions like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CCIS_1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7039303" y="3216166"/>
            <a:ext cx="1907397" cy="891810"/>
          </a:xfrm>
          <a:prstGeom prst="wedgeRectCallout">
            <a:avLst>
              <a:gd name="adj1" fmla="val -42601"/>
              <a:gd name="adj2" fmla="val 77616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We have seen this before, but in a different context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71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pic>
        <p:nvPicPr>
          <p:cNvPr id="1026" name="Picture 2" descr="TACCTL Register Descri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550" y="14783"/>
            <a:ext cx="5778901" cy="68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94022" y="4345618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372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464769" y="1201005"/>
            <a:ext cx="6096091" cy="72332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464770" y="1926606"/>
            <a:ext cx="6096090" cy="76882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464770" y="2695433"/>
            <a:ext cx="6096090" cy="38441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464768" y="6365134"/>
            <a:ext cx="6096091" cy="48908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8992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pic>
        <p:nvPicPr>
          <p:cNvPr id="1026" name="Picture 2" descr="TACCTL Register Descri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550" y="14783"/>
            <a:ext cx="5778901" cy="68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10326" y="6444286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372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562668" y="5363575"/>
            <a:ext cx="5998191" cy="23883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3673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Capture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input signal level can be read at any time via the CCI bit. MSP430x2xx family devices may </a:t>
            </a:r>
            <a:r>
              <a:rPr lang="en-US" sz="2000" dirty="0" smtClean="0"/>
              <a:t>have different </a:t>
            </a:r>
            <a:r>
              <a:rPr lang="en-US" sz="2000" dirty="0"/>
              <a:t>signals connected to </a:t>
            </a:r>
            <a:r>
              <a:rPr lang="en-US" sz="2000" dirty="0" err="1"/>
              <a:t>CCIxA</a:t>
            </a:r>
            <a:r>
              <a:rPr lang="en-US" sz="2000" dirty="0"/>
              <a:t> and </a:t>
            </a:r>
            <a:r>
              <a:rPr lang="en-US" sz="2000" dirty="0" err="1"/>
              <a:t>CCIxB</a:t>
            </a:r>
            <a:r>
              <a:rPr lang="en-US" sz="2000" dirty="0"/>
              <a:t>. See the device-specific data sheet for the connections </a:t>
            </a:r>
            <a:r>
              <a:rPr lang="en-US" sz="2000" dirty="0" smtClean="0"/>
              <a:t>of these </a:t>
            </a:r>
            <a:r>
              <a:rPr lang="en-US" sz="2000" dirty="0"/>
              <a:t>signals.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47266" y="6488668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Family User Guide pp </a:t>
            </a:r>
            <a:r>
              <a:rPr lang="en-US" sz="1800" dirty="0" smtClean="0"/>
              <a:t>362</a:t>
            </a:r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3196987"/>
            <a:ext cx="730567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ular Callout 2"/>
          <p:cNvSpPr/>
          <p:nvPr/>
        </p:nvSpPr>
        <p:spPr bwMode="auto">
          <a:xfrm>
            <a:off x="149772" y="3831020"/>
            <a:ext cx="1292773" cy="654269"/>
          </a:xfrm>
          <a:prstGeom prst="wedgeRectCallout">
            <a:avLst>
              <a:gd name="adj1" fmla="val 92582"/>
              <a:gd name="adj2" fmla="val 2259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Same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value as input pin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21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Capture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input signal level can be read at any time via the CCI bit. MSP430x2xx family devices may </a:t>
            </a:r>
            <a:r>
              <a:rPr lang="en-US" sz="2000" dirty="0" smtClean="0"/>
              <a:t>have different </a:t>
            </a:r>
            <a:r>
              <a:rPr lang="en-US" sz="2000" dirty="0"/>
              <a:t>signals connected to </a:t>
            </a:r>
            <a:r>
              <a:rPr lang="en-US" sz="2000" dirty="0" err="1"/>
              <a:t>CCIxA</a:t>
            </a:r>
            <a:r>
              <a:rPr lang="en-US" sz="2000" dirty="0"/>
              <a:t> and </a:t>
            </a:r>
            <a:r>
              <a:rPr lang="en-US" sz="2000" dirty="0" err="1"/>
              <a:t>CCIxB</a:t>
            </a:r>
            <a:r>
              <a:rPr lang="en-US" sz="2000" dirty="0"/>
              <a:t>. See the device-specific data sheet for the connections </a:t>
            </a:r>
            <a:r>
              <a:rPr lang="en-US" sz="2000" dirty="0" smtClean="0"/>
              <a:t>of these </a:t>
            </a:r>
            <a:r>
              <a:rPr lang="en-US" sz="2000" dirty="0"/>
              <a:t>signals.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5163" y="2689372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Device Specific pp 16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827" y="3058704"/>
            <a:ext cx="6473283" cy="3342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12936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Capture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336" y="1463040"/>
            <a:ext cx="7350344" cy="530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10326" y="6488668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Device Specific pp 43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70945" y="3378549"/>
            <a:ext cx="1340069" cy="349995"/>
          </a:xfrm>
          <a:prstGeom prst="wedgeRectCallout">
            <a:avLst>
              <a:gd name="adj1" fmla="val 63171"/>
              <a:gd name="adj2" fmla="val 23576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Arial" charset="0"/>
              </a:rPr>
              <a:t>TA_0 CC0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70944" y="4902549"/>
            <a:ext cx="1340069" cy="349995"/>
          </a:xfrm>
          <a:prstGeom prst="wedgeRectCallout">
            <a:avLst>
              <a:gd name="adj1" fmla="val 63171"/>
              <a:gd name="adj2" fmla="val 23576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Arial" charset="0"/>
              </a:rPr>
              <a:t>TA_0 CC1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8433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utput M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089" y="4130567"/>
            <a:ext cx="6243878" cy="275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 Compare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946" y="1513857"/>
            <a:ext cx="8500386" cy="261671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Compare mode is selected when the </a:t>
            </a:r>
            <a:r>
              <a:rPr lang="en-US" sz="2000" dirty="0">
                <a:solidFill>
                  <a:schemeClr val="accent2"/>
                </a:solidFill>
              </a:rPr>
              <a:t>CAP bit </a:t>
            </a:r>
            <a:r>
              <a:rPr lang="en-US" sz="2000" dirty="0"/>
              <a:t>in TACCTL is set to 0 </a:t>
            </a:r>
            <a:endParaRPr lang="en-US" sz="2000" dirty="0" smtClean="0"/>
          </a:p>
          <a:p>
            <a:r>
              <a:rPr lang="en-US" sz="2000" dirty="0" smtClean="0"/>
              <a:t>Same Timer Modes:  </a:t>
            </a:r>
            <a:r>
              <a:rPr lang="en-US" sz="2000" dirty="0" err="1" smtClean="0">
                <a:solidFill>
                  <a:schemeClr val="accent2"/>
                </a:solidFill>
              </a:rPr>
              <a:t>MCx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 smtClean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 smtClean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r>
              <a:rPr lang="en-US" sz="1600" dirty="0" smtClean="0"/>
              <a:t>Count up to </a:t>
            </a:r>
            <a:r>
              <a:rPr lang="en-US" sz="1600" dirty="0" smtClean="0">
                <a:solidFill>
                  <a:schemeClr val="accent2"/>
                </a:solidFill>
              </a:rPr>
              <a:t>TACCRO.     </a:t>
            </a:r>
            <a:r>
              <a:rPr lang="en-US" sz="1600" dirty="0" smtClean="0"/>
              <a:t>Now adding two new registers:  </a:t>
            </a:r>
            <a:r>
              <a:rPr lang="en-US" sz="1600" dirty="0" smtClean="0">
                <a:solidFill>
                  <a:schemeClr val="accent2"/>
                </a:solidFill>
              </a:rPr>
              <a:t>TA0CCR1 </a:t>
            </a:r>
            <a:r>
              <a:rPr lang="en-US" sz="1600" dirty="0" smtClean="0"/>
              <a:t>and</a:t>
            </a:r>
            <a:r>
              <a:rPr lang="en-US" sz="1600" dirty="0" smtClean="0">
                <a:solidFill>
                  <a:schemeClr val="accent2"/>
                </a:solidFill>
              </a:rPr>
              <a:t> TA0CCR2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992313"/>
              </p:ext>
            </p:extLst>
          </p:nvPr>
        </p:nvGraphicFramePr>
        <p:xfrm>
          <a:off x="362608" y="2213874"/>
          <a:ext cx="8355723" cy="1403544"/>
        </p:xfrm>
        <a:graphic>
          <a:graphicData uri="http://schemas.openxmlformats.org/drawingml/2006/table">
            <a:tbl>
              <a:tblPr/>
              <a:tblGrid>
                <a:gridCol w="521989"/>
                <a:gridCol w="1095665"/>
                <a:gridCol w="6738069"/>
              </a:tblGrid>
              <a:tr h="20975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Mcx</a:t>
                      </a:r>
                      <a:endParaRPr lang="en-US" sz="1200" dirty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Mode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0975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00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Stop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The timer is halted</a:t>
                      </a:r>
                      <a:r>
                        <a:rPr lang="en-US" sz="1200" dirty="0" smtClean="0">
                          <a:effectLst/>
                        </a:rPr>
                        <a:t>.    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  <a:effectLst/>
                        </a:rPr>
                        <a:t>                                                                       </a:t>
                      </a:r>
                      <a:r>
                        <a:rPr lang="en-US" sz="1200" b="1" dirty="0" smtClean="0"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MC_0</a:t>
                      </a:r>
                      <a:endParaRPr lang="en-US" sz="1200" dirty="0" smtClean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06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01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Up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The timer repeatedly counts from zero to the value of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TACCR0</a:t>
                      </a:r>
                      <a:r>
                        <a:rPr lang="en-US" sz="1200" dirty="0" smtClean="0">
                          <a:effectLst/>
                        </a:rPr>
                        <a:t>. </a:t>
                      </a:r>
                      <a:r>
                        <a:rPr lang="en-US" sz="11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MC_1</a:t>
                      </a:r>
                      <a:endParaRPr lang="en-US" sz="1200" dirty="0" smtClean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630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10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Continuous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The timer repeatedly counts from zero to 0FFFFh</a:t>
                      </a:r>
                      <a:r>
                        <a:rPr lang="en-US" sz="1200" dirty="0" smtClean="0">
                          <a:effectLst/>
                        </a:rPr>
                        <a:t>.                         </a:t>
                      </a:r>
                      <a:r>
                        <a:rPr lang="en-US" sz="12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MC_2</a:t>
                      </a:r>
                      <a:endParaRPr lang="en-US" sz="1200" dirty="0" smtClean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461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11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Up/down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The timer repeatedly counts from zero up to the value of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TACCR0</a:t>
                      </a:r>
                      <a:r>
                        <a:rPr lang="en-US" sz="1200" dirty="0">
                          <a:effectLst/>
                        </a:rPr>
                        <a:t> and back down to </a:t>
                      </a:r>
                      <a:r>
                        <a:rPr lang="en-US" sz="1200" dirty="0" smtClean="0">
                          <a:effectLst/>
                        </a:rPr>
                        <a:t>zero. </a:t>
                      </a:r>
                      <a:r>
                        <a:rPr lang="en-US" sz="12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MC_3</a:t>
                      </a:r>
                      <a:endParaRPr lang="en-US" sz="1200" dirty="0" smtClean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4" name="Right Arrow 3"/>
          <p:cNvSpPr/>
          <p:nvPr/>
        </p:nvSpPr>
        <p:spPr bwMode="auto">
          <a:xfrm>
            <a:off x="1008993" y="5415455"/>
            <a:ext cx="819807" cy="268014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1008992" y="6550572"/>
            <a:ext cx="819807" cy="268014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29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Timer Block Diagram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6" y="639325"/>
            <a:ext cx="6134068" cy="621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410326" y="6488668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357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6260342" y="1940253"/>
            <a:ext cx="2040163" cy="102358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CCR0-2</a:t>
            </a: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7381875" y="3557279"/>
            <a:ext cx="1292773" cy="1077783"/>
          </a:xfrm>
          <a:prstGeom prst="wedgeRectCallout">
            <a:avLst>
              <a:gd name="adj1" fmla="val 5387"/>
              <a:gd name="adj2" fmla="val -120614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Arial" charset="0"/>
              </a:rPr>
              <a:t>Remember, there are 3 CC per timer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05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 Compare</a:t>
            </a:r>
            <a:endParaRPr lang="en-US" b="1" dirty="0"/>
          </a:p>
        </p:txBody>
      </p:sp>
      <p:pic>
        <p:nvPicPr>
          <p:cNvPr id="4098" name="Picture 2" descr="Output Modes Example - Up M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608012"/>
            <a:ext cx="6236575" cy="624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09732" y="1378423"/>
            <a:ext cx="2934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will likely use mode 3 &amp; 7 for PWM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975995" y="3390710"/>
            <a:ext cx="5701095" cy="51237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947314" y="5596759"/>
            <a:ext cx="5701095" cy="53077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0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Ports?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497541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Pin 3 TA0.0       P1.1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Pin 4 TA0.1       P1.2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Pin 8 TA1.0       P2.0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Pin 9 TA1.1       P2.1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1026" name="Picture 2" descr="MSP430G2553 Pin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24" y="3468414"/>
            <a:ext cx="8164057" cy="297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09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Capture/Compare?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</a:t>
            </a:r>
          </a:p>
          <a:p>
            <a:pPr lvl="1"/>
            <a:r>
              <a:rPr lang="en-US" dirty="0" smtClean="0"/>
              <a:t>When a pin changes value, the time is recorded and an interrupt occurs. The interrupt service routine can then operate on that data and reset the time for the next event</a:t>
            </a:r>
          </a:p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/>
              <a:t>Used to generate a signal. When a timer reaches a predefined value, an interrupt occurs and a pin’s state is changed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55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PWM Setup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553" y="1522124"/>
            <a:ext cx="7772400" cy="4724400"/>
          </a:xfrm>
        </p:spPr>
        <p:txBody>
          <a:bodyPr/>
          <a:lstStyle/>
          <a:p>
            <a:r>
              <a:rPr lang="en-US" dirty="0" smtClean="0"/>
              <a:t>Set I/O direction for output</a:t>
            </a:r>
          </a:p>
          <a:p>
            <a:pPr lvl="1"/>
            <a:r>
              <a:rPr lang="en-US" dirty="0" smtClean="0"/>
              <a:t>MUX PWM</a:t>
            </a:r>
          </a:p>
          <a:p>
            <a:endParaRPr lang="en-US" dirty="0" smtClean="0"/>
          </a:p>
          <a:p>
            <a:r>
              <a:rPr lang="en-US" dirty="0"/>
              <a:t>Set period</a:t>
            </a:r>
          </a:p>
          <a:p>
            <a:r>
              <a:rPr lang="en-US" dirty="0"/>
              <a:t>Set on time</a:t>
            </a:r>
          </a:p>
          <a:p>
            <a:r>
              <a:rPr lang="en-US" dirty="0" smtClean="0"/>
              <a:t>Enable PWM </a:t>
            </a:r>
            <a:r>
              <a:rPr lang="en-US" u="sng" dirty="0" smtClean="0"/>
              <a:t>mode</a:t>
            </a:r>
            <a:r>
              <a:rPr lang="en-US" dirty="0" smtClean="0"/>
              <a:t> on timer</a:t>
            </a:r>
          </a:p>
          <a:p>
            <a:endParaRPr lang="en-US" dirty="0" smtClean="0"/>
          </a:p>
          <a:p>
            <a:r>
              <a:rPr lang="en-US" dirty="0" err="1" smtClean="0"/>
              <a:t>Config</a:t>
            </a:r>
            <a:r>
              <a:rPr lang="en-US" dirty="0" smtClean="0"/>
              <a:t> / Start timer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 bwMode="auto">
          <a:xfrm>
            <a:off x="3314700" y="2657475"/>
            <a:ext cx="409575" cy="1057275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76674" y="2893724"/>
            <a:ext cx="200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2"/>
                </a:solidFill>
              </a:rPr>
              <a:t>TAxCCRx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17375" y="3622714"/>
            <a:ext cx="200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2"/>
                </a:solidFill>
              </a:rPr>
              <a:t>TAxCCTLx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19386" y="1828190"/>
            <a:ext cx="3071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2"/>
                </a:solidFill>
              </a:rPr>
              <a:t>PxSEL</a:t>
            </a:r>
            <a:r>
              <a:rPr lang="en-US" sz="2800" b="1" dirty="0" smtClean="0">
                <a:solidFill>
                  <a:schemeClr val="accent2"/>
                </a:solidFill>
              </a:rPr>
              <a:t>, PxSEL2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91199" y="931574"/>
            <a:ext cx="200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2"/>
                </a:solidFill>
              </a:rPr>
              <a:t>PxDIR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953" y="4459486"/>
            <a:ext cx="200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2"/>
                </a:solidFill>
              </a:rPr>
              <a:t>TAxCTL</a:t>
            </a:r>
            <a:endParaRPr lang="en-US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83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525" y="268014"/>
            <a:ext cx="6589986" cy="924911"/>
          </a:xfrm>
        </p:spPr>
        <p:txBody>
          <a:bodyPr/>
          <a:lstStyle/>
          <a:p>
            <a:r>
              <a:rPr lang="en-US" b="1" dirty="0" smtClean="0"/>
              <a:t>Example w/o Interrupts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32" y="1546288"/>
            <a:ext cx="8557536" cy="4752036"/>
          </a:xfrm>
        </p:spPr>
        <p:txBody>
          <a:bodyPr>
            <a:normAutofit fontScale="85000" lnSpcReduction="20000"/>
          </a:bodyPr>
          <a:lstStyle/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&lt;msp430.h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main(void)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WDTCTL = WDTPW|WDTHOLD;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stop the watchdog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timer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P1DIR |= BIT2;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TA0CCR1 on P1.2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P1SEL |= BIT2;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TA0CCR1 on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P1.2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TA0CTL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&amp;= ~MC1|MC0;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stop timer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A0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TA0CTL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|= TACLR;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clear timer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A0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TA0CTL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|= TASSEL1;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configure for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SMCLK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TA0CCR0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100;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 signal period to 100 clock cycles (~100 </a:t>
            </a: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microseconds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25;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25/100 (25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%)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TA0CCTL1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|= OUTMOD_7;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TACCTL1 to Reset / Set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mode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TA0CTL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|= MC0;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count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up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while (1) {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__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delay_cycles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(1000000);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50;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50/100 (50%)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__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delay_cycles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(1000000);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75;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75/100 (75%)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__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delay_cycles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(1000000);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100;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100/100 (100%)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__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delay_cycles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(1000000);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25;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25/100 (25%)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86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with Interrupt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89" y="1489841"/>
            <a:ext cx="8557536" cy="48242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main(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WDTCTL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= WDTPW|WDTHOLD;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stop the watchdog timer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latin typeface="Consolas"/>
              </a:rPr>
              <a:t>        P2DIR |= BIT1;                </a:t>
            </a:r>
            <a:r>
              <a:rPr lang="fr-FR" sz="1200" dirty="0">
                <a:solidFill>
                  <a:srgbClr val="3F7F5F"/>
                </a:solidFill>
                <a:latin typeface="Consolas"/>
              </a:rPr>
              <a:t>// TA1CCR1 on P2.1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latin typeface="Consolas"/>
              </a:rPr>
              <a:t>        P2SEL |= BIT1;                </a:t>
            </a:r>
            <a:r>
              <a:rPr lang="fr-FR" sz="1200" dirty="0">
                <a:solidFill>
                  <a:srgbClr val="3F7F5F"/>
                </a:solidFill>
                <a:latin typeface="Consolas"/>
              </a:rPr>
              <a:t>// TA1CCR1 on P2.1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P2OUT &amp;= ~BIT1;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TA1CTL |= TASSEL_2|MC_1|ID_0;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configure for SMCLK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P1DIR |= BIT0;           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</a:rPr>
              <a:t>// use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LED to indicate duty cycle has toggled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P1REN |= BIT3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;      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setup button</a:t>
            </a:r>
            <a:endParaRPr lang="en-US" sz="1200" dirty="0">
              <a:solidFill>
                <a:srgbClr val="3F7F5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P1OUT |= BIT3;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TA1CCR0 = 1000;       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set signal period to 1000 clock cycles (~1 </a:t>
            </a:r>
            <a:r>
              <a:rPr lang="en-US" sz="1200" dirty="0" err="1" smtClean="0">
                <a:solidFill>
                  <a:srgbClr val="3F7F5F"/>
                </a:solidFill>
                <a:latin typeface="Consolas"/>
              </a:rPr>
              <a:t>msec</a:t>
            </a:r>
            <a:r>
              <a:rPr lang="en-US" sz="1200" dirty="0" smtClean="0">
                <a:solidFill>
                  <a:srgbClr val="3F7F5F"/>
                </a:solidFill>
                <a:latin typeface="Consolas"/>
              </a:rPr>
              <a:t> for 1MHz)</a:t>
            </a:r>
            <a:endParaRPr lang="en-US" sz="1200" dirty="0">
              <a:solidFill>
                <a:srgbClr val="3F7F5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TA1CCR1 = 250;              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set duty cycle to 250/1000 (25%)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latin typeface="Consolas"/>
              </a:rPr>
              <a:t>        TA1CCTL0 |= CCIE;               </a:t>
            </a:r>
            <a:r>
              <a:rPr lang="fr-FR" sz="12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fr-FR" sz="1200" dirty="0" err="1">
                <a:solidFill>
                  <a:srgbClr val="3F7F5F"/>
                </a:solidFill>
                <a:latin typeface="Consolas"/>
              </a:rPr>
              <a:t>enable</a:t>
            </a:r>
            <a:r>
              <a:rPr lang="fr-FR" sz="1200" dirty="0">
                <a:solidFill>
                  <a:srgbClr val="3F7F5F"/>
                </a:solidFill>
                <a:latin typeface="Consolas"/>
              </a:rPr>
              <a:t> CC </a:t>
            </a:r>
            <a:r>
              <a:rPr lang="fr-FR" sz="1200" dirty="0" err="1">
                <a:solidFill>
                  <a:srgbClr val="3F7F5F"/>
                </a:solidFill>
                <a:latin typeface="Consolas"/>
              </a:rPr>
              <a:t>interrupts</a:t>
            </a:r>
            <a:endParaRPr lang="fr-FR" sz="1200" dirty="0">
              <a:solidFill>
                <a:srgbClr val="3F7F5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TA1CCTL1 |= OUTMOD_7|CCIE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;  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set TACCTL1 to Set / Reset mode//enable CC interrupts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TA1CCTL1 &amp;= ~CCIFG; 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//clear capture compare interrupt flag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_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enable_interrupt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uint8_t index = 0;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uint16_t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duty_cycles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[] = {1000, 750, 500, 250};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1000/1000 (100%), 75%, 50%, 25%</a:t>
            </a:r>
            <a:endParaRPr lang="en-US" sz="1200" dirty="0">
              <a:solidFill>
                <a:srgbClr val="3F7F5F"/>
              </a:solidFill>
              <a:latin typeface="Consolas"/>
            </a:endParaRP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(1)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     </a:t>
            </a:r>
            <a:r>
              <a:rPr lang="en-US" sz="1200" b="1" dirty="0" smtClean="0">
                <a:solidFill>
                  <a:srgbClr val="3F7F5F"/>
                </a:solidFill>
                <a:latin typeface="Consolas"/>
              </a:rPr>
              <a:t>// Polling: every </a:t>
            </a:r>
            <a:r>
              <a:rPr lang="en-US" sz="1200" b="1" dirty="0">
                <a:solidFill>
                  <a:srgbClr val="3F7F5F"/>
                </a:solidFill>
                <a:latin typeface="Consolas"/>
              </a:rPr>
              <a:t>time the button is pushed, toggle the duty cycle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duty_cycles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[index++]; </a:t>
            </a:r>
            <a:r>
              <a:rPr lang="en-US" sz="12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set duty </a:t>
            </a:r>
            <a:r>
              <a:rPr lang="en-US" sz="1200" dirty="0" smtClean="0">
                <a:solidFill>
                  <a:srgbClr val="3F7F5F"/>
                </a:solidFill>
                <a:latin typeface="Consolas"/>
              </a:rPr>
              <a:t>cycle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</a:rPr>
              <a:t> </a:t>
            </a:r>
            <a:r>
              <a:rPr lang="en-US" sz="1200" dirty="0" smtClean="0">
                <a:latin typeface="Consolas"/>
              </a:rPr>
              <a:t>           index %= 4;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wrap index number to 0-3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2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36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with Interrupt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39553" y="1681241"/>
            <a:ext cx="7214606" cy="305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100" b="1" dirty="0">
                <a:solidFill>
                  <a:srgbClr val="7F0055"/>
                </a:solidFill>
                <a:latin typeface="Consolas"/>
              </a:rPr>
              <a:t>#pragma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vector =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TIMER1_A0_VECTOR</a:t>
            </a:r>
            <a:endParaRPr lang="en-US" sz="1100" b="1" dirty="0">
              <a:solidFill>
                <a:srgbClr val="3F7F5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7F0055"/>
                </a:solidFill>
                <a:latin typeface="Consolas"/>
              </a:rPr>
              <a:t>__interrupt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captureCompareInt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    P1OUT |= BIT0;                        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//Turn on </a:t>
            </a:r>
            <a:r>
              <a:rPr lang="en-US" sz="1100" dirty="0" smtClean="0">
                <a:solidFill>
                  <a:srgbClr val="3F7F5F"/>
                </a:solidFill>
                <a:latin typeface="Consolas"/>
              </a:rPr>
              <a:t>LED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TA1CCTL1 &amp;= ~CCIFG;                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//clear capture compare interrupt </a:t>
            </a:r>
            <a:r>
              <a:rPr lang="en-US" sz="1100" dirty="0" smtClean="0">
                <a:solidFill>
                  <a:srgbClr val="3F7F5F"/>
                </a:solidFill>
                <a:latin typeface="Consolas"/>
              </a:rPr>
              <a:t>flag</a:t>
            </a:r>
            <a:endParaRPr lang="en-US" sz="1100" dirty="0">
              <a:solidFill>
                <a:srgbClr val="3F7F5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100" dirty="0">
              <a:latin typeface="Consolas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7F0055"/>
                </a:solidFill>
                <a:latin typeface="Consolas"/>
              </a:rPr>
              <a:t>#pragma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vector = TIMER1_A1_VECTOR            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__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interrupt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captureCompareInt2 (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    P1OUT &amp;= ~BIT0;                        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//Turn off </a:t>
            </a:r>
            <a:r>
              <a:rPr lang="en-US" sz="1100" dirty="0" smtClean="0">
                <a:solidFill>
                  <a:srgbClr val="3F7F5F"/>
                </a:solidFill>
                <a:latin typeface="Consolas"/>
              </a:rPr>
              <a:t>LED</a:t>
            </a:r>
            <a:endParaRPr lang="en-US" sz="1100" dirty="0">
              <a:solidFill>
                <a:srgbClr val="3F7F5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    TA1CCTL1 &amp;= ~CCIFG;                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//clear capture compare interrupt </a:t>
            </a:r>
            <a:r>
              <a:rPr lang="en-US" sz="1100" dirty="0" smtClean="0">
                <a:solidFill>
                  <a:srgbClr val="3F7F5F"/>
                </a:solidFill>
                <a:latin typeface="Consolas"/>
              </a:rPr>
              <a:t>flag</a:t>
            </a:r>
            <a:endParaRPr lang="en-US" sz="1100" dirty="0">
              <a:solidFill>
                <a:srgbClr val="3F7F5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0050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Capture and Compare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41" y="2878590"/>
            <a:ext cx="2107117" cy="15423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1740" r="30270"/>
          <a:stretch/>
        </p:blipFill>
        <p:spPr>
          <a:xfrm>
            <a:off x="2325413" y="3121841"/>
            <a:ext cx="3176753" cy="10558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640" y="2656489"/>
            <a:ext cx="3099119" cy="21306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0155" y="4420913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MSP430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0155" y="5226190"/>
            <a:ext cx="8412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timing how wide these pulses are, we can translate the pulses into 0’s or 1’s (binary) and understand what the remote is telling us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58684" y="2814088"/>
            <a:ext cx="48763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smtClean="0"/>
              <a:t>3.3V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Pulse Width Modulation (PWM)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Commonly used for digital-to-analog</a:t>
            </a:r>
          </a:p>
          <a:p>
            <a:pPr lvl="1"/>
            <a:r>
              <a:rPr lang="en-US" dirty="0" smtClean="0"/>
              <a:t>Not very high performance, but cheap/easy</a:t>
            </a:r>
          </a:p>
          <a:p>
            <a:pPr lvl="1"/>
            <a:r>
              <a:rPr lang="en-US" dirty="0" smtClean="0"/>
              <a:t>Used for a lot of things like LED, buzzers, motors, </a:t>
            </a:r>
            <a:r>
              <a:rPr lang="en-US" dirty="0" err="1" smtClean="0"/>
              <a:t>etc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410045" y="2577668"/>
            <a:ext cx="6460735" cy="3856902"/>
            <a:chOff x="1408932" y="2372710"/>
            <a:chExt cx="6460735" cy="3856902"/>
          </a:xfrm>
        </p:grpSpPr>
        <p:pic>
          <p:nvPicPr>
            <p:cNvPr id="1026" name="Picture 2" descr="Image result for pwm 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8932" y="2603182"/>
              <a:ext cx="6460735" cy="3277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/>
            <p:cNvCxnSpPr/>
            <p:nvPr/>
          </p:nvCxnSpPr>
          <p:spPr bwMode="auto">
            <a:xfrm>
              <a:off x="1623848" y="2372710"/>
              <a:ext cx="0" cy="3744311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3384330" y="2372710"/>
              <a:ext cx="0" cy="3744311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2019021" y="5767947"/>
              <a:ext cx="970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period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3"/>
            </p:cNvCxnSpPr>
            <p:nvPr/>
          </p:nvCxnSpPr>
          <p:spPr bwMode="auto">
            <a:xfrm flipV="1">
              <a:off x="2989158" y="5998779"/>
              <a:ext cx="392290" cy="1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Straight Arrow Connector 10"/>
            <p:cNvCxnSpPr>
              <a:stCxn id="6" idx="1"/>
            </p:cNvCxnSpPr>
            <p:nvPr/>
          </p:nvCxnSpPr>
          <p:spPr bwMode="auto">
            <a:xfrm flipH="1" flipV="1">
              <a:off x="1623848" y="5998779"/>
              <a:ext cx="395173" cy="1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2" name="Rectangular Callout 11"/>
          <p:cNvSpPr/>
          <p:nvPr/>
        </p:nvSpPr>
        <p:spPr bwMode="auto">
          <a:xfrm>
            <a:off x="151627" y="3499945"/>
            <a:ext cx="2150960" cy="1347952"/>
          </a:xfrm>
          <a:prstGeom prst="wedgeRectCallout">
            <a:avLst>
              <a:gd name="adj1" fmla="val 63457"/>
              <a:gd name="adj2" fmla="val 19225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Duty cycle is a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reference to what percentage of time the signal is high during a period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9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Toy Servo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PWM is commonly used in the RC toy world</a:t>
            </a:r>
          </a:p>
          <a:p>
            <a:pPr lvl="1"/>
            <a:r>
              <a:rPr lang="en-US" dirty="0" smtClean="0"/>
              <a:t>We will do this in lab 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325" y="2443820"/>
            <a:ext cx="3181350" cy="2381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2410220"/>
            <a:ext cx="4272427" cy="24148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1245475" y="5171500"/>
            <a:ext cx="6463862" cy="882869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Most high performance servos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use a serial/packet interface. We will talk more about this then we talk about serial communications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25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PWM Setup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" y="1740448"/>
            <a:ext cx="7772400" cy="4724400"/>
          </a:xfrm>
        </p:spPr>
        <p:txBody>
          <a:bodyPr/>
          <a:lstStyle/>
          <a:p>
            <a:r>
              <a:rPr lang="en-US" dirty="0" smtClean="0"/>
              <a:t>Set I/O direction for output</a:t>
            </a:r>
          </a:p>
          <a:p>
            <a:pPr lvl="1"/>
            <a:r>
              <a:rPr lang="en-US" dirty="0" smtClean="0"/>
              <a:t>MUX PWM</a:t>
            </a:r>
          </a:p>
          <a:p>
            <a:endParaRPr lang="en-US" dirty="0" smtClean="0"/>
          </a:p>
          <a:p>
            <a:r>
              <a:rPr lang="en-US" dirty="0"/>
              <a:t>Set period</a:t>
            </a:r>
          </a:p>
          <a:p>
            <a:r>
              <a:rPr lang="en-US" dirty="0"/>
              <a:t>Set on time</a:t>
            </a:r>
          </a:p>
          <a:p>
            <a:r>
              <a:rPr lang="en-US" dirty="0" smtClean="0"/>
              <a:t>Enable PWM </a:t>
            </a:r>
            <a:r>
              <a:rPr lang="en-US" u="sng" dirty="0" smtClean="0"/>
              <a:t>mode</a:t>
            </a:r>
            <a:r>
              <a:rPr lang="en-US" dirty="0" smtClean="0"/>
              <a:t> on timer</a:t>
            </a:r>
          </a:p>
          <a:p>
            <a:endParaRPr lang="en-US" dirty="0" smtClean="0"/>
          </a:p>
          <a:p>
            <a:r>
              <a:rPr lang="en-US" dirty="0" err="1" smtClean="0"/>
              <a:t>Config</a:t>
            </a:r>
            <a:r>
              <a:rPr lang="en-US" dirty="0" smtClean="0"/>
              <a:t> / Start timer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Timer Block Diagram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6" y="639325"/>
            <a:ext cx="6134068" cy="621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 bwMode="auto">
          <a:xfrm>
            <a:off x="3771900" y="971549"/>
            <a:ext cx="2181225" cy="866775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600" b="1" dirty="0" smtClean="0">
                <a:solidFill>
                  <a:srgbClr val="FF0000"/>
                </a:solidFill>
              </a:rPr>
              <a:t>0</a:t>
            </a:r>
          </a:p>
          <a:p>
            <a:pPr algn="r"/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857375" y="764377"/>
            <a:ext cx="1323975" cy="43338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924174" y="885824"/>
            <a:ext cx="847725" cy="819151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en-US" sz="3600" b="1" dirty="0" smtClean="0">
              <a:solidFill>
                <a:srgbClr val="FF0000"/>
              </a:solidFill>
            </a:endParaRPr>
          </a:p>
          <a:p>
            <a:pPr algn="r"/>
            <a:r>
              <a:rPr lang="en-US" sz="2800" b="1" dirty="0" smtClean="0">
                <a:solidFill>
                  <a:srgbClr val="FF0000"/>
                </a:solidFill>
              </a:rPr>
              <a:t/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3600" b="1" dirty="0" smtClean="0">
                <a:solidFill>
                  <a:srgbClr val="FF0000"/>
                </a:solidFill>
              </a:rPr>
              <a:t>2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934075" y="885824"/>
            <a:ext cx="1323975" cy="9525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600" b="1" dirty="0" smtClean="0">
                <a:solidFill>
                  <a:srgbClr val="FF0000"/>
                </a:solidFill>
              </a:rPr>
              <a:t>3</a:t>
            </a:r>
          </a:p>
          <a:p>
            <a:pPr algn="r"/>
            <a:endParaRPr lang="en-US" sz="3200" b="1" dirty="0">
              <a:solidFill>
                <a:srgbClr val="FF0000"/>
              </a:solidFill>
            </a:endParaRPr>
          </a:p>
          <a:p>
            <a:pPr algn="r"/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057775" y="3276600"/>
            <a:ext cx="2124075" cy="619125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600" b="1" dirty="0" smtClean="0">
                <a:solidFill>
                  <a:srgbClr val="FF0000"/>
                </a:solidFill>
              </a:rPr>
              <a:t>4</a:t>
            </a:r>
          </a:p>
          <a:p>
            <a:pPr algn="r"/>
            <a:endParaRPr lang="en-US" b="1" dirty="0">
              <a:solidFill>
                <a:srgbClr val="FF0000"/>
              </a:solidFill>
            </a:endParaRPr>
          </a:p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410325" y="4524375"/>
            <a:ext cx="1495425" cy="59054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600" b="1" dirty="0" smtClean="0">
                <a:solidFill>
                  <a:srgbClr val="FF0000"/>
                </a:solidFill>
              </a:rPr>
              <a:t>5</a:t>
            </a:r>
            <a:endParaRPr lang="en-US" sz="3600" b="1" dirty="0">
              <a:solidFill>
                <a:srgbClr val="FF0000"/>
              </a:solidFill>
            </a:endParaRPr>
          </a:p>
          <a:p>
            <a:pPr algn="r"/>
            <a:endParaRPr lang="en-US" b="1" dirty="0" smtClean="0">
              <a:solidFill>
                <a:srgbClr val="FF0000"/>
              </a:solidFill>
            </a:endParaRPr>
          </a:p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626518" y="1504950"/>
            <a:ext cx="728664" cy="918864"/>
            <a:chOff x="2626518" y="1504950"/>
            <a:chExt cx="728664" cy="918864"/>
          </a:xfrm>
        </p:grpSpPr>
        <p:cxnSp>
          <p:nvCxnSpPr>
            <p:cNvPr id="11" name="Straight Arrow Connector 10"/>
            <p:cNvCxnSpPr>
              <a:stCxn id="14" idx="0"/>
            </p:cNvCxnSpPr>
            <p:nvPr/>
          </p:nvCxnSpPr>
          <p:spPr bwMode="auto">
            <a:xfrm flipV="1">
              <a:off x="2990850" y="1504950"/>
              <a:ext cx="0" cy="457199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2626518" y="1962149"/>
              <a:ext cx="728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clks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407568" y="1504950"/>
            <a:ext cx="728664" cy="918864"/>
            <a:chOff x="2626518" y="1504950"/>
            <a:chExt cx="728664" cy="918864"/>
          </a:xfrm>
        </p:grpSpPr>
        <p:cxnSp>
          <p:nvCxnSpPr>
            <p:cNvPr id="22" name="Straight Arrow Connector 21"/>
            <p:cNvCxnSpPr>
              <a:stCxn id="23" idx="0"/>
            </p:cNvCxnSpPr>
            <p:nvPr/>
          </p:nvCxnSpPr>
          <p:spPr bwMode="auto">
            <a:xfrm flipH="1" flipV="1">
              <a:off x="2990849" y="1504950"/>
              <a:ext cx="1" cy="457199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2626518" y="1962149"/>
              <a:ext cx="728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cnts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410294" y="6069390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357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1226343" y="2343150"/>
            <a:ext cx="6853132" cy="418533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Capture / Compare</a:t>
            </a:r>
          </a:p>
        </p:txBody>
      </p:sp>
    </p:spTree>
    <p:extLst>
      <p:ext uri="{BB962C8B-B14F-4D97-AF65-F5344CB8AC3E}">
        <p14:creationId xmlns:p14="http://schemas.microsoft.com/office/powerpoint/2010/main" val="104796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pic>
        <p:nvPicPr>
          <p:cNvPr id="1026" name="Picture 2" descr="TACCTL Register Descri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550" y="22666"/>
            <a:ext cx="5778901" cy="68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10294" y="6069390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372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562669" y="3411942"/>
            <a:ext cx="6018662" cy="47767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4099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Timer Block Diagram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6" y="639325"/>
            <a:ext cx="6134068" cy="621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410294" y="6069390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357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5577954" y="4260372"/>
            <a:ext cx="2040163" cy="102358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CAP</a:t>
            </a: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27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pture 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369" y="4635062"/>
            <a:ext cx="3634631" cy="222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Input Capture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414" y="1552902"/>
            <a:ext cx="8500386" cy="4746587"/>
          </a:xfrm>
        </p:spPr>
        <p:txBody>
          <a:bodyPr/>
          <a:lstStyle/>
          <a:p>
            <a:r>
              <a:rPr lang="en-US" sz="2000" dirty="0"/>
              <a:t>Capture mode is selected when the CAP bit in TACCTL is set to 1. It's used to record time events. It can be used for:</a:t>
            </a:r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Event detection</a:t>
            </a:r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Event counting</a:t>
            </a:r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Pulse-width </a:t>
            </a:r>
            <a:r>
              <a:rPr lang="en-US" sz="1800" dirty="0" smtClean="0">
                <a:solidFill>
                  <a:schemeClr val="accent2"/>
                </a:solidFill>
              </a:rPr>
              <a:t>measurement ***</a:t>
            </a:r>
            <a:endParaRPr lang="en-US" sz="1800" dirty="0">
              <a:solidFill>
                <a:schemeClr val="accent2"/>
              </a:solidFill>
            </a:endParaRPr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Frequency </a:t>
            </a:r>
            <a:r>
              <a:rPr lang="en-US" sz="1800" dirty="0" smtClean="0">
                <a:solidFill>
                  <a:schemeClr val="accent2"/>
                </a:solidFill>
              </a:rPr>
              <a:t>measurement</a:t>
            </a:r>
          </a:p>
          <a:p>
            <a:r>
              <a:rPr lang="en-US" sz="2000" dirty="0"/>
              <a:t>Each </a:t>
            </a:r>
            <a:r>
              <a:rPr lang="en-US" sz="2000" dirty="0" err="1"/>
              <a:t>TACCRx</a:t>
            </a:r>
            <a:r>
              <a:rPr lang="en-US" sz="2000" dirty="0"/>
              <a:t> has two possible capture pins - </a:t>
            </a:r>
            <a:r>
              <a:rPr lang="en-US" sz="2000" dirty="0" err="1"/>
              <a:t>CCIxA</a:t>
            </a:r>
            <a:r>
              <a:rPr lang="en-US" sz="2000" dirty="0"/>
              <a:t> and </a:t>
            </a:r>
            <a:r>
              <a:rPr lang="en-US" sz="2000" dirty="0" err="1"/>
              <a:t>CCIxB</a:t>
            </a:r>
            <a:r>
              <a:rPr lang="en-US" sz="2000" dirty="0"/>
              <a:t>. The one being monitored is selectable by software.</a:t>
            </a:r>
          </a:p>
          <a:p>
            <a:r>
              <a:rPr lang="en-US" sz="2000" dirty="0"/>
              <a:t>If a capture occurs: </a:t>
            </a:r>
            <a:endParaRPr lang="en-US" sz="2000" dirty="0" smtClean="0"/>
          </a:p>
          <a:p>
            <a:pPr lvl="1"/>
            <a:r>
              <a:rPr lang="en-US" sz="1600" dirty="0" smtClean="0"/>
              <a:t>The </a:t>
            </a:r>
            <a:r>
              <a:rPr lang="en-US" sz="1600" dirty="0"/>
              <a:t>TAR value is copied into the </a:t>
            </a:r>
            <a:r>
              <a:rPr lang="en-US" sz="1600" dirty="0" err="1"/>
              <a:t>TACCRx</a:t>
            </a:r>
            <a:r>
              <a:rPr lang="en-US" sz="1600" dirty="0"/>
              <a:t> </a:t>
            </a:r>
            <a:r>
              <a:rPr lang="en-US" sz="1600" dirty="0" smtClean="0"/>
              <a:t>register</a:t>
            </a:r>
          </a:p>
          <a:p>
            <a:pPr lvl="1"/>
            <a:r>
              <a:rPr lang="en-US" sz="1600" dirty="0" smtClean="0"/>
              <a:t>The </a:t>
            </a:r>
            <a:r>
              <a:rPr lang="en-US" sz="1600" dirty="0"/>
              <a:t>interrupt flag CCIFG is </a:t>
            </a:r>
            <a:r>
              <a:rPr lang="en-US" sz="1600" dirty="0" smtClean="0"/>
              <a:t>set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363</a:t>
            </a:r>
          </a:p>
        </p:txBody>
      </p:sp>
    </p:spTree>
    <p:extLst>
      <p:ext uri="{BB962C8B-B14F-4D97-AF65-F5344CB8AC3E}">
        <p14:creationId xmlns:p14="http://schemas.microsoft.com/office/powerpoint/2010/main" val="185921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5611</TotalTime>
  <Words>1173</Words>
  <Application>Microsoft Office PowerPoint</Application>
  <PresentationFormat>On-screen Show (4:3)</PresentationFormat>
  <Paragraphs>216</Paragraphs>
  <Slides>25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Courier New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What is Capture/Compare?</vt:lpstr>
      <vt:lpstr>Pulse Width Modulation (PWM)</vt:lpstr>
      <vt:lpstr>Toy Servo Control</vt:lpstr>
      <vt:lpstr>PWM Setup Tasks</vt:lpstr>
      <vt:lpstr>Timer Block Diagram</vt:lpstr>
      <vt:lpstr>Backup Slides</vt:lpstr>
      <vt:lpstr>Timer Block Diagram</vt:lpstr>
      <vt:lpstr>Input Capture</vt:lpstr>
      <vt:lpstr>Timer Block Diagram</vt:lpstr>
      <vt:lpstr>Backup Slides</vt:lpstr>
      <vt:lpstr>Backup Slides</vt:lpstr>
      <vt:lpstr>Input Capture</vt:lpstr>
      <vt:lpstr>Input Capture</vt:lpstr>
      <vt:lpstr>Input Capture</vt:lpstr>
      <vt:lpstr>Output Compare</vt:lpstr>
      <vt:lpstr>Timer Block Diagram</vt:lpstr>
      <vt:lpstr>Output Compare</vt:lpstr>
      <vt:lpstr>Ports?</vt:lpstr>
      <vt:lpstr>PWM Setup Tasks</vt:lpstr>
      <vt:lpstr>Example w/o Interrupts</vt:lpstr>
      <vt:lpstr>Example with Interrupt</vt:lpstr>
      <vt:lpstr>Example with Interrupt</vt:lpstr>
      <vt:lpstr>BACKUPS</vt:lpstr>
      <vt:lpstr>Overview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354</cp:revision>
  <cp:lastPrinted>2018-05-21T20:23:10Z</cp:lastPrinted>
  <dcterms:created xsi:type="dcterms:W3CDTF">2001-06-27T14:08:57Z</dcterms:created>
  <dcterms:modified xsi:type="dcterms:W3CDTF">2018-10-29T14:58:17Z</dcterms:modified>
</cp:coreProperties>
</file>