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51"/>
  </p:notesMasterIdLst>
  <p:handoutMasterIdLst>
    <p:handoutMasterId r:id="rId52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78" r:id="rId14"/>
    <p:sldId id="301" r:id="rId15"/>
    <p:sldId id="315" r:id="rId16"/>
    <p:sldId id="340" r:id="rId17"/>
    <p:sldId id="352" r:id="rId18"/>
    <p:sldId id="353" r:id="rId19"/>
    <p:sldId id="355" r:id="rId20"/>
    <p:sldId id="356" r:id="rId21"/>
    <p:sldId id="358" r:id="rId22"/>
    <p:sldId id="359" r:id="rId23"/>
    <p:sldId id="362" r:id="rId24"/>
    <p:sldId id="363" r:id="rId25"/>
    <p:sldId id="368" r:id="rId26"/>
    <p:sldId id="370" r:id="rId27"/>
    <p:sldId id="364" r:id="rId28"/>
    <p:sldId id="377" r:id="rId29"/>
    <p:sldId id="333" r:id="rId30"/>
    <p:sldId id="322" r:id="rId31"/>
    <p:sldId id="330" r:id="rId32"/>
    <p:sldId id="341" r:id="rId33"/>
    <p:sldId id="324" r:id="rId34"/>
    <p:sldId id="326" r:id="rId35"/>
    <p:sldId id="328" r:id="rId36"/>
    <p:sldId id="351" r:id="rId37"/>
    <p:sldId id="350" r:id="rId38"/>
    <p:sldId id="369" r:id="rId39"/>
    <p:sldId id="371" r:id="rId40"/>
    <p:sldId id="373" r:id="rId41"/>
    <p:sldId id="375" r:id="rId42"/>
    <p:sldId id="374" r:id="rId43"/>
    <p:sldId id="376" r:id="rId44"/>
    <p:sldId id="372" r:id="rId45"/>
    <p:sldId id="347" r:id="rId46"/>
    <p:sldId id="348" r:id="rId47"/>
    <p:sldId id="303" r:id="rId48"/>
    <p:sldId id="314" r:id="rId49"/>
    <p:sldId id="331" r:id="rId5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0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gic_number_(programming)#Magic_debug_value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r8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4092616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#0xbeef, r8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wpb</a:t>
            </a:r>
            <a:r>
              <a:rPr lang="en-US" dirty="0" smtClean="0"/>
              <a:t> r8              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smtClean="0"/>
              <a:t>and   #0xff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r8, r9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nv</a:t>
            </a:r>
            <a:r>
              <a:rPr lang="en-US" dirty="0" smtClean="0"/>
              <a:t>    r8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ec</a:t>
            </a:r>
            <a:r>
              <a:rPr lang="en-US" dirty="0" smtClean="0"/>
              <a:t>   r8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6056" y="146304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0520" y="3337628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056" y="2370135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6056" y="2809841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 (no change for r8)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6056" y="1880665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0520" y="3711212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8570" y="5708236"/>
            <a:ext cx="517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Where do programs go? RAM or ROM?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0767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4" y="3177300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 the next several slides,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we will turn these 5 commands into machine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1451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361" y="4326467"/>
            <a:ext cx="42242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destination addressing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As: source addressing mode</a:t>
            </a:r>
            <a:endParaRPr lang="en-US" dirty="0" smtClean="0"/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2"/>
            <a:r>
              <a:rPr lang="en-US" dirty="0" smtClean="0"/>
              <a:t>Assembly clock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560817"/>
            <a:ext cx="3638550" cy="26971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443787" y="4604570"/>
            <a:ext cx="1228725" cy="685800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8940" y="5600024"/>
            <a:ext cx="3035375" cy="36251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HW not due until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lsn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873848" y="5947200"/>
            <a:ext cx="756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Now, what if we called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@r8+, r9 again, what happens?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39614"/>
            <a:ext cx="2381249" cy="2548102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6575" y="1639614"/>
            <a:ext cx="2555170" cy="25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325" y="1639614"/>
            <a:ext cx="2458278" cy="237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9928" y="5086350"/>
            <a:ext cx="806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go ahead and take a couple minutes and fill out the tables on your sheet of paper. I will call some people to answer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1475" y="2057400"/>
            <a:ext cx="1095375" cy="3333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52475" y="4381336"/>
            <a:ext cx="3086100" cy="705014"/>
          </a:xfrm>
          <a:prstGeom prst="wedgeRectCallout">
            <a:avLst>
              <a:gd name="adj1" fmla="val -40586"/>
              <a:gd name="adj2" fmla="val -3360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Given this instruction, how does the memory and CPU change?</a:t>
            </a:r>
          </a:p>
        </p:txBody>
      </p:sp>
    </p:spTree>
    <p:extLst>
      <p:ext uri="{BB962C8B-B14F-4D97-AF65-F5344CB8AC3E}">
        <p14:creationId xmlns:p14="http://schemas.microsoft.com/office/powerpoint/2010/main" val="357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8167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5246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5" y="3171662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Let’s finally do this!</a:t>
            </a:r>
          </a:p>
        </p:txBody>
      </p:sp>
    </p:spTree>
    <p:extLst>
      <p:ext uri="{BB962C8B-B14F-4D97-AF65-F5344CB8AC3E}">
        <p14:creationId xmlns:p14="http://schemas.microsoft.com/office/powerpoint/2010/main" val="28555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  <p:sp>
        <p:nvSpPr>
          <p:cNvPr id="5" name="7-Point Star 4"/>
          <p:cNvSpPr/>
          <p:nvPr/>
        </p:nvSpPr>
        <p:spPr bwMode="auto">
          <a:xfrm rot="19818457">
            <a:off x="6671332" y="4035981"/>
            <a:ext cx="2472668" cy="2083101"/>
          </a:xfrm>
          <a:prstGeom prst="star7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Honestly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 find this table can be a little confusing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1    1 0 0 0    1 0 1 0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1               8            </a:t>
            </a:r>
            <a:r>
              <a:rPr 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2386" y="4918842"/>
            <a:ext cx="43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6005" y="3031603"/>
            <a:ext cx="2146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10b: 13=0000001101</a:t>
            </a:r>
          </a:p>
          <a:p>
            <a:r>
              <a:rPr lang="en-US" sz="1600" dirty="0" smtClean="0"/>
              <a:t>2’s comp:  1111110010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u="sng" dirty="0" smtClean="0"/>
              <a:t>+                1</a:t>
            </a:r>
          </a:p>
          <a:p>
            <a:r>
              <a:rPr lang="en-US" sz="1600" dirty="0" smtClean="0"/>
              <a:t>                  1111110011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42267" y="1109221"/>
            <a:ext cx="4787229" cy="4854257"/>
            <a:chOff x="3742267" y="1109221"/>
            <a:chExt cx="4787229" cy="4854257"/>
          </a:xfrm>
        </p:grpSpPr>
        <p:sp>
          <p:nvSpPr>
            <p:cNvPr id="12" name="TextBox 11"/>
            <p:cNvSpPr txBox="1"/>
            <p:nvPr/>
          </p:nvSpPr>
          <p:spPr>
            <a:xfrm>
              <a:off x="5981351" y="1109221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</a:t>
              </a:r>
              <a:r>
                <a:rPr lang="en-US" sz="1600" dirty="0">
                  <a:solidFill>
                    <a:srgbClr val="0070C0"/>
                  </a:solidFill>
                </a:rPr>
                <a:t>mode </a:t>
              </a:r>
              <a:r>
                <a:rPr lang="en-US" sz="1600" dirty="0" smtClean="0">
                  <a:solidFill>
                    <a:srgbClr val="0070C0"/>
                  </a:solidFill>
                </a:rPr>
                <a:t> 0</a:t>
              </a:r>
            </a:p>
            <a:p>
              <a:r>
                <a:rPr lang="en-US" sz="1600" dirty="0" smtClean="0">
                  <a:solidFill>
                    <a:srgbClr val="FFC000"/>
                  </a:solidFill>
                </a:rPr>
                <a:t>     Immediate:    As 11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709057"/>
            <a:ext cx="4676019" cy="4295757"/>
            <a:chOff x="2421467" y="1709057"/>
            <a:chExt cx="4676019" cy="4295757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709057"/>
              <a:ext cx="343875" cy="64195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484243" y="720678"/>
            <a:ext cx="5194852" cy="5242800"/>
            <a:chOff x="1484243" y="720678"/>
            <a:chExt cx="5194852" cy="5242800"/>
          </a:xfrm>
        </p:grpSpPr>
        <p:sp>
          <p:nvSpPr>
            <p:cNvPr id="32" name="TextBox 31"/>
            <p:cNvSpPr txBox="1"/>
            <p:nvPr/>
          </p:nvSpPr>
          <p:spPr>
            <a:xfrm>
              <a:off x="1530258" y="72067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0 1 0 1    </a:t>
            </a:r>
            <a:r>
              <a:rPr lang="en-US" dirty="0"/>
              <a:t>0</a:t>
            </a:r>
            <a:r>
              <a:rPr lang="en-US" dirty="0" smtClean="0"/>
              <a:t> 0 </a:t>
            </a:r>
            <a:r>
              <a:rPr lang="en-US" dirty="0"/>
              <a:t>0</a:t>
            </a:r>
            <a:r>
              <a:rPr lang="en-US" dirty="0" smtClean="0"/>
              <a:t> 0   0 1 1 1   1 0 1 </a:t>
            </a:r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27357" y="6400800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           </a:t>
            </a:r>
            <a:r>
              <a:rPr lang="en-US" dirty="0"/>
              <a:t>0</a:t>
            </a:r>
            <a:r>
              <a:rPr lang="en-US" dirty="0" smtClean="0"/>
              <a:t>            </a:t>
            </a:r>
            <a:r>
              <a:rPr lang="en-US" dirty="0"/>
              <a:t>7</a:t>
            </a:r>
            <a:r>
              <a:rPr lang="en-US" dirty="0" smtClean="0"/>
              <a:t>             </a:t>
            </a:r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6376902" y="4136052"/>
            <a:ext cx="2366710" cy="1154351"/>
          </a:xfrm>
          <a:prstGeom prst="wedgeRectCallout">
            <a:avLst>
              <a:gd name="adj1" fmla="val 48895"/>
              <a:gd name="adj2" fmla="val 12015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 extension word follows this word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it contains the immediate value of 0xC7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</a:t>
            </a:r>
            <a:r>
              <a:rPr lang="en-US" dirty="0"/>
              <a:t>0</a:t>
            </a:r>
            <a:r>
              <a:rPr lang="en-US" dirty="0" smtClean="0"/>
              <a:t> 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0   1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1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7357" y="6400800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r>
              <a:rPr lang="en-US" dirty="0" smtClean="0"/>
              <a:t>            9             5</a:t>
            </a:r>
          </a:p>
        </p:txBody>
      </p: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#0x200, r6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#0xbeef, 2(r6)    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r>
              <a:rPr lang="en-US" sz="20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r6, r5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mov.w</a:t>
            </a:r>
            <a:r>
              <a:rPr lang="en-US" sz="2000" dirty="0">
                <a:solidFill>
                  <a:srgbClr val="FF0000"/>
                </a:solidFill>
              </a:rPr>
              <a:t>   2(r6), 6(r5) </a:t>
            </a:r>
            <a:r>
              <a:rPr lang="en-US" sz="20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</a:t>
            </a:r>
            <a:r>
              <a:rPr lang="pt-BR" sz="2000" dirty="0">
                <a:solidFill>
                  <a:srgbClr val="00B050"/>
                </a:solidFill>
              </a:rPr>
              <a:t>;#</a:t>
            </a:r>
            <a:r>
              <a:rPr lang="pt-BR" sz="2000" dirty="0" smtClean="0">
                <a:solidFill>
                  <a:srgbClr val="00B050"/>
                </a:solidFill>
              </a:rPr>
              <a:t>0x0200, immediate number after instr</a:t>
            </a:r>
            <a:endParaRPr lang="pt-BR" sz="2000" dirty="0">
              <a:solidFill>
                <a:srgbClr val="00B050"/>
              </a:solidFill>
            </a:endParaRPr>
          </a:p>
          <a:p>
            <a:r>
              <a:rPr lang="pt-BR" sz="2000" dirty="0"/>
              <a:t>c020:    b6 40 ef be     mov    #-16657,2(r6)    </a:t>
            </a:r>
            <a:r>
              <a:rPr lang="pt-BR" sz="2000" dirty="0">
                <a:solidFill>
                  <a:srgbClr val="00B050"/>
                </a:solidFill>
              </a:rPr>
              <a:t>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</a:t>
            </a:r>
            <a:r>
              <a:rPr lang="pt-BR" sz="2000" dirty="0">
                <a:solidFill>
                  <a:srgbClr val="00B050"/>
                </a:solidFill>
              </a:rPr>
              <a:t>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ular Callout 18"/>
          <p:cNvSpPr/>
          <p:nvPr/>
        </p:nvSpPr>
        <p:spPr bwMode="auto">
          <a:xfrm>
            <a:off x="3776367" y="2751635"/>
            <a:ext cx="3304789" cy="709968"/>
          </a:xfrm>
          <a:prstGeom prst="wedgeRectCallout">
            <a:avLst>
              <a:gd name="adj1" fmla="val -98462"/>
              <a:gd name="adj2" fmla="val 9641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Remember, this is little endian. So 00 02 is actually 0x0200 …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right?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825652"/>
          </a:xfrm>
        </p:spPr>
        <p:txBody>
          <a:bodyPr/>
          <a:lstStyle/>
          <a:p>
            <a:r>
              <a:rPr lang="en-US" dirty="0" smtClean="0"/>
              <a:t>Turn the following into machines code</a:t>
            </a:r>
          </a:p>
          <a:p>
            <a:r>
              <a:rPr lang="en-US" dirty="0" smtClean="0"/>
              <a:t>For each of these, break the instruction up into the 4B/16b like we did with the previous instructions</a:t>
            </a:r>
          </a:p>
          <a:p>
            <a:pPr lvl="1"/>
            <a:r>
              <a:rPr lang="en-US" dirty="0" smtClean="0"/>
              <a:t>RRC r6</a:t>
            </a:r>
          </a:p>
          <a:p>
            <a:pPr lvl="1"/>
            <a:r>
              <a:rPr lang="en-US" dirty="0" smtClean="0"/>
              <a:t>MOV r11, r10</a:t>
            </a:r>
          </a:p>
          <a:p>
            <a:pPr lvl="1"/>
            <a:r>
              <a:rPr lang="en-US" dirty="0" smtClean="0"/>
              <a:t>SWPB </a:t>
            </a:r>
            <a:r>
              <a:rPr lang="en-US" dirty="0" smtClean="0"/>
              <a:t>r10</a:t>
            </a:r>
          </a:p>
          <a:p>
            <a:pPr lvl="1"/>
            <a:r>
              <a:rPr lang="en-US" dirty="0" smtClean="0"/>
              <a:t>Sub #100, 2(r7)     </a:t>
            </a:r>
            <a:r>
              <a:rPr lang="en-US" dirty="0" smtClean="0">
                <a:solidFill>
                  <a:srgbClr val="00B050"/>
                </a:solidFill>
              </a:rPr>
              <a:t>; 100 </a:t>
            </a:r>
            <a:r>
              <a:rPr lang="en-US" dirty="0" err="1" smtClean="0">
                <a:solidFill>
                  <a:srgbClr val="00B050"/>
                </a:solidFill>
              </a:rPr>
              <a:t>dec</a:t>
            </a:r>
            <a:r>
              <a:rPr lang="en-US" dirty="0" smtClean="0">
                <a:solidFill>
                  <a:srgbClr val="00B050"/>
                </a:solidFill>
              </a:rPr>
              <a:t> = 0x64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MOV @r7, </a:t>
            </a:r>
            <a:r>
              <a:rPr lang="en-US" dirty="0" smtClean="0"/>
              <a:t>r8</a:t>
            </a:r>
          </a:p>
          <a:p>
            <a:pPr lvl="1"/>
            <a:r>
              <a:rPr lang="en-US" dirty="0" err="1" smtClean="0"/>
              <a:t>Xor</a:t>
            </a:r>
            <a:r>
              <a:rPr lang="en-US" dirty="0" smtClean="0"/>
              <a:t> &amp;100, 8(r9)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92194" y="5402316"/>
            <a:ext cx="6672649" cy="980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 must understand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process to get the right answer on a quiz or test. Practice is the best answer and you can always double check your answer with Code Composer Studio (CCS)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 instructions take to execute?</a:t>
            </a:r>
          </a:p>
          <a:p>
            <a:pPr lvl="1"/>
            <a:r>
              <a:rPr lang="en-US" dirty="0" smtClean="0"/>
              <a:t>Tables 3-14, 3-15, 3-16 and para 3.4.4.3</a:t>
            </a:r>
          </a:p>
          <a:p>
            <a:pPr lvl="1"/>
            <a:r>
              <a:rPr lang="en-US" dirty="0" smtClean="0"/>
              <a:t>Table 4-7 for emulated instructions</a:t>
            </a:r>
          </a:p>
          <a:p>
            <a:pPr lvl="2"/>
            <a:r>
              <a:rPr lang="en-US" dirty="0" smtClean="0"/>
              <a:t>What is an emulated instruction?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3" y="3615760"/>
            <a:ext cx="7996134" cy="84914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850850" y="3931920"/>
            <a:ext cx="1236911" cy="2800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2" y="1570209"/>
            <a:ext cx="74390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6" y="3294234"/>
            <a:ext cx="8591550" cy="3076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905" y="3294234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Operand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default is always assumed to be decimal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Memory Address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$</a:t>
            </a:r>
            <a:r>
              <a:rPr lang="en-US" dirty="0" smtClean="0">
                <a:solidFill>
                  <a:srgbClr val="0070C0"/>
                </a:solidFill>
              </a:rPr>
              <a:t>0xC000    remember from last time, what this is?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495732"/>
            <a:ext cx="4227236" cy="48968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349240" y="1771134"/>
            <a:ext cx="2965622" cy="980303"/>
          </a:xfrm>
          <a:prstGeom prst="wedgeRectCallout">
            <a:avLst>
              <a:gd name="adj1" fmla="val -73384"/>
              <a:gd name="adj2" fmla="val 6052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Based on addressing modes, different instructions take different times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866" y="136205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Double Operand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620518" y="3100550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 is branch to destination</a:t>
            </a:r>
          </a:p>
          <a:p>
            <a:r>
              <a:rPr lang="en-US" sz="1600" dirty="0" smtClean="0"/>
              <a:t>Emulated command: 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 smtClean="0"/>
              <a:t>dst</a:t>
            </a:r>
            <a:r>
              <a:rPr lang="en-US" sz="1600" dirty="0" smtClean="0"/>
              <a:t>, PC</a:t>
            </a:r>
          </a:p>
          <a:p>
            <a:r>
              <a:rPr lang="en-US" sz="1600" dirty="0" smtClean="0"/>
              <a:t>See Fam User Guide 3.4.6.8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49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3" y="1574036"/>
            <a:ext cx="7661189" cy="4375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415481" y="2290119"/>
            <a:ext cx="1466336" cy="354227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318422" y="2930488"/>
            <a:ext cx="2417954" cy="1279048"/>
          </a:xfrm>
          <a:prstGeom prst="wedgeRectCallout">
            <a:avLst>
              <a:gd name="adj1" fmla="val -68188"/>
              <a:gd name="adj2" fmla="val -1800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the real command, so use the previous tables to figure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out how long they take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922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#0x0200,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#0xbeef, r6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fill        </a:t>
            </a:r>
            <a:r>
              <a:rPr lang="en-US" sz="1600" dirty="0" err="1"/>
              <a:t>mov.w</a:t>
            </a:r>
            <a:r>
              <a:rPr lang="en-US" sz="1600" dirty="0"/>
              <a:t>   r6, 0(r5)           </a:t>
            </a:r>
            <a:r>
              <a:rPr lang="en-US" sz="16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incd</a:t>
            </a:r>
            <a:r>
              <a:rPr lang="en-US" sz="1600" dirty="0"/>
              <a:t>   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cmp.w</a:t>
            </a:r>
            <a:r>
              <a:rPr lang="en-US" sz="1600" dirty="0"/>
              <a:t>   #0x0400, r5      </a:t>
            </a:r>
            <a:r>
              <a:rPr lang="en-US" sz="1600" dirty="0" smtClean="0">
                <a:solidFill>
                  <a:srgbClr val="00B050"/>
                </a:solidFill>
              </a:rPr>
              <a:t>; </a:t>
            </a:r>
            <a:r>
              <a:rPr lang="en-US" sz="16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jne</a:t>
            </a:r>
            <a:r>
              <a:rPr lang="en-US" sz="1600" dirty="0"/>
              <a:t>     fill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forever     </a:t>
            </a:r>
            <a:r>
              <a:rPr lang="en-US" sz="1600" dirty="0" err="1"/>
              <a:t>jmp</a:t>
            </a:r>
            <a:r>
              <a:rPr lang="en-US" sz="1600" dirty="0"/>
              <a:t>     forever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8260" y="1792554"/>
            <a:ext cx="4399006" cy="1321349"/>
          </a:xfrm>
          <a:prstGeom prst="wedgeRectCallout">
            <a:avLst>
              <a:gd name="adj1" fmla="val -66100"/>
              <a:gd name="adj2" fmla="val 2867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BEEF is a </a:t>
            </a:r>
            <a:r>
              <a:rPr lang="en-US" sz="1600" dirty="0" smtClean="0">
                <a:latin typeface="Arial" charset="0"/>
                <a:hlinkClick r:id="rId2"/>
              </a:rPr>
              <a:t>magic number </a:t>
            </a:r>
            <a:r>
              <a:rPr lang="en-US" sz="1600" dirty="0" smtClean="0">
                <a:latin typeface="Arial" charset="0"/>
              </a:rPr>
              <a:t>used in programming. </a:t>
            </a:r>
            <a:r>
              <a:rPr lang="en-US" sz="1600" dirty="0"/>
              <a:t>S</a:t>
            </a:r>
            <a:r>
              <a:rPr lang="en-US" sz="1600" dirty="0" smtClean="0"/>
              <a:t>pecific values are </a:t>
            </a:r>
            <a:r>
              <a:rPr lang="en-US" sz="1600" dirty="0"/>
              <a:t>written to </a:t>
            </a:r>
            <a:r>
              <a:rPr lang="en-US" sz="1600" dirty="0" smtClean="0"/>
              <a:t>memory, </a:t>
            </a:r>
            <a:r>
              <a:rPr lang="en-US" sz="1600" dirty="0"/>
              <a:t>so </a:t>
            </a:r>
            <a:r>
              <a:rPr lang="en-US" sz="1600" dirty="0" smtClean="0"/>
              <a:t>it is </a:t>
            </a:r>
            <a:r>
              <a:rPr lang="en-US" sz="1600" dirty="0"/>
              <a:t>possible to tell whether </a:t>
            </a:r>
            <a:r>
              <a:rPr lang="en-US" sz="1600" dirty="0" smtClean="0"/>
              <a:t>they </a:t>
            </a:r>
            <a:r>
              <a:rPr lang="en-US" sz="1600" dirty="0"/>
              <a:t>have become corrupted, and </a:t>
            </a:r>
            <a:r>
              <a:rPr lang="en-US" sz="1600" dirty="0" smtClean="0"/>
              <a:t>to make </a:t>
            </a:r>
            <a:r>
              <a:rPr lang="en-US" sz="1600" dirty="0"/>
              <a:t>it obvious when values </a:t>
            </a:r>
            <a:r>
              <a:rPr lang="en-US" sz="1600" dirty="0" smtClean="0"/>
              <a:t>are taken </a:t>
            </a:r>
            <a:r>
              <a:rPr lang="en-US" sz="1600" dirty="0"/>
              <a:t>from uninitialized </a:t>
            </a:r>
            <a:r>
              <a:rPr lang="en-US" sz="1600" dirty="0" smtClean="0"/>
              <a:t>memory.</a:t>
            </a:r>
            <a:r>
              <a:rPr lang="en-US" sz="1600" dirty="0"/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50221900"/>
              </p:ext>
            </p:extLst>
          </p:nvPr>
        </p:nvGraphicFramePr>
        <p:xfrm>
          <a:off x="725213" y="1419171"/>
          <a:ext cx="7771782" cy="4717962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Swap 8-bit register halves. No byte </a:t>
                      </a:r>
                      <a:r>
                        <a:rPr lang="en-US" sz="1400" dirty="0" smtClean="0">
                          <a:effectLst/>
                        </a:rPr>
                        <a:t>form, only word.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</a:t>
                      </a:r>
                      <a:r>
                        <a:rPr lang="en-US" sz="1400" dirty="0" smtClean="0">
                          <a:effectLst/>
                        </a:rPr>
                        <a:t>form, only</a:t>
                      </a:r>
                      <a:r>
                        <a:rPr lang="en-US" sz="1400" baseline="0" dirty="0" smtClean="0">
                          <a:effectLst/>
                        </a:rPr>
                        <a:t> word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5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These unary commands (</a:t>
            </a:r>
            <a:r>
              <a:rPr lang="en-US" sz="1600" dirty="0" err="1" smtClean="0">
                <a:solidFill>
                  <a:srgbClr val="0070C0"/>
                </a:solidFill>
              </a:rPr>
              <a:t>dest</a:t>
            </a:r>
            <a:r>
              <a:rPr lang="en-US" sz="1600" dirty="0" smtClean="0">
                <a:solidFill>
                  <a:srgbClr val="0070C0"/>
                </a:solidFill>
              </a:rPr>
              <a:t> += </a:t>
            </a:r>
            <a:r>
              <a:rPr lang="en-US" sz="1600" dirty="0" err="1" smtClean="0">
                <a:solidFill>
                  <a:srgbClr val="0070C0"/>
                </a:solidFill>
              </a:rPr>
              <a:t>src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en-US" sz="1600" dirty="0">
                <a:solidFill>
                  <a:srgbClr val="0070C0"/>
                </a:solidFill>
              </a:rPr>
              <a:t>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6858</TotalTime>
  <Words>4031</Words>
  <Application>Microsoft Office PowerPoint</Application>
  <PresentationFormat>On-screen Show (4:3)</PresentationFormat>
  <Paragraphs>1145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How does r8 change?</vt:lpstr>
      <vt:lpstr>Let's write a MSP430 program</vt:lpstr>
      <vt:lpstr>Sample Program</vt:lpstr>
      <vt:lpstr>MSP430 Instruction Set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Values of Constant Generators CG1, CG2</vt:lpstr>
      <vt:lpstr>Addressing Modes</vt:lpstr>
      <vt:lpstr>MSP430 Instruction Set</vt:lpstr>
      <vt:lpstr>Sample Program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Two Operand Instruction: Indexed</vt:lpstr>
      <vt:lpstr>What is going on here???</vt:lpstr>
      <vt:lpstr>Operands</vt:lpstr>
      <vt:lpstr>Try These</vt:lpstr>
      <vt:lpstr>Assembly Clock Cycles</vt:lpstr>
      <vt:lpstr>Assembly Clock Cycles</vt:lpstr>
      <vt:lpstr>Assembly Clock Cycles</vt:lpstr>
      <vt:lpstr>Assembly Clock Cycles</vt:lpstr>
      <vt:lpstr>Assembly Clock Cycles</vt:lpstr>
      <vt:lpstr>Backups</vt:lpstr>
      <vt:lpstr>What does this program do? Where’s the BEEF?</vt:lpstr>
      <vt:lpstr>Debugging Example Using breakpoints</vt:lpstr>
      <vt:lpstr>Sample Program</vt:lpstr>
      <vt:lpstr>Sample Program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353</cp:revision>
  <cp:lastPrinted>2018-07-23T19:12:10Z</cp:lastPrinted>
  <dcterms:created xsi:type="dcterms:W3CDTF">2001-06-27T14:08:57Z</dcterms:created>
  <dcterms:modified xsi:type="dcterms:W3CDTF">2018-08-14T17:58:08Z</dcterms:modified>
</cp:coreProperties>
</file>