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7"/>
  </p:notesMasterIdLst>
  <p:handoutMasterIdLst>
    <p:handoutMasterId r:id="rId38"/>
  </p:handoutMasterIdLst>
  <p:sldIdLst>
    <p:sldId id="352" r:id="rId4"/>
    <p:sldId id="354" r:id="rId5"/>
    <p:sldId id="355" r:id="rId6"/>
    <p:sldId id="356" r:id="rId7"/>
    <p:sldId id="380" r:id="rId8"/>
    <p:sldId id="379" r:id="rId9"/>
    <p:sldId id="381" r:id="rId10"/>
    <p:sldId id="382" r:id="rId11"/>
    <p:sldId id="383" r:id="rId12"/>
    <p:sldId id="384" r:id="rId13"/>
    <p:sldId id="385" r:id="rId14"/>
    <p:sldId id="386" r:id="rId15"/>
    <p:sldId id="378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6" r:id="rId35"/>
    <p:sldId id="353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26+27+28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1449368"/>
            <a:ext cx="6502783" cy="49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977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7876" y="3907055"/>
            <a:ext cx="8412480" cy="243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6" y="1516280"/>
            <a:ext cx="8029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411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2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35" y="1538044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Simple: </a:t>
            </a:r>
            <a:r>
              <a:rPr lang="en-US" sz="2400" dirty="0" smtClean="0">
                <a:solidFill>
                  <a:schemeClr val="accent2"/>
                </a:solidFill>
              </a:rPr>
              <a:t>with each clock cycle, a single bit is transferred from the  MSB of one shift register to the other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a half-duplex or full-duplex protocol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Synchronous or Asynchronous protocol?</a:t>
            </a:r>
          </a:p>
          <a:p>
            <a:r>
              <a:rPr lang="en-US" sz="2400" dirty="0" smtClean="0"/>
              <a:t>How many clocks cycles to transfer a byte?</a:t>
            </a:r>
          </a:p>
          <a:p>
            <a:r>
              <a:rPr lang="en-US" sz="2400" dirty="0" smtClean="0"/>
              <a:t>Signals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MOSI: Master </a:t>
            </a:r>
            <a:r>
              <a:rPr lang="en-US" sz="2000" dirty="0">
                <a:solidFill>
                  <a:schemeClr val="accent2"/>
                </a:solidFill>
              </a:rPr>
              <a:t>Out Slave In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MISO: Master </a:t>
            </a:r>
            <a:r>
              <a:rPr lang="en-US" sz="2000" dirty="0">
                <a:solidFill>
                  <a:schemeClr val="accent2"/>
                </a:solidFill>
              </a:rPr>
              <a:t>In Slave Out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SCLK: Clock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SS:       Slave Select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SPI Inte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2" y="2116973"/>
            <a:ext cx="3519649" cy="13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216" y="4887589"/>
            <a:ext cx="2515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 renamed these: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MOSI = SIMO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MISO = SOMI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4" y="1491702"/>
            <a:ext cx="7772400" cy="4724400"/>
          </a:xfrm>
        </p:spPr>
        <p:txBody>
          <a:bodyPr/>
          <a:lstStyle/>
          <a:p>
            <a:r>
              <a:rPr lang="en-US" sz="2400" dirty="0"/>
              <a:t>Slave Select signal allows the master to potentially use the same interface to potentially interact with multiple slaves. It's usually </a:t>
            </a:r>
            <a:r>
              <a:rPr lang="en-US" sz="2400" b="1" dirty="0"/>
              <a:t>active low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SPI Driving Multiple Slav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11" y="2529927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I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2" y="3254220"/>
            <a:ext cx="3143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39" y="1561692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Can we just tie SS low?</a:t>
            </a:r>
          </a:p>
          <a:p>
            <a:r>
              <a:rPr lang="en-US" sz="2400" dirty="0" smtClean="0"/>
              <a:t>Configurable Elements: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frequency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polarity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phase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06400" lvl="1" indent="0">
              <a:buNone/>
            </a:pPr>
            <a:endParaRPr lang="en-US" sz="2000" dirty="0" smtClean="0"/>
          </a:p>
          <a:p>
            <a:r>
              <a:rPr lang="en-US" sz="2400" dirty="0"/>
              <a:t>On 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MSB </a:t>
            </a:r>
            <a:r>
              <a:rPr lang="en-US" sz="2000" dirty="0">
                <a:solidFill>
                  <a:schemeClr val="accent2"/>
                </a:solidFill>
              </a:rPr>
              <a:t>first or LSB first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you'll </a:t>
            </a:r>
            <a:r>
              <a:rPr lang="en-US" sz="1600" dirty="0"/>
              <a:t>pretty much always want MSB first, which isn't the </a:t>
            </a:r>
            <a:r>
              <a:rPr lang="en-US" sz="1600" dirty="0" smtClean="0"/>
              <a:t>default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8-bits </a:t>
            </a:r>
            <a:r>
              <a:rPr lang="en-US" sz="2000" dirty="0">
                <a:solidFill>
                  <a:schemeClr val="accent2"/>
                </a:solidFill>
              </a:rPr>
              <a:t>or 7-bits per transmission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7-bits </a:t>
            </a:r>
            <a:r>
              <a:rPr lang="en-US" sz="1600" dirty="0"/>
              <a:t>is justified toward the </a:t>
            </a:r>
            <a:r>
              <a:rPr lang="en-US" sz="1600" dirty="0" smtClean="0"/>
              <a:t>LSB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3-pin </a:t>
            </a:r>
            <a:r>
              <a:rPr lang="en-US" sz="2000" dirty="0">
                <a:solidFill>
                  <a:schemeClr val="accent2"/>
                </a:solidFill>
              </a:rPr>
              <a:t>or 4-pin </a:t>
            </a:r>
            <a:r>
              <a:rPr lang="en-US" sz="2000" dirty="0" smtClean="0">
                <a:solidFill>
                  <a:schemeClr val="accent2"/>
                </a:solidFill>
              </a:rPr>
              <a:t>modes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 descr="SPI Clock Polarity and Phase Ima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29" y="1539098"/>
            <a:ext cx="5245469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1856" y="795901"/>
            <a:ext cx="437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35 of LCD Driver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3892" y="6027003"/>
            <a:ext cx="49950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Register:  Page 445 of the Family User Guide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6870" y="6027002"/>
            <a:ext cx="29878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SPI:  Page 436 of the Family User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UCA/B Control Register 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9" y="1526408"/>
            <a:ext cx="6731299" cy="465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6586" y="5579715"/>
            <a:ext cx="376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Control Register:  Page 445 of the Family User Guide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04144" y="1890823"/>
            <a:ext cx="930446" cy="1397809"/>
            <a:chOff x="80208" y="1483895"/>
            <a:chExt cx="930446" cy="1397809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62846" y="1714725"/>
            <a:ext cx="1010656" cy="1573907"/>
            <a:chOff x="40103" y="1483895"/>
            <a:chExt cx="1010656" cy="157390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4668" y="1890823"/>
            <a:ext cx="1026700" cy="1397809"/>
            <a:chOff x="32081" y="1483895"/>
            <a:chExt cx="1026700" cy="1397809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1497" y="1714725"/>
            <a:ext cx="1010656" cy="1573907"/>
            <a:chOff x="40103" y="1483895"/>
            <a:chExt cx="1010656" cy="157390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vs Parallel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Communications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UART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SPI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I2C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5812" y="1890823"/>
            <a:ext cx="946480" cy="1397809"/>
            <a:chOff x="72191" y="1483895"/>
            <a:chExt cx="94648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3581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1" y="1890823"/>
            <a:ext cx="1010646" cy="1397809"/>
            <a:chOff x="40108" y="1483895"/>
            <a:chExt cx="1010646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8274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72384" y="1890823"/>
            <a:ext cx="930446" cy="1397809"/>
            <a:chOff x="80208" y="1483895"/>
            <a:chExt cx="930446" cy="1397809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31086" y="1714725"/>
            <a:ext cx="1010656" cy="1573907"/>
            <a:chOff x="40103" y="1483895"/>
            <a:chExt cx="1010656" cy="1573907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9260" y="1890823"/>
            <a:ext cx="1026700" cy="1397809"/>
            <a:chOff x="32081" y="1483895"/>
            <a:chExt cx="102670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6089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71348" y="1890823"/>
            <a:ext cx="946480" cy="1397809"/>
            <a:chOff x="72191" y="1483895"/>
            <a:chExt cx="946480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9117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8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68641" y="1890823"/>
            <a:ext cx="1010646" cy="1397809"/>
            <a:chOff x="40108" y="1483895"/>
            <a:chExt cx="1010646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6514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1592238"/>
            <a:ext cx="8215440" cy="4724400"/>
          </a:xfrm>
        </p:spPr>
        <p:txBody>
          <a:bodyPr/>
          <a:lstStyle/>
          <a:p>
            <a:r>
              <a:rPr lang="en-US" sz="2400" dirty="0" smtClean="0"/>
              <a:t>On </a:t>
            </a:r>
            <a:r>
              <a:rPr lang="en-US" sz="2400" dirty="0"/>
              <a:t>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Two Universal </a:t>
            </a:r>
            <a:r>
              <a:rPr lang="en-US" sz="2000" dirty="0">
                <a:solidFill>
                  <a:schemeClr val="accent2"/>
                </a:solidFill>
              </a:rPr>
              <a:t>Serial Communication Interfaces (USCI), A and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lvl="2"/>
            <a:r>
              <a:rPr lang="en-US" sz="1600" dirty="0" smtClean="0"/>
              <a:t>Can do multiple protocols (one is SPI), defined by configuration registers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UCA0 and UCB0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datasheet - </a:t>
            </a:r>
            <a:r>
              <a:rPr lang="en-US" sz="2000" dirty="0" smtClean="0">
                <a:solidFill>
                  <a:schemeClr val="accent2"/>
                </a:solidFill>
              </a:rPr>
              <a:t>control </a:t>
            </a:r>
            <a:r>
              <a:rPr lang="en-US" sz="2000" dirty="0">
                <a:solidFill>
                  <a:schemeClr val="accent2"/>
                </a:solidFill>
              </a:rPr>
              <a:t>registers (</a:t>
            </a:r>
            <a:r>
              <a:rPr lang="en-US" sz="2000" dirty="0" err="1" smtClean="0">
                <a:solidFill>
                  <a:schemeClr val="accent2"/>
                </a:solidFill>
              </a:rPr>
              <a:t>pp</a:t>
            </a:r>
            <a:r>
              <a:rPr lang="en-US" sz="2000" dirty="0" smtClean="0">
                <a:solidFill>
                  <a:schemeClr val="accent2"/>
                </a:solidFill>
              </a:rPr>
              <a:t> 435-448)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146" name="Picture 2" descr="MSP430 SPI Initializatio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" y="3954438"/>
            <a:ext cx="7656661" cy="20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173" y="5904817"/>
            <a:ext cx="564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436 or 452 </a:t>
            </a:r>
            <a:r>
              <a:rPr lang="en-US" dirty="0"/>
              <a:t>of the Family User </a:t>
            </a:r>
            <a:r>
              <a:rPr lang="en-US" dirty="0" smtClean="0"/>
              <a:t>Guide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48" y="1488888"/>
            <a:ext cx="8215440" cy="491191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Setting 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</a:t>
            </a:r>
            <a:r>
              <a:rPr lang="en-US" sz="1600" dirty="0" smtClean="0">
                <a:solidFill>
                  <a:schemeClr val="accent2"/>
                </a:solidFill>
              </a:rPr>
              <a:t>register </a:t>
            </a:r>
            <a:r>
              <a:rPr lang="en-US" sz="1600" dirty="0" smtClean="0"/>
              <a:t>[16.4.2] </a:t>
            </a:r>
            <a:r>
              <a:rPr lang="en-US" sz="1600" dirty="0">
                <a:solidFill>
                  <a:schemeClr val="accent2"/>
                </a:solidFill>
              </a:rPr>
              <a:t>resets the subsystem into a known state until it is cleared. All the registers will hold their default values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Set </a:t>
            </a:r>
            <a:r>
              <a:rPr lang="en-US" sz="1600" dirty="0">
                <a:solidFill>
                  <a:schemeClr val="accent2"/>
                </a:solidFill>
              </a:rPr>
              <a:t>the appropriate bits in the control registers to configure our signal the way we </a:t>
            </a:r>
            <a:r>
              <a:rPr lang="en-US" sz="1600" dirty="0" smtClean="0">
                <a:solidFill>
                  <a:schemeClr val="accent2"/>
                </a:solidFill>
              </a:rPr>
              <a:t>want.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Remember</a:t>
            </a:r>
            <a:r>
              <a:rPr lang="en-US" sz="1600" dirty="0">
                <a:solidFill>
                  <a:schemeClr val="accent2"/>
                </a:solidFill>
              </a:rPr>
              <a:t>, you've got to set </a:t>
            </a:r>
            <a:r>
              <a:rPr lang="en-US" sz="1600" dirty="0"/>
              <a:t>UCSYNC</a:t>
            </a:r>
            <a:r>
              <a:rPr lang="en-US" sz="1600" dirty="0">
                <a:solidFill>
                  <a:schemeClr val="accent2"/>
                </a:solidFill>
              </a:rPr>
              <a:t> for the system to function!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/>
            <a:r>
              <a:rPr lang="en-US" sz="1200" dirty="0" smtClean="0"/>
              <a:t>CTL0   [bit 7 phase; bit 6 polarity; bit 3 master/slave; bit 0 UCSYNC = 1 ]    [16.4.1] </a:t>
            </a:r>
          </a:p>
          <a:p>
            <a:pPr lvl="2"/>
            <a:r>
              <a:rPr lang="en-US" sz="1200" dirty="0" smtClean="0"/>
              <a:t>CTL1   [bit 7&amp;6 clock; bit 0 UCSWRST][16.4.2] </a:t>
            </a:r>
            <a:endParaRPr lang="en-US" sz="1200" dirty="0"/>
          </a:p>
          <a:p>
            <a:pPr lvl="2"/>
            <a:r>
              <a:rPr lang="en-US" sz="1200" dirty="0" err="1" smtClean="0"/>
              <a:t>UCBRx</a:t>
            </a:r>
            <a:r>
              <a:rPr lang="en-US" sz="1200" dirty="0" smtClean="0"/>
              <a:t> [clock speed] [16.4.3 &amp; 16.4.4]</a:t>
            </a:r>
            <a:endParaRPr lang="en-US" sz="1200" dirty="0"/>
          </a:p>
          <a:p>
            <a:pPr lvl="2"/>
            <a:r>
              <a:rPr lang="en-US" sz="1200" dirty="0" smtClean="0"/>
              <a:t>STAT [16.4.5]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3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All </a:t>
            </a:r>
            <a:r>
              <a:rPr lang="en-US" sz="1600" dirty="0">
                <a:solidFill>
                  <a:schemeClr val="accent2"/>
                </a:solidFill>
              </a:rPr>
              <a:t>the ports on our MSP430 are multiplexed! We need to set the </a:t>
            </a:r>
            <a:r>
              <a:rPr lang="en-US" sz="1600" dirty="0" err="1"/>
              <a:t>PxSEL</a:t>
            </a:r>
            <a:r>
              <a:rPr lang="en-US" sz="1600" dirty="0">
                <a:solidFill>
                  <a:schemeClr val="accent2"/>
                </a:solidFill>
              </a:rPr>
              <a:t> and </a:t>
            </a:r>
            <a:r>
              <a:rPr lang="en-US" sz="1600" dirty="0" smtClean="0"/>
              <a:t>PxSEL2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Step </a:t>
            </a:r>
            <a:r>
              <a:rPr lang="en-US" sz="2000" dirty="0"/>
              <a:t>4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Clear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register - releases the system to operate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8" y="4340516"/>
            <a:ext cx="4568742" cy="16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4155" y="4663668"/>
            <a:ext cx="248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pp 437 for Block Diagram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69080" y="589244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 (SW reset)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Setup for Lab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3358" cy="4724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1)</a:t>
            </a:r>
            <a:r>
              <a:rPr lang="en-US" sz="2000" dirty="0"/>
              <a:t>	</a:t>
            </a:r>
            <a:r>
              <a:rPr lang="en-US" sz="2000" dirty="0" err="1" smtClean="0"/>
              <a:t>bis.b</a:t>
            </a:r>
            <a:r>
              <a:rPr lang="en-US" sz="2000" dirty="0"/>
              <a:t>	</a:t>
            </a:r>
            <a:r>
              <a:rPr lang="en-US" sz="2000" dirty="0" smtClean="0"/>
              <a:t>#UCSWRST</a:t>
            </a:r>
            <a:r>
              <a:rPr lang="en-US" sz="2000" dirty="0"/>
              <a:t>, &amp;</a:t>
            </a:r>
            <a:r>
              <a:rPr lang="en-US" sz="2000" dirty="0" smtClean="0"/>
              <a:t>UCB0CTL1</a:t>
            </a:r>
            <a:endParaRPr lang="en-US" sz="2000" dirty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2)</a:t>
            </a:r>
            <a:r>
              <a:rPr lang="en-US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	#</a:t>
            </a:r>
            <a:r>
              <a:rPr lang="en-US" sz="2000" dirty="0"/>
              <a:t>UCCKPH|UCMSB|UCMST|UCSYNC, &amp;UCB0CTL0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UCSSEL_2, &amp;UCB0CTL1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BIT0, &amp;UCB0BR0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clr</a:t>
            </a:r>
            <a:r>
              <a:rPr lang="en-US" sz="2000" dirty="0"/>
              <a:t>	&amp;UCB0BR1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3)</a:t>
            </a: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&amp;P1SEL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</a:t>
            </a:r>
            <a:r>
              <a:rPr lang="en-US" sz="2000" dirty="0" smtClean="0"/>
              <a:t>P1SEL2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4)</a:t>
            </a:r>
            <a:r>
              <a:rPr lang="en-US" sz="2000" dirty="0"/>
              <a:t>	</a:t>
            </a:r>
            <a:r>
              <a:rPr lang="en-US" sz="2000" dirty="0" err="1"/>
              <a:t>bic.b</a:t>
            </a:r>
            <a:r>
              <a:rPr lang="en-US" sz="2000" dirty="0"/>
              <a:t>	#UCSWRST, &amp;UCB0CTL1</a:t>
            </a:r>
          </a:p>
          <a:p>
            <a:pPr marL="0" indent="0">
              <a:buNone/>
              <a:tabLst>
                <a:tab pos="231775" algn="l"/>
              </a:tabLst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28" y="1561691"/>
            <a:ext cx="8215440" cy="479181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Step 5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Use </a:t>
            </a:r>
            <a:r>
              <a:rPr lang="en-US" sz="1600" dirty="0">
                <a:solidFill>
                  <a:schemeClr val="accent2"/>
                </a:solidFill>
              </a:rPr>
              <a:t>the subsystem</a:t>
            </a:r>
            <a:r>
              <a:rPr lang="en-US" sz="1600" dirty="0" smtClean="0">
                <a:solidFill>
                  <a:schemeClr val="accent2"/>
                </a:solidFill>
              </a:rPr>
              <a:t>! </a:t>
            </a:r>
          </a:p>
          <a:p>
            <a:pPr lvl="2"/>
            <a:r>
              <a:rPr lang="en-US" sz="1400" dirty="0"/>
              <a:t>To send a byte, just write to the </a:t>
            </a:r>
            <a:r>
              <a:rPr lang="en-US" sz="1400" dirty="0">
                <a:solidFill>
                  <a:schemeClr val="accent2"/>
                </a:solidFill>
              </a:rPr>
              <a:t>TXBUF</a:t>
            </a:r>
            <a:r>
              <a:rPr lang="en-US" sz="1400" dirty="0"/>
              <a:t> register. </a:t>
            </a:r>
            <a:r>
              <a:rPr lang="en-US" sz="1400" dirty="0" smtClean="0"/>
              <a:t> [16.4.6]</a:t>
            </a:r>
          </a:p>
          <a:p>
            <a:pPr lvl="2"/>
            <a:r>
              <a:rPr lang="en-US" sz="1400" dirty="0" smtClean="0"/>
              <a:t>To </a:t>
            </a:r>
            <a:r>
              <a:rPr lang="en-US" sz="1400" dirty="0"/>
              <a:t>read a received byte, read from the </a:t>
            </a:r>
            <a:r>
              <a:rPr lang="en-US" sz="1400" dirty="0">
                <a:solidFill>
                  <a:schemeClr val="accent2"/>
                </a:solidFill>
              </a:rPr>
              <a:t>RXBUF</a:t>
            </a:r>
            <a:r>
              <a:rPr lang="en-US" sz="1400" dirty="0"/>
              <a:t> register</a:t>
            </a:r>
            <a:r>
              <a:rPr lang="en-US" sz="1400" dirty="0" smtClean="0"/>
              <a:t>. </a:t>
            </a:r>
            <a:r>
              <a:rPr lang="en-US" sz="1400" dirty="0"/>
              <a:t>[</a:t>
            </a:r>
            <a:r>
              <a:rPr lang="en-US" sz="1400" dirty="0" smtClean="0"/>
              <a:t>16.4.7]</a:t>
            </a:r>
            <a:endParaRPr lang="en-US" sz="14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How do  you know “you’ve got mail” or last transmission is done?</a:t>
            </a:r>
          </a:p>
          <a:p>
            <a:pPr lvl="2"/>
            <a:r>
              <a:rPr lang="en-US" sz="1400" dirty="0" smtClean="0"/>
              <a:t>You've </a:t>
            </a:r>
            <a:r>
              <a:rPr lang="en-US" sz="1400" dirty="0"/>
              <a:t>got to monitor the flags in the </a:t>
            </a:r>
            <a:r>
              <a:rPr lang="en-US" sz="1400" dirty="0">
                <a:solidFill>
                  <a:schemeClr val="accent2"/>
                </a:solidFill>
              </a:rPr>
              <a:t>IFG2</a:t>
            </a:r>
            <a:r>
              <a:rPr lang="en-US" sz="1400" dirty="0"/>
              <a:t> register </a:t>
            </a:r>
            <a:r>
              <a:rPr lang="en-US" sz="1400" dirty="0" smtClean="0"/>
              <a:t>[16.4.9] to </a:t>
            </a:r>
            <a:r>
              <a:rPr lang="en-US" sz="1400" dirty="0"/>
              <a:t>know when it's safe the </a:t>
            </a:r>
            <a:r>
              <a:rPr lang="en-US" sz="1400" dirty="0" smtClean="0"/>
              <a:t>send</a:t>
            </a:r>
            <a:endParaRPr lang="en-US" sz="1400" dirty="0"/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TXIFG 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TXBUF</a:t>
            </a:r>
            <a:r>
              <a:rPr lang="en-US" sz="1600" dirty="0"/>
              <a:t> is ready for a byte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write</a:t>
            </a:r>
          </a:p>
          <a:p>
            <a:pPr lvl="2"/>
            <a:r>
              <a:rPr lang="en-US" sz="1600" dirty="0" smtClean="0"/>
              <a:t>Just </a:t>
            </a:r>
            <a:r>
              <a:rPr lang="en-US" sz="1600" dirty="0"/>
              <a:t>because the TXBUF is ready for another byte doesn't mean that the transmission is complete! It's double-buffered!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RXIFG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RXBUF</a:t>
            </a:r>
            <a:r>
              <a:rPr lang="en-US" sz="1600" dirty="0"/>
              <a:t> has received a complete character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read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what you should monitor to determine a transmission has completed</a:t>
            </a:r>
            <a:r>
              <a:rPr lang="en-US" sz="1600" dirty="0" smtClean="0"/>
              <a:t>!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2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45" y="1788801"/>
            <a:ext cx="7772400" cy="4724400"/>
          </a:xfrm>
        </p:spPr>
        <p:txBody>
          <a:bodyPr/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 Disadvantages?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901" y="2639791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8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(loopback)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78" y="1563126"/>
            <a:ext cx="8601452" cy="4790377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#UCSWRST, &amp;UCA0CTL1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#UCCKPL|UCMSB|UCMST|UCSYNC, &amp;UCA0CTL0     ; don't forget UCSYNC!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#UCSSEL1, &amp;UCA0CTL1                       ; select a clock to use!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#UCLISTEN, &amp;UCA0STAT                      ; enables internal loopback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                             ; make UCA0CLK available on P1.4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                             ; make UCA0SSIMO available on P1.2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                             ; make UCA0SSOMI available on P1.1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#UCSWRST, &amp;UCA0CTL1                       ; enable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subsystem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#0xBB,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UCA0TXBUF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place a byte in the TX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UCA0RXIFG,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IFG2          </a:t>
            </a:r>
            <a:r>
              <a:rPr lang="en-US" sz="1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for receive flag to be set (operation complete)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UCA0RXBUF,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 RX buffer to clear flag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     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another byte</a:t>
            </a:r>
          </a:p>
        </p:txBody>
      </p:sp>
    </p:spTree>
    <p:extLst>
      <p:ext uri="{BB962C8B-B14F-4D97-AF65-F5344CB8AC3E}">
        <p14:creationId xmlns:p14="http://schemas.microsoft.com/office/powerpoint/2010/main" val="1992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58128"/>
            <a:ext cx="8493642" cy="4724400"/>
          </a:xfrm>
        </p:spPr>
        <p:txBody>
          <a:bodyPr/>
          <a:lstStyle/>
          <a:p>
            <a:r>
              <a:rPr lang="en-US" sz="1600" dirty="0" smtClean="0"/>
              <a:t>Sending 0xBB once  (0x1011 1011)      </a:t>
            </a:r>
            <a:r>
              <a:rPr lang="en-US" sz="1600" dirty="0" smtClean="0">
                <a:solidFill>
                  <a:schemeClr val="accent2"/>
                </a:solidFill>
              </a:rPr>
              <a:t>[MSB first!]</a:t>
            </a:r>
          </a:p>
          <a:p>
            <a:pPr lvl="1"/>
            <a:r>
              <a:rPr lang="en-US" sz="1200" dirty="0"/>
              <a:t>Note how the clock default state is high and data is read on the second clock edge - consistent with our settings.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04" y="2172083"/>
            <a:ext cx="5584551" cy="418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37" y="1852352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Simple interface – less hardware, less pins, less cost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Faster clock speed per wire (no “cross-talk”)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Longer Distance (no “cross-talk”)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Serial </a:t>
            </a:r>
            <a:r>
              <a:rPr lang="en-US" sz="2400" dirty="0" smtClean="0"/>
              <a:t>Disadvantages?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Slower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Overhead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On-chip hardware to encode/decode serial signal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14550" y="2529433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23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Serial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UART: Similar to RS232, but uses TTL, one-to-one</a:t>
            </a:r>
          </a:p>
          <a:p>
            <a:r>
              <a:rPr lang="en-US" dirty="0" smtClean="0"/>
              <a:t>SPI: common in embedded systems (e.g., cellphones)</a:t>
            </a:r>
          </a:p>
          <a:p>
            <a:r>
              <a:rPr lang="en-US" dirty="0" smtClean="0"/>
              <a:t>I2C: common in embedded systems (e.g., cellphones)</a:t>
            </a:r>
          </a:p>
          <a:p>
            <a:r>
              <a:rPr lang="en-US" dirty="0" smtClean="0"/>
              <a:t>CANBUS: common in cars</a:t>
            </a:r>
          </a:p>
          <a:p>
            <a:r>
              <a:rPr lang="en-US" dirty="0" smtClean="0"/>
              <a:t>RS-232: peer (one-to-one)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RS-485: single master, multiple slave</a:t>
            </a:r>
          </a:p>
          <a:p>
            <a:r>
              <a:rPr lang="en-US" dirty="0" smtClean="0"/>
              <a:t>MIL-STD-1553: common in aircraft and spacecraft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8082" y="5368159"/>
            <a:ext cx="6053959" cy="709449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There are more … these are just off the top of my head </a:t>
            </a:r>
          </a:p>
        </p:txBody>
      </p:sp>
    </p:spTree>
    <p:extLst>
      <p:ext uri="{BB962C8B-B14F-4D97-AF65-F5344CB8AC3E}">
        <p14:creationId xmlns:p14="http://schemas.microsoft.com/office/powerpoint/2010/main" val="42328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6" y="1442544"/>
            <a:ext cx="4477429" cy="5378061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>
            <a:off x="4816366" y="2672255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816366" y="4921469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0145" y="1742090"/>
            <a:ext cx="383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common for serial to be tied to specific HW pins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9240" y="3655659"/>
            <a:ext cx="3230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USCI_Ax</a:t>
            </a:r>
            <a:r>
              <a:rPr lang="en-US" dirty="0" smtClean="0"/>
              <a:t> for UART</a:t>
            </a:r>
          </a:p>
          <a:p>
            <a:r>
              <a:rPr lang="en-US" dirty="0" err="1" smtClean="0"/>
              <a:t>USCI_Bx</a:t>
            </a:r>
            <a:r>
              <a:rPr lang="en-US" dirty="0" smtClean="0"/>
              <a:t> for I2C or 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22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3312794"/>
            <a:ext cx="8412480" cy="3088005"/>
          </a:xfrm>
        </p:spPr>
        <p:txBody>
          <a:bodyPr/>
          <a:lstStyle/>
          <a:p>
            <a:r>
              <a:rPr lang="en-US" dirty="0" smtClean="0"/>
              <a:t>Remember to set the TX and RX pins too!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40" y="1463040"/>
            <a:ext cx="60579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370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</a:t>
            </a:r>
            <a:r>
              <a:rPr lang="en-US" dirty="0" err="1" smtClean="0"/>
              <a:t>Datarate</a:t>
            </a:r>
            <a:r>
              <a:rPr lang="en-US" dirty="0" smtClean="0"/>
              <a:t> Settings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3" y="1652423"/>
            <a:ext cx="6905625" cy="451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91662" y="4382814"/>
            <a:ext cx="6700346" cy="132430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7252138" y="4516820"/>
            <a:ext cx="1773621" cy="819807"/>
          </a:xfrm>
          <a:prstGeom prst="wedgeRectCallout">
            <a:avLst>
              <a:gd name="adj1" fmla="val -64833"/>
              <a:gd name="adj2" fmla="val 181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Common serial data rates for a 1MHz clock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942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5570</TotalTime>
  <Words>1194</Words>
  <Application>Microsoft Office PowerPoint</Application>
  <PresentationFormat>On-screen Show (4:3)</PresentationFormat>
  <Paragraphs>230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Serial Communication</vt:lpstr>
      <vt:lpstr>Serial Communication</vt:lpstr>
      <vt:lpstr>Common Types of Serial Comm</vt:lpstr>
      <vt:lpstr>UART</vt:lpstr>
      <vt:lpstr>UART</vt:lpstr>
      <vt:lpstr>Setup</vt:lpstr>
      <vt:lpstr>UART Datarate Settings</vt:lpstr>
      <vt:lpstr>PowerPoint Presentation</vt:lpstr>
      <vt:lpstr>UART</vt:lpstr>
      <vt:lpstr>PowerPoint Presentation</vt:lpstr>
      <vt:lpstr>SPI</vt:lpstr>
      <vt:lpstr>Serial Peripheral Interface (SPI)</vt:lpstr>
      <vt:lpstr>Serial Peripheral Interface (SPI)</vt:lpstr>
      <vt:lpstr>Serial Peripheral Interface (SPI)</vt:lpstr>
      <vt:lpstr>UCA/B Control Register 0</vt:lpstr>
      <vt:lpstr>Phase = 0 and Polarity = 0</vt:lpstr>
      <vt:lpstr>Phase = 0 and Polarity = 1</vt:lpstr>
      <vt:lpstr>Phase = 1 and Polarity = 0</vt:lpstr>
      <vt:lpstr>Phase = 1 and Polarity = 1</vt:lpstr>
      <vt:lpstr>Phase = 0 and Polarity = 0</vt:lpstr>
      <vt:lpstr>Phase = 0 and Polarity = 1</vt:lpstr>
      <vt:lpstr>Phase = 1 and Polarity = 0</vt:lpstr>
      <vt:lpstr>Phase = 1 and Polarity = 1</vt:lpstr>
      <vt:lpstr>Universal Serial Communication Interface (USCI)</vt:lpstr>
      <vt:lpstr>Universal Serial Communication Interface (USCI)</vt:lpstr>
      <vt:lpstr>Example SPI Setup for Lab 3 </vt:lpstr>
      <vt:lpstr>Universal Serial Communication Interface (USCI)</vt:lpstr>
      <vt:lpstr>Example  (loopback)</vt:lpstr>
      <vt:lpstr>Logic Analyzer</vt:lpstr>
      <vt:lpstr>I2C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337</cp:revision>
  <cp:lastPrinted>2018-05-21T20:23:10Z</cp:lastPrinted>
  <dcterms:created xsi:type="dcterms:W3CDTF">2001-06-27T14:08:57Z</dcterms:created>
  <dcterms:modified xsi:type="dcterms:W3CDTF">2018-08-08T18:46:00Z</dcterms:modified>
</cp:coreProperties>
</file>